
<file path=[Content_Types].xml><?xml version="1.0" encoding="utf-8"?>
<Types xmlns="http://schemas.openxmlformats.org/package/2006/content-types">
  <Default Extension="png" ContentType="image/png"/>
  <Default Extension="tmp"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0.xml" ContentType="application/vnd.openxmlformats-officedocument.presentationml.notesSlide+xml"/>
  <Override PartName="/ppt/tags/tag110.xml" ContentType="application/vnd.openxmlformats-officedocument.presentationml.tags+xml"/>
  <Override PartName="/ppt/notesSlides/notesSlide21.xml" ContentType="application/vnd.openxmlformats-officedocument.presentationml.notesSlide+xml"/>
  <Override PartName="/ppt/tags/tag111.xml" ContentType="application/vnd.openxmlformats-officedocument.presentationml.tags+xml"/>
  <Override PartName="/ppt/notesSlides/notesSlide2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3.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4.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5.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7.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8.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9.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1.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32.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33.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34.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5.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6.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8.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9.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40.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41.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42.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4.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45.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46.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7.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48.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49.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50.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notesSlides/notesSlide51.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3.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4.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55.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6.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7.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notesSlides/notesSlide58.xml" ContentType="application/vnd.openxmlformats-officedocument.presentationml.notesSlide+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59.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60.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1.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2.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63.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4.xml" ContentType="application/vnd.openxmlformats-officedocument.presentationml.notesSlid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65.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6.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7.xml" ContentType="application/vnd.openxmlformats-officedocument.presentationml.notesSlid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8.xml" ContentType="application/vnd.openxmlformats-officedocument.presentationml.notesSlid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69.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70.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notesSlides/notesSlide71.xml" ContentType="application/vnd.openxmlformats-officedocument.presentationml.notesSlide+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2.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3.xml" ContentType="application/vnd.openxmlformats-officedocument.presentationml.notesSlid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notesSlides/notesSlide74.xml" ContentType="application/vnd.openxmlformats-officedocument.presentationml.notesSlide+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notesSlides/notesSlide75.xml" ContentType="application/vnd.openxmlformats-officedocument.presentationml.notesSlide+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notesSlides/notesSlide76.xml" ContentType="application/vnd.openxmlformats-officedocument.presentationml.notesSlide+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notesSlides/notesSlide77.xml" ContentType="application/vnd.openxmlformats-officedocument.presentationml.notesSlide+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notesSlides/notesSlide78.xml" ContentType="application/vnd.openxmlformats-officedocument.presentationml.notesSlide+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notesSlides/notesSlide79.xml" ContentType="application/vnd.openxmlformats-officedocument.presentationml.notesSlid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notesSlides/notesSlide80.xml" ContentType="application/vnd.openxmlformats-officedocument.presentationml.notesSlid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notesSlides/notesSlide81.xml" ContentType="application/vnd.openxmlformats-officedocument.presentationml.notesSlide+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notesSlides/notesSlide82.xml" ContentType="application/vnd.openxmlformats-officedocument.presentationml.notesSlide+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notesSlides/notesSlide83.xml" ContentType="application/vnd.openxmlformats-officedocument.presentationml.notesSlide+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notesSlides/notesSlide84.xml" ContentType="application/vnd.openxmlformats-officedocument.presentationml.notesSlide+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notesSlides/notesSlide85.xml" ContentType="application/vnd.openxmlformats-officedocument.presentationml.notesSlide+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notesSlides/notesSlide86.xml" ContentType="application/vnd.openxmlformats-officedocument.presentationml.notesSlide+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notesSlides/notesSlide87.xml" ContentType="application/vnd.openxmlformats-officedocument.presentationml.notesSlide+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notesSlides/notesSlide88.xml" ContentType="application/vnd.openxmlformats-officedocument.presentationml.notesSlide+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89.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notesSlides/notesSlide90.xml" ContentType="application/vnd.openxmlformats-officedocument.presentationml.notesSlide+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notesSlides/notesSlide91.xml" ContentType="application/vnd.openxmlformats-officedocument.presentationml.notesSlide+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notesSlides/notesSlide92.xml" ContentType="application/vnd.openxmlformats-officedocument.presentationml.notesSlide+xml"/>
  <Override PartName="/ppt/tags/tag545.xml" ContentType="application/vnd.openxmlformats-officedocument.presentationml.tags+xml"/>
  <Override PartName="/ppt/notesSlides/notesSlide93.xml" ContentType="application/vnd.openxmlformats-officedocument.presentationml.notesSlide+xml"/>
  <Override PartName="/ppt/tags/tag546.xml" ContentType="application/vnd.openxmlformats-officedocument.presentationml.tags+xml"/>
  <Override PartName="/ppt/notesSlides/notesSlide94.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notesSlides/notesSlide95.xml" ContentType="application/vnd.openxmlformats-officedocument.presentationml.notesSlide+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notesSlides/notesSlide96.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notesSlides/notesSlide97.xml" ContentType="application/vnd.openxmlformats-officedocument.presentationml.notesSlide+xml"/>
  <Override PartName="/ppt/tags/tag577.xml" ContentType="application/vnd.openxmlformats-officedocument.presentationml.tags+xml"/>
  <Override PartName="/ppt/tags/tag578.xml" ContentType="application/vnd.openxmlformats-officedocument.presentationml.tags+xml"/>
  <Override PartName="/ppt/notesSlides/notesSlide98.xml" ContentType="application/vnd.openxmlformats-officedocument.presentationml.notesSlide+xml"/>
  <Override PartName="/ppt/tags/tag579.xml" ContentType="application/vnd.openxmlformats-officedocument.presentationml.tags+xml"/>
  <Override PartName="/ppt/tags/tag580.xml" ContentType="application/vnd.openxmlformats-officedocument.presentationml.tags+xml"/>
  <Override PartName="/ppt/notesSlides/notesSlide99.xml" ContentType="application/vnd.openxmlformats-officedocument.presentationml.notesSlide+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notesSlides/notesSlide100.xml" ContentType="application/vnd.openxmlformats-officedocument.presentationml.notesSlide+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notesSlides/notesSlide101.xml" ContentType="application/vnd.openxmlformats-officedocument.presentationml.notesSlide+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notesSlides/notesSlide102.xml" ContentType="application/vnd.openxmlformats-officedocument.presentationml.notesSlide+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notesSlides/notesSlide103.xml" ContentType="application/vnd.openxmlformats-officedocument.presentationml.notesSlide+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notesSlides/notesSlide104.xml" ContentType="application/vnd.openxmlformats-officedocument.presentationml.notesSlide+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notesSlides/notesSlide105.xml" ContentType="application/vnd.openxmlformats-officedocument.presentationml.notesSlide+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notesSlides/notesSlide106.xml" ContentType="application/vnd.openxmlformats-officedocument.presentationml.notesSlide+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107.xml" ContentType="application/vnd.openxmlformats-officedocument.presentationml.notesSlide+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108.xml" ContentType="application/vnd.openxmlformats-officedocument.presentationml.notesSlide+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notesSlides/notesSlide109.xml" ContentType="application/vnd.openxmlformats-officedocument.presentationml.notesSlide+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notesSlides/notesSlide110.xml" ContentType="application/vnd.openxmlformats-officedocument.presentationml.notesSlide+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notesSlides/notesSlide111.xml" ContentType="application/vnd.openxmlformats-officedocument.presentationml.notesSlide+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notesSlides/notesSlide112.xml" ContentType="application/vnd.openxmlformats-officedocument.presentationml.notesSlide+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notesSlides/notesSlide113.xml" ContentType="application/vnd.openxmlformats-officedocument.presentationml.notesSlide+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notesSlides/notesSlide114.xml" ContentType="application/vnd.openxmlformats-officedocument.presentationml.notesSlide+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notesSlides/notesSlide115.xml" ContentType="application/vnd.openxmlformats-officedocument.presentationml.notesSlide+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116.xml" ContentType="application/vnd.openxmlformats-officedocument.presentationml.notesSlid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notesSlides/notesSlide117.xml" ContentType="application/vnd.openxmlformats-officedocument.presentationml.notesSlide+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notesSlides/notesSlide118.xml" ContentType="application/vnd.openxmlformats-officedocument.presentationml.notesSlid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notesSlides/notesSlide119.xml" ContentType="application/vnd.openxmlformats-officedocument.presentationml.notesSlide+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notesSlides/notesSlide120.xml" ContentType="application/vnd.openxmlformats-officedocument.presentationml.notesSlide+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notesSlides/notesSlide121.xml" ContentType="application/vnd.openxmlformats-officedocument.presentationml.notesSlide+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notesSlides/notesSlide122.xml" ContentType="application/vnd.openxmlformats-officedocument.presentationml.notesSlid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notesSlides/notesSlide123.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notesSlides/notesSlide124.xml" ContentType="application/vnd.openxmlformats-officedocument.presentationml.notesSlide+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notesSlides/notesSlide125.xml" ContentType="application/vnd.openxmlformats-officedocument.presentationml.notesSl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notesSlides/notesSlide126.xml" ContentType="application/vnd.openxmlformats-officedocument.presentationml.notesSlide+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notesSlides/notesSlide127.xml" ContentType="application/vnd.openxmlformats-officedocument.presentationml.notesSlide+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128.xml" ContentType="application/vnd.openxmlformats-officedocument.presentationml.notesSlide+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notesSlides/notesSlide129.xml" ContentType="application/vnd.openxmlformats-officedocument.presentationml.notesSlide+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notesSlides/notesSlide130.xml" ContentType="application/vnd.openxmlformats-officedocument.presentationml.notesSlide+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131.xml" ContentType="application/vnd.openxmlformats-officedocument.presentationml.notesSlide+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notesSlides/notesSlide132.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notesSlides/notesSlide133.xml" ContentType="application/vnd.openxmlformats-officedocument.presentationml.notesSlide+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134.xml" ContentType="application/vnd.openxmlformats-officedocument.presentationml.notesSlide+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notesSlides/notesSlide135.xml" ContentType="application/vnd.openxmlformats-officedocument.presentationml.notesSlide+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notesSlides/notesSlide136.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notesSlides/notesSlide137.xml" ContentType="application/vnd.openxmlformats-officedocument.presentationml.notesSlide+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notesSlides/notesSlide138.xml" ContentType="application/vnd.openxmlformats-officedocument.presentationml.notesSlide+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notesSlides/notesSlide139.xml" ContentType="application/vnd.openxmlformats-officedocument.presentationml.notesSlide+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notesSlides/notesSlide140.xml" ContentType="application/vnd.openxmlformats-officedocument.presentationml.notesSlide+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notesSlides/notesSlide141.xml" ContentType="application/vnd.openxmlformats-officedocument.presentationml.notesSlide+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notesSlides/notesSlide142.xml" ContentType="application/vnd.openxmlformats-officedocument.presentationml.notesSlide+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notesSlides/notesSlide143.xml" ContentType="application/vnd.openxmlformats-officedocument.presentationml.notesSlide+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notesSlides/notesSlide144.xml" ContentType="application/vnd.openxmlformats-officedocument.presentationml.notesSlide+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notesSlides/notesSlide145.xml" ContentType="application/vnd.openxmlformats-officedocument.presentationml.notesSlide+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notesSlides/notesSlide146.xml" ContentType="application/vnd.openxmlformats-officedocument.presentationml.notesSl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notesSlides/notesSlide147.xml" ContentType="application/vnd.openxmlformats-officedocument.presentationml.notesSlide+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notesSlides/notesSlide148.xml" ContentType="application/vnd.openxmlformats-officedocument.presentationml.notesSlide+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notesSlides/notesSlide149.xml" ContentType="application/vnd.openxmlformats-officedocument.presentationml.notesSlide+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150.xml" ContentType="application/vnd.openxmlformats-officedocument.presentationml.notesSlide+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notesSlides/notesSlide151.xml" ContentType="application/vnd.openxmlformats-officedocument.presentationml.notesSlide+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notesSlides/notesSlide152.xml" ContentType="application/vnd.openxmlformats-officedocument.presentationml.notesSlide+xml"/>
  <Override PartName="/ppt/tags/tag897.xml" ContentType="application/vnd.openxmlformats-officedocument.presentationml.tags+xml"/>
  <Override PartName="/ppt/notesSlides/notesSlide153.xml" ContentType="application/vnd.openxmlformats-officedocument.presentationml.notesSlide+xml"/>
  <Override PartName="/ppt/tags/tag898.xml" ContentType="application/vnd.openxmlformats-officedocument.presentationml.tags+xml"/>
  <Override PartName="/ppt/notesSlides/notesSlide154.xml" ContentType="application/vnd.openxmlformats-officedocument.presentationml.notesSlide+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notesSlides/notesSlide155.xml" ContentType="application/vnd.openxmlformats-officedocument.presentationml.notesSlide+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notesSlides/notesSlide156.xml" ContentType="application/vnd.openxmlformats-officedocument.presentationml.notesSlide+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notesSlides/notesSlide157.xml" ContentType="application/vnd.openxmlformats-officedocument.presentationml.notesSlide+xml"/>
  <Override PartName="/ppt/tags/tag918.xml" ContentType="application/vnd.openxmlformats-officedocument.presentationml.tags+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45" r:id="rId1"/>
    <p:sldMasterId id="2147484059" r:id="rId2"/>
    <p:sldMasterId id="2147484095" r:id="rId3"/>
    <p:sldMasterId id="2147484143" r:id="rId4"/>
    <p:sldMasterId id="2147484203" r:id="rId5"/>
  </p:sldMasterIdLst>
  <p:notesMasterIdLst>
    <p:notesMasterId r:id="rId164"/>
  </p:notesMasterIdLst>
  <p:handoutMasterIdLst>
    <p:handoutMasterId r:id="rId165"/>
  </p:handoutMasterIdLst>
  <p:sldIdLst>
    <p:sldId id="256" r:id="rId6"/>
    <p:sldId id="476" r:id="rId7"/>
    <p:sldId id="477" r:id="rId8"/>
    <p:sldId id="478" r:id="rId9"/>
    <p:sldId id="731" r:id="rId10"/>
    <p:sldId id="479" r:id="rId11"/>
    <p:sldId id="480" r:id="rId12"/>
    <p:sldId id="482" r:id="rId13"/>
    <p:sldId id="483" r:id="rId14"/>
    <p:sldId id="729" r:id="rId15"/>
    <p:sldId id="356" r:id="rId16"/>
    <p:sldId id="730" r:id="rId17"/>
    <p:sldId id="732" r:id="rId18"/>
    <p:sldId id="493" r:id="rId19"/>
    <p:sldId id="486" r:id="rId20"/>
    <p:sldId id="489" r:id="rId21"/>
    <p:sldId id="487" r:id="rId22"/>
    <p:sldId id="734" r:id="rId23"/>
    <p:sldId id="540" r:id="rId24"/>
    <p:sldId id="541" r:id="rId25"/>
    <p:sldId id="534" r:id="rId26"/>
    <p:sldId id="492" r:id="rId27"/>
    <p:sldId id="537" r:id="rId28"/>
    <p:sldId id="543" r:id="rId29"/>
    <p:sldId id="519" r:id="rId30"/>
    <p:sldId id="544" r:id="rId31"/>
    <p:sldId id="539" r:id="rId32"/>
    <p:sldId id="545" r:id="rId33"/>
    <p:sldId id="546" r:id="rId34"/>
    <p:sldId id="547" r:id="rId35"/>
    <p:sldId id="733" r:id="rId36"/>
    <p:sldId id="548" r:id="rId37"/>
    <p:sldId id="549" r:id="rId38"/>
    <p:sldId id="550" r:id="rId39"/>
    <p:sldId id="551" r:id="rId40"/>
    <p:sldId id="500" r:id="rId41"/>
    <p:sldId id="746" r:id="rId42"/>
    <p:sldId id="747" r:id="rId43"/>
    <p:sldId id="554" r:id="rId44"/>
    <p:sldId id="502" r:id="rId45"/>
    <p:sldId id="748" r:id="rId46"/>
    <p:sldId id="503" r:id="rId47"/>
    <p:sldId id="555" r:id="rId48"/>
    <p:sldId id="556" r:id="rId49"/>
    <p:sldId id="749" r:id="rId50"/>
    <p:sldId id="527" r:id="rId51"/>
    <p:sldId id="674" r:id="rId52"/>
    <p:sldId id="557" r:id="rId53"/>
    <p:sldId id="512" r:id="rId54"/>
    <p:sldId id="559" r:id="rId55"/>
    <p:sldId id="751" r:id="rId56"/>
    <p:sldId id="750" r:id="rId57"/>
    <p:sldId id="628" r:id="rId58"/>
    <p:sldId id="560" r:id="rId59"/>
    <p:sldId id="561" r:id="rId60"/>
    <p:sldId id="563" r:id="rId61"/>
    <p:sldId id="735" r:id="rId62"/>
    <p:sldId id="567" r:id="rId63"/>
    <p:sldId id="752" r:id="rId64"/>
    <p:sldId id="568" r:id="rId65"/>
    <p:sldId id="569" r:id="rId66"/>
    <p:sldId id="624" r:id="rId67"/>
    <p:sldId id="516" r:id="rId68"/>
    <p:sldId id="623" r:id="rId69"/>
    <p:sldId id="622" r:id="rId70"/>
    <p:sldId id="753" r:id="rId71"/>
    <p:sldId id="633" r:id="rId72"/>
    <p:sldId id="634" r:id="rId73"/>
    <p:sldId id="638" r:id="rId74"/>
    <p:sldId id="639" r:id="rId75"/>
    <p:sldId id="636" r:id="rId76"/>
    <p:sldId id="635" r:id="rId77"/>
    <p:sldId id="637" r:id="rId78"/>
    <p:sldId id="754" r:id="rId79"/>
    <p:sldId id="640" r:id="rId80"/>
    <p:sldId id="667" r:id="rId81"/>
    <p:sldId id="670" r:id="rId82"/>
    <p:sldId id="642" r:id="rId83"/>
    <p:sldId id="668" r:id="rId84"/>
    <p:sldId id="671" r:id="rId85"/>
    <p:sldId id="643" r:id="rId86"/>
    <p:sldId id="755" r:id="rId87"/>
    <p:sldId id="759" r:id="rId88"/>
    <p:sldId id="756" r:id="rId89"/>
    <p:sldId id="758" r:id="rId90"/>
    <p:sldId id="460" r:id="rId91"/>
    <p:sldId id="760" r:id="rId92"/>
    <p:sldId id="646" r:id="rId93"/>
    <p:sldId id="762" r:id="rId94"/>
    <p:sldId id="672" r:id="rId95"/>
    <p:sldId id="763" r:id="rId96"/>
    <p:sldId id="765" r:id="rId97"/>
    <p:sldId id="779" r:id="rId98"/>
    <p:sldId id="625" r:id="rId99"/>
    <p:sldId id="736" r:id="rId100"/>
    <p:sldId id="566" r:id="rId101"/>
    <p:sldId id="580" r:id="rId102"/>
    <p:sldId id="631" r:id="rId103"/>
    <p:sldId id="766" r:id="rId104"/>
    <p:sldId id="673" r:id="rId105"/>
    <p:sldId id="677" r:id="rId106"/>
    <p:sldId id="676" r:id="rId107"/>
    <p:sldId id="767" r:id="rId108"/>
    <p:sldId id="769" r:id="rId109"/>
    <p:sldId id="675" r:id="rId110"/>
    <p:sldId id="683" r:id="rId111"/>
    <p:sldId id="680" r:id="rId112"/>
    <p:sldId id="681" r:id="rId113"/>
    <p:sldId id="770" r:id="rId114"/>
    <p:sldId id="682" r:id="rId115"/>
    <p:sldId id="771" r:id="rId116"/>
    <p:sldId id="684" r:id="rId117"/>
    <p:sldId id="685" r:id="rId118"/>
    <p:sldId id="686" r:id="rId119"/>
    <p:sldId id="737" r:id="rId120"/>
    <p:sldId id="690" r:id="rId121"/>
    <p:sldId id="691" r:id="rId122"/>
    <p:sldId id="772" r:id="rId123"/>
    <p:sldId id="773" r:id="rId124"/>
    <p:sldId id="774" r:id="rId125"/>
    <p:sldId id="692" r:id="rId126"/>
    <p:sldId id="693" r:id="rId127"/>
    <p:sldId id="738" r:id="rId128"/>
    <p:sldId id="739" r:id="rId129"/>
    <p:sldId id="694" r:id="rId130"/>
    <p:sldId id="695" r:id="rId131"/>
    <p:sldId id="696" r:id="rId132"/>
    <p:sldId id="697" r:id="rId133"/>
    <p:sldId id="775" r:id="rId134"/>
    <p:sldId id="698" r:id="rId135"/>
    <p:sldId id="699" r:id="rId136"/>
    <p:sldId id="776" r:id="rId137"/>
    <p:sldId id="700" r:id="rId138"/>
    <p:sldId id="701" r:id="rId139"/>
    <p:sldId id="705" r:id="rId140"/>
    <p:sldId id="704" r:id="rId141"/>
    <p:sldId id="740" r:id="rId142"/>
    <p:sldId id="707" r:id="rId143"/>
    <p:sldId id="741" r:id="rId144"/>
    <p:sldId id="709" r:id="rId145"/>
    <p:sldId id="777" r:id="rId146"/>
    <p:sldId id="715" r:id="rId147"/>
    <p:sldId id="716" r:id="rId148"/>
    <p:sldId id="659" r:id="rId149"/>
    <p:sldId id="742" r:id="rId150"/>
    <p:sldId id="717" r:id="rId151"/>
    <p:sldId id="743" r:id="rId152"/>
    <p:sldId id="719" r:id="rId153"/>
    <p:sldId id="720" r:id="rId154"/>
    <p:sldId id="721" r:id="rId155"/>
    <p:sldId id="722" r:id="rId156"/>
    <p:sldId id="723" r:id="rId157"/>
    <p:sldId id="778" r:id="rId158"/>
    <p:sldId id="725" r:id="rId159"/>
    <p:sldId id="726" r:id="rId160"/>
    <p:sldId id="744" r:id="rId161"/>
    <p:sldId id="745" r:id="rId162"/>
    <p:sldId id="311" r:id="rId163"/>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g04" initials="m" lastIdx="15" clrIdx="0">
    <p:extLst>
      <p:ext uri="{19B8F6BF-5375-455C-9EA6-DF929625EA0E}">
        <p15:presenceInfo xmlns:p15="http://schemas.microsoft.com/office/powerpoint/2012/main" userId="margag04" providerId="None"/>
      </p:ext>
    </p:extLst>
  </p:cmAuthor>
  <p:cmAuthor id="2" name="catder01" initials="c" lastIdx="5" clrIdx="1">
    <p:extLst>
      <p:ext uri="{19B8F6BF-5375-455C-9EA6-DF929625EA0E}">
        <p15:presenceInfo xmlns:p15="http://schemas.microsoft.com/office/powerpoint/2012/main" userId="catder01" providerId="None"/>
      </p:ext>
    </p:extLst>
  </p:cmAuthor>
  <p:cmAuthor id="3" name="Gagné, Marie-Line" initials="GM" lastIdx="17" clrIdx="2">
    <p:extLst>
      <p:ext uri="{19B8F6BF-5375-455C-9EA6-DF929625EA0E}">
        <p15:presenceInfo xmlns:p15="http://schemas.microsoft.com/office/powerpoint/2012/main" userId="Gagné, Marie-L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E6FFCD"/>
    <a:srgbClr val="DEFFBD"/>
    <a:srgbClr val="CCFF99"/>
    <a:srgbClr val="CC99FF"/>
    <a:srgbClr val="02BFEC"/>
    <a:srgbClr val="0099FF"/>
    <a:srgbClr val="F9F9F5"/>
    <a:srgbClr val="7B9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0760" autoAdjust="0"/>
  </p:normalViewPr>
  <p:slideViewPr>
    <p:cSldViewPr snapToGrid="0">
      <p:cViewPr varScale="1">
        <p:scale>
          <a:sx n="56" d="100"/>
          <a:sy n="56" d="100"/>
        </p:scale>
        <p:origin x="858" y="72"/>
      </p:cViewPr>
      <p:guideLst/>
    </p:cSldViewPr>
  </p:slideViewPr>
  <p:notesTextViewPr>
    <p:cViewPr>
      <p:scale>
        <a:sx n="3" d="2"/>
        <a:sy n="3" d="2"/>
      </p:scale>
      <p:origin x="0" y="0"/>
    </p:cViewPr>
  </p:notesTextViewPr>
  <p:notesViewPr>
    <p:cSldViewPr snapToGrid="0">
      <p:cViewPr>
        <p:scale>
          <a:sx n="125" d="100"/>
          <a:sy n="125" d="100"/>
        </p:scale>
        <p:origin x="1992" y="-63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0"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782784-A6AD-439B-B4BB-2DFC4E857486}" type="doc">
      <dgm:prSet loTypeId="urn:microsoft.com/office/officeart/2005/8/layout/radial4" loCatId="relationship" qsTypeId="urn:microsoft.com/office/officeart/2005/8/quickstyle/3d2" qsCatId="3D" csTypeId="urn:microsoft.com/office/officeart/2005/8/colors/accent2_2" csCatId="accent2" phldr="1"/>
      <dgm:spPr/>
      <dgm:t>
        <a:bodyPr/>
        <a:lstStyle/>
        <a:p>
          <a:endParaRPr lang="fr-CA"/>
        </a:p>
      </dgm:t>
    </dgm:pt>
    <dgm:pt modelId="{3AA5263C-03E2-4062-B115-51B3EF6326D8}">
      <dgm:prSet phldrT="[Texte]"/>
      <dgm:spPr/>
      <dgm:t>
        <a:bodyPr/>
        <a:lstStyle/>
        <a:p>
          <a:endParaRPr lang="fr-CA" baseline="0" dirty="0">
            <a:latin typeface="Century Gothic" panose="020B0502020202020204" pitchFamily="34" charset="0"/>
          </a:endParaRPr>
        </a:p>
      </dgm:t>
    </dgm:pt>
    <dgm:pt modelId="{1C292C6A-F45B-4637-AB3C-D5A374F630BC}" type="parTrans" cxnId="{C920E4D0-B39E-4F53-96A5-4D0DFDE6CF46}">
      <dgm:prSet/>
      <dgm:spPr/>
      <dgm:t>
        <a:bodyPr/>
        <a:lstStyle/>
        <a:p>
          <a:endParaRPr lang="fr-CA"/>
        </a:p>
      </dgm:t>
    </dgm:pt>
    <dgm:pt modelId="{73CE4A58-8B6D-4F6E-BA31-7811C34A79CC}" type="sibTrans" cxnId="{C920E4D0-B39E-4F53-96A5-4D0DFDE6CF46}">
      <dgm:prSet/>
      <dgm:spPr/>
      <dgm:t>
        <a:bodyPr/>
        <a:lstStyle/>
        <a:p>
          <a:endParaRPr lang="fr-CA"/>
        </a:p>
      </dgm:t>
    </dgm:pt>
    <dgm:pt modelId="{A69C5DD1-8C7E-46C3-8E7E-EBDAE3D697D4}">
      <dgm:prSet phldrT="[Texte]" custT="1"/>
      <dgm:spPr/>
      <dgm:t>
        <a:bodyPr/>
        <a:lstStyle/>
        <a:p>
          <a:r>
            <a:rPr lang="fr-CA" sz="2000" b="1" baseline="0" dirty="0" smtClean="0">
              <a:latin typeface="Century Gothic" panose="020B0502020202020204" pitchFamily="34" charset="0"/>
            </a:rPr>
            <a:t>Les bénéfices</a:t>
          </a:r>
          <a:endParaRPr lang="fr-CA" sz="2000" b="1" baseline="0" dirty="0">
            <a:latin typeface="Century Gothic" panose="020B0502020202020204" pitchFamily="34" charset="0"/>
          </a:endParaRPr>
        </a:p>
      </dgm:t>
    </dgm:pt>
    <dgm:pt modelId="{0D7559A7-5018-4F9E-B084-E4A4D1F657D1}" type="parTrans" cxnId="{F0683E1E-F90F-44C3-A441-E0264B33B5ED}">
      <dgm:prSet/>
      <dgm:spPr/>
      <dgm:t>
        <a:bodyPr/>
        <a:lstStyle/>
        <a:p>
          <a:endParaRPr lang="fr-CA"/>
        </a:p>
      </dgm:t>
    </dgm:pt>
    <dgm:pt modelId="{17D651F0-B4A6-4922-8E03-0D7B4B0BE44D}" type="sibTrans" cxnId="{F0683E1E-F90F-44C3-A441-E0264B33B5ED}">
      <dgm:prSet/>
      <dgm:spPr/>
      <dgm:t>
        <a:bodyPr/>
        <a:lstStyle/>
        <a:p>
          <a:endParaRPr lang="fr-CA"/>
        </a:p>
      </dgm:t>
    </dgm:pt>
    <dgm:pt modelId="{9D7A0957-CC70-4856-996C-BD73EE01E56C}">
      <dgm:prSet phldrT="[Texte]" custT="1"/>
      <dgm:spPr/>
      <dgm:t>
        <a:bodyPr/>
        <a:lstStyle/>
        <a:p>
          <a:r>
            <a:rPr lang="fr-CA" sz="2000" b="1" baseline="0" dirty="0" smtClean="0">
              <a:latin typeface="Century Gothic" panose="020B0502020202020204" pitchFamily="34" charset="0"/>
            </a:rPr>
            <a:t>Quoi</a:t>
          </a:r>
          <a:endParaRPr lang="fr-CA" sz="2000" b="1" baseline="0" dirty="0">
            <a:latin typeface="Century Gothic" panose="020B0502020202020204" pitchFamily="34" charset="0"/>
          </a:endParaRPr>
        </a:p>
      </dgm:t>
    </dgm:pt>
    <dgm:pt modelId="{05BCEE9D-E1C8-4C40-80D0-CA50D1F0C17E}" type="parTrans" cxnId="{C5E47227-C7E4-407F-A09B-00B72BFDB182}">
      <dgm:prSet/>
      <dgm:spPr/>
      <dgm:t>
        <a:bodyPr/>
        <a:lstStyle/>
        <a:p>
          <a:endParaRPr lang="fr-CA"/>
        </a:p>
      </dgm:t>
    </dgm:pt>
    <dgm:pt modelId="{59136864-5A73-4887-A1F7-6AF4120ECB56}" type="sibTrans" cxnId="{C5E47227-C7E4-407F-A09B-00B72BFDB182}">
      <dgm:prSet/>
      <dgm:spPr/>
      <dgm:t>
        <a:bodyPr/>
        <a:lstStyle/>
        <a:p>
          <a:endParaRPr lang="fr-CA"/>
        </a:p>
      </dgm:t>
    </dgm:pt>
    <dgm:pt modelId="{F85CB558-4E07-464A-875E-ACB5F4038ADC}">
      <dgm:prSet phldrT="[Texte]" custT="1"/>
      <dgm:spPr/>
      <dgm:t>
        <a:bodyPr/>
        <a:lstStyle/>
        <a:p>
          <a:r>
            <a:rPr lang="fr-CA" sz="2000" b="1" baseline="0" dirty="0" smtClean="0">
              <a:latin typeface="Century Gothic" panose="020B0502020202020204" pitchFamily="34" charset="0"/>
            </a:rPr>
            <a:t>Comment</a:t>
          </a:r>
          <a:endParaRPr lang="fr-CA" sz="2000" b="1" baseline="0" dirty="0">
            <a:latin typeface="Century Gothic" panose="020B0502020202020204" pitchFamily="34" charset="0"/>
          </a:endParaRPr>
        </a:p>
      </dgm:t>
    </dgm:pt>
    <dgm:pt modelId="{772FFF93-D5F6-4827-BB5C-FBA188A218EC}" type="parTrans" cxnId="{AE5648B8-B794-4E3B-800B-70CBEAA99C85}">
      <dgm:prSet/>
      <dgm:spPr/>
      <dgm:t>
        <a:bodyPr/>
        <a:lstStyle/>
        <a:p>
          <a:endParaRPr lang="fr-CA"/>
        </a:p>
      </dgm:t>
    </dgm:pt>
    <dgm:pt modelId="{31EDD4BE-4854-452F-818F-0FFDD8A9F87A}" type="sibTrans" cxnId="{AE5648B8-B794-4E3B-800B-70CBEAA99C85}">
      <dgm:prSet/>
      <dgm:spPr/>
      <dgm:t>
        <a:bodyPr/>
        <a:lstStyle/>
        <a:p>
          <a:endParaRPr lang="fr-CA"/>
        </a:p>
      </dgm:t>
    </dgm:pt>
    <dgm:pt modelId="{227D716C-4CF9-45EF-BFC2-EEBC747274EF}">
      <dgm:prSet phldrT="[Texte]" custT="1"/>
      <dgm:spPr/>
      <dgm:t>
        <a:bodyPr/>
        <a:lstStyle/>
        <a:p>
          <a:r>
            <a:rPr lang="fr-CA" sz="2000" b="1" baseline="0" dirty="0" smtClean="0">
              <a:latin typeface="Century Gothic" panose="020B0502020202020204" pitchFamily="34" charset="0"/>
            </a:rPr>
            <a:t>Qui</a:t>
          </a:r>
          <a:endParaRPr lang="fr-CA" sz="2000" b="1" baseline="0" dirty="0">
            <a:latin typeface="Century Gothic" panose="020B0502020202020204" pitchFamily="34" charset="0"/>
          </a:endParaRPr>
        </a:p>
      </dgm:t>
    </dgm:pt>
    <dgm:pt modelId="{C1D7FA77-0109-470A-82C1-965C86CFC55C}" type="parTrans" cxnId="{C06457A1-773A-416F-95D1-04ACABE8E65F}">
      <dgm:prSet/>
      <dgm:spPr/>
      <dgm:t>
        <a:bodyPr/>
        <a:lstStyle/>
        <a:p>
          <a:endParaRPr lang="fr-CA"/>
        </a:p>
      </dgm:t>
    </dgm:pt>
    <dgm:pt modelId="{EC38ABDA-DBCB-497F-8155-2DCE98E410F1}" type="sibTrans" cxnId="{C06457A1-773A-416F-95D1-04ACABE8E65F}">
      <dgm:prSet/>
      <dgm:spPr/>
      <dgm:t>
        <a:bodyPr/>
        <a:lstStyle/>
        <a:p>
          <a:endParaRPr lang="fr-CA"/>
        </a:p>
      </dgm:t>
    </dgm:pt>
    <dgm:pt modelId="{A1C0C27E-FD3F-4A32-AB9F-0D1C724F501E}">
      <dgm:prSet phldrT="[Texte]" custT="1"/>
      <dgm:spPr/>
      <dgm:t>
        <a:bodyPr/>
        <a:lstStyle/>
        <a:p>
          <a:r>
            <a:rPr lang="fr-CA" sz="2000" b="1" baseline="0" dirty="0" smtClean="0">
              <a:latin typeface="Century Gothic" panose="020B0502020202020204" pitchFamily="34" charset="0"/>
            </a:rPr>
            <a:t>Quand</a:t>
          </a:r>
          <a:endParaRPr lang="fr-CA" sz="2000" b="1" baseline="0" dirty="0">
            <a:latin typeface="Century Gothic" panose="020B0502020202020204" pitchFamily="34" charset="0"/>
          </a:endParaRPr>
        </a:p>
      </dgm:t>
    </dgm:pt>
    <dgm:pt modelId="{9FC78B61-3316-44B9-8EEB-481A5B680842}" type="parTrans" cxnId="{382E062D-8DF3-4F39-8A25-CB32D75AC067}">
      <dgm:prSet/>
      <dgm:spPr/>
      <dgm:t>
        <a:bodyPr/>
        <a:lstStyle/>
        <a:p>
          <a:endParaRPr lang="fr-CA"/>
        </a:p>
      </dgm:t>
    </dgm:pt>
    <dgm:pt modelId="{CCDAD401-2820-4688-9F10-9FBA9C3B16E8}" type="sibTrans" cxnId="{382E062D-8DF3-4F39-8A25-CB32D75AC067}">
      <dgm:prSet/>
      <dgm:spPr/>
      <dgm:t>
        <a:bodyPr/>
        <a:lstStyle/>
        <a:p>
          <a:endParaRPr lang="fr-CA"/>
        </a:p>
      </dgm:t>
    </dgm:pt>
    <dgm:pt modelId="{2CFC0E94-CFC6-4397-A4A4-F505C3CFFCDB}">
      <dgm:prSet phldrT="[Texte]" custT="1"/>
      <dgm:spPr/>
      <dgm:t>
        <a:bodyPr/>
        <a:lstStyle/>
        <a:p>
          <a:r>
            <a:rPr lang="fr-CA" sz="2000" b="1" baseline="0" dirty="0" smtClean="0">
              <a:latin typeface="Century Gothic" panose="020B0502020202020204" pitchFamily="34" charset="0"/>
            </a:rPr>
            <a:t>Pourquoi</a:t>
          </a:r>
          <a:endParaRPr lang="fr-CA" sz="2000" b="1" baseline="0" dirty="0">
            <a:latin typeface="Century Gothic" panose="020B0502020202020204" pitchFamily="34" charset="0"/>
          </a:endParaRPr>
        </a:p>
      </dgm:t>
    </dgm:pt>
    <dgm:pt modelId="{8D6E9A84-50F6-4722-B34C-1068E573E1FE}" type="parTrans" cxnId="{3B74AE84-F209-42AC-BAFD-62CA8501A3AC}">
      <dgm:prSet/>
      <dgm:spPr/>
      <dgm:t>
        <a:bodyPr/>
        <a:lstStyle/>
        <a:p>
          <a:endParaRPr lang="fr-CA"/>
        </a:p>
      </dgm:t>
    </dgm:pt>
    <dgm:pt modelId="{B738F34B-EDBE-4157-8DAC-5752B541FF7B}" type="sibTrans" cxnId="{3B74AE84-F209-42AC-BAFD-62CA8501A3AC}">
      <dgm:prSet/>
      <dgm:spPr/>
      <dgm:t>
        <a:bodyPr/>
        <a:lstStyle/>
        <a:p>
          <a:endParaRPr lang="fr-CA"/>
        </a:p>
      </dgm:t>
    </dgm:pt>
    <dgm:pt modelId="{A09E0F76-AC17-438D-9011-100B6A3B4F4A}" type="pres">
      <dgm:prSet presAssocID="{14782784-A6AD-439B-B4BB-2DFC4E857486}" presName="cycle" presStyleCnt="0">
        <dgm:presLayoutVars>
          <dgm:chMax val="1"/>
          <dgm:dir/>
          <dgm:animLvl val="ctr"/>
          <dgm:resizeHandles val="exact"/>
        </dgm:presLayoutVars>
      </dgm:prSet>
      <dgm:spPr/>
      <dgm:t>
        <a:bodyPr/>
        <a:lstStyle/>
        <a:p>
          <a:endParaRPr lang="fr-CA"/>
        </a:p>
      </dgm:t>
    </dgm:pt>
    <dgm:pt modelId="{990F4A52-AF3E-492C-8F60-10BCD6C096EF}" type="pres">
      <dgm:prSet presAssocID="{3AA5263C-03E2-4062-B115-51B3EF6326D8}" presName="centerShape" presStyleLbl="node0" presStyleIdx="0" presStyleCnt="1"/>
      <dgm:spPr/>
      <dgm:t>
        <a:bodyPr/>
        <a:lstStyle/>
        <a:p>
          <a:endParaRPr lang="fr-CA"/>
        </a:p>
      </dgm:t>
    </dgm:pt>
    <dgm:pt modelId="{4D751A07-0EFD-41A7-A9FE-125A6DA056B1}" type="pres">
      <dgm:prSet presAssocID="{0D7559A7-5018-4F9E-B084-E4A4D1F657D1}" presName="parTrans" presStyleLbl="bgSibTrans2D1" presStyleIdx="0" presStyleCnt="6"/>
      <dgm:spPr/>
      <dgm:t>
        <a:bodyPr/>
        <a:lstStyle/>
        <a:p>
          <a:endParaRPr lang="fr-CA"/>
        </a:p>
      </dgm:t>
    </dgm:pt>
    <dgm:pt modelId="{045E50E3-7C44-4FD0-ADCB-FC520AE0B45C}" type="pres">
      <dgm:prSet presAssocID="{A69C5DD1-8C7E-46C3-8E7E-EBDAE3D697D4}" presName="node" presStyleLbl="node1" presStyleIdx="0" presStyleCnt="6">
        <dgm:presLayoutVars>
          <dgm:bulletEnabled val="1"/>
        </dgm:presLayoutVars>
      </dgm:prSet>
      <dgm:spPr/>
      <dgm:t>
        <a:bodyPr/>
        <a:lstStyle/>
        <a:p>
          <a:endParaRPr lang="fr-CA"/>
        </a:p>
      </dgm:t>
    </dgm:pt>
    <dgm:pt modelId="{E0D3D0BA-7D73-43F6-A005-83D9D8B56142}" type="pres">
      <dgm:prSet presAssocID="{05BCEE9D-E1C8-4C40-80D0-CA50D1F0C17E}" presName="parTrans" presStyleLbl="bgSibTrans2D1" presStyleIdx="1" presStyleCnt="6"/>
      <dgm:spPr/>
      <dgm:t>
        <a:bodyPr/>
        <a:lstStyle/>
        <a:p>
          <a:endParaRPr lang="fr-CA"/>
        </a:p>
      </dgm:t>
    </dgm:pt>
    <dgm:pt modelId="{4FEF79B2-12F1-4CAC-8123-DA2525A1929C}" type="pres">
      <dgm:prSet presAssocID="{9D7A0957-CC70-4856-996C-BD73EE01E56C}" presName="node" presStyleLbl="node1" presStyleIdx="1" presStyleCnt="6">
        <dgm:presLayoutVars>
          <dgm:bulletEnabled val="1"/>
        </dgm:presLayoutVars>
      </dgm:prSet>
      <dgm:spPr/>
      <dgm:t>
        <a:bodyPr/>
        <a:lstStyle/>
        <a:p>
          <a:endParaRPr lang="fr-CA"/>
        </a:p>
      </dgm:t>
    </dgm:pt>
    <dgm:pt modelId="{D965D214-A744-4F28-8CE1-C34845AC5798}" type="pres">
      <dgm:prSet presAssocID="{772FFF93-D5F6-4827-BB5C-FBA188A218EC}" presName="parTrans" presStyleLbl="bgSibTrans2D1" presStyleIdx="2" presStyleCnt="6"/>
      <dgm:spPr/>
      <dgm:t>
        <a:bodyPr/>
        <a:lstStyle/>
        <a:p>
          <a:endParaRPr lang="fr-CA"/>
        </a:p>
      </dgm:t>
    </dgm:pt>
    <dgm:pt modelId="{A819AB67-452B-43AA-B5E4-0B2CE364FB63}" type="pres">
      <dgm:prSet presAssocID="{F85CB558-4E07-464A-875E-ACB5F4038ADC}" presName="node" presStyleLbl="node1" presStyleIdx="2" presStyleCnt="6">
        <dgm:presLayoutVars>
          <dgm:bulletEnabled val="1"/>
        </dgm:presLayoutVars>
      </dgm:prSet>
      <dgm:spPr/>
      <dgm:t>
        <a:bodyPr/>
        <a:lstStyle/>
        <a:p>
          <a:endParaRPr lang="fr-CA"/>
        </a:p>
      </dgm:t>
    </dgm:pt>
    <dgm:pt modelId="{64BF2AFE-10BD-4C1D-836E-4F5BB707C4B1}" type="pres">
      <dgm:prSet presAssocID="{C1D7FA77-0109-470A-82C1-965C86CFC55C}" presName="parTrans" presStyleLbl="bgSibTrans2D1" presStyleIdx="3" presStyleCnt="6"/>
      <dgm:spPr/>
      <dgm:t>
        <a:bodyPr/>
        <a:lstStyle/>
        <a:p>
          <a:endParaRPr lang="fr-CA"/>
        </a:p>
      </dgm:t>
    </dgm:pt>
    <dgm:pt modelId="{3B5D6C44-F224-41FF-A726-6CD1F759553F}" type="pres">
      <dgm:prSet presAssocID="{227D716C-4CF9-45EF-BFC2-EEBC747274EF}" presName="node" presStyleLbl="node1" presStyleIdx="3" presStyleCnt="6">
        <dgm:presLayoutVars>
          <dgm:bulletEnabled val="1"/>
        </dgm:presLayoutVars>
      </dgm:prSet>
      <dgm:spPr/>
      <dgm:t>
        <a:bodyPr/>
        <a:lstStyle/>
        <a:p>
          <a:endParaRPr lang="fr-CA"/>
        </a:p>
      </dgm:t>
    </dgm:pt>
    <dgm:pt modelId="{4A14CCF8-EA7C-4E29-8AE2-AD8541BEF5D0}" type="pres">
      <dgm:prSet presAssocID="{9FC78B61-3316-44B9-8EEB-481A5B680842}" presName="parTrans" presStyleLbl="bgSibTrans2D1" presStyleIdx="4" presStyleCnt="6"/>
      <dgm:spPr/>
      <dgm:t>
        <a:bodyPr/>
        <a:lstStyle/>
        <a:p>
          <a:endParaRPr lang="fr-CA"/>
        </a:p>
      </dgm:t>
    </dgm:pt>
    <dgm:pt modelId="{2E5CF212-C018-498D-B324-DA750F69B9CD}" type="pres">
      <dgm:prSet presAssocID="{A1C0C27E-FD3F-4A32-AB9F-0D1C724F501E}" presName="node" presStyleLbl="node1" presStyleIdx="4" presStyleCnt="6">
        <dgm:presLayoutVars>
          <dgm:bulletEnabled val="1"/>
        </dgm:presLayoutVars>
      </dgm:prSet>
      <dgm:spPr/>
      <dgm:t>
        <a:bodyPr/>
        <a:lstStyle/>
        <a:p>
          <a:endParaRPr lang="fr-CA"/>
        </a:p>
      </dgm:t>
    </dgm:pt>
    <dgm:pt modelId="{A116F71F-200D-4D1C-9D6D-12B3A8B6BC45}" type="pres">
      <dgm:prSet presAssocID="{8D6E9A84-50F6-4722-B34C-1068E573E1FE}" presName="parTrans" presStyleLbl="bgSibTrans2D1" presStyleIdx="5" presStyleCnt="6"/>
      <dgm:spPr/>
      <dgm:t>
        <a:bodyPr/>
        <a:lstStyle/>
        <a:p>
          <a:endParaRPr lang="fr-CA"/>
        </a:p>
      </dgm:t>
    </dgm:pt>
    <dgm:pt modelId="{E6BF488F-2B15-41D7-969D-956189B3ADCE}" type="pres">
      <dgm:prSet presAssocID="{2CFC0E94-CFC6-4397-A4A4-F505C3CFFCDB}" presName="node" presStyleLbl="node1" presStyleIdx="5" presStyleCnt="6">
        <dgm:presLayoutVars>
          <dgm:bulletEnabled val="1"/>
        </dgm:presLayoutVars>
      </dgm:prSet>
      <dgm:spPr/>
      <dgm:t>
        <a:bodyPr/>
        <a:lstStyle/>
        <a:p>
          <a:endParaRPr lang="fr-CA"/>
        </a:p>
      </dgm:t>
    </dgm:pt>
  </dgm:ptLst>
  <dgm:cxnLst>
    <dgm:cxn modelId="{C5E47227-C7E4-407F-A09B-00B72BFDB182}" srcId="{3AA5263C-03E2-4062-B115-51B3EF6326D8}" destId="{9D7A0957-CC70-4856-996C-BD73EE01E56C}" srcOrd="1" destOrd="0" parTransId="{05BCEE9D-E1C8-4C40-80D0-CA50D1F0C17E}" sibTransId="{59136864-5A73-4887-A1F7-6AF4120ECB56}"/>
    <dgm:cxn modelId="{2AE15339-9E58-45FB-BC41-0F7A66E8C709}" type="presOf" srcId="{A1C0C27E-FD3F-4A32-AB9F-0D1C724F501E}" destId="{2E5CF212-C018-498D-B324-DA750F69B9CD}" srcOrd="0" destOrd="0" presId="urn:microsoft.com/office/officeart/2005/8/layout/radial4"/>
    <dgm:cxn modelId="{C06457A1-773A-416F-95D1-04ACABE8E65F}" srcId="{3AA5263C-03E2-4062-B115-51B3EF6326D8}" destId="{227D716C-4CF9-45EF-BFC2-EEBC747274EF}" srcOrd="3" destOrd="0" parTransId="{C1D7FA77-0109-470A-82C1-965C86CFC55C}" sibTransId="{EC38ABDA-DBCB-497F-8155-2DCE98E410F1}"/>
    <dgm:cxn modelId="{7F6D7122-5FE8-4929-AF02-B46F0BBEBCC5}" type="presOf" srcId="{F85CB558-4E07-464A-875E-ACB5F4038ADC}" destId="{A819AB67-452B-43AA-B5E4-0B2CE364FB63}" srcOrd="0" destOrd="0" presId="urn:microsoft.com/office/officeart/2005/8/layout/radial4"/>
    <dgm:cxn modelId="{F85EE9E5-1DFA-4386-99F6-0D02A6A0F47F}" type="presOf" srcId="{3AA5263C-03E2-4062-B115-51B3EF6326D8}" destId="{990F4A52-AF3E-492C-8F60-10BCD6C096EF}" srcOrd="0" destOrd="0" presId="urn:microsoft.com/office/officeart/2005/8/layout/radial4"/>
    <dgm:cxn modelId="{AE5648B8-B794-4E3B-800B-70CBEAA99C85}" srcId="{3AA5263C-03E2-4062-B115-51B3EF6326D8}" destId="{F85CB558-4E07-464A-875E-ACB5F4038ADC}" srcOrd="2" destOrd="0" parTransId="{772FFF93-D5F6-4827-BB5C-FBA188A218EC}" sibTransId="{31EDD4BE-4854-452F-818F-0FFDD8A9F87A}"/>
    <dgm:cxn modelId="{258BB90E-889C-4B8B-BE95-75D5D568DE7A}" type="presOf" srcId="{0D7559A7-5018-4F9E-B084-E4A4D1F657D1}" destId="{4D751A07-0EFD-41A7-A9FE-125A6DA056B1}" srcOrd="0" destOrd="0" presId="urn:microsoft.com/office/officeart/2005/8/layout/radial4"/>
    <dgm:cxn modelId="{C920E4D0-B39E-4F53-96A5-4D0DFDE6CF46}" srcId="{14782784-A6AD-439B-B4BB-2DFC4E857486}" destId="{3AA5263C-03E2-4062-B115-51B3EF6326D8}" srcOrd="0" destOrd="0" parTransId="{1C292C6A-F45B-4637-AB3C-D5A374F630BC}" sibTransId="{73CE4A58-8B6D-4F6E-BA31-7811C34A79CC}"/>
    <dgm:cxn modelId="{93B8C9E5-1330-4746-A68F-3CF995738521}" type="presOf" srcId="{9FC78B61-3316-44B9-8EEB-481A5B680842}" destId="{4A14CCF8-EA7C-4E29-8AE2-AD8541BEF5D0}" srcOrd="0" destOrd="0" presId="urn:microsoft.com/office/officeart/2005/8/layout/radial4"/>
    <dgm:cxn modelId="{3DE221C5-783B-4A6B-A68E-9D4C818C5C0C}" type="presOf" srcId="{8D6E9A84-50F6-4722-B34C-1068E573E1FE}" destId="{A116F71F-200D-4D1C-9D6D-12B3A8B6BC45}" srcOrd="0" destOrd="0" presId="urn:microsoft.com/office/officeart/2005/8/layout/radial4"/>
    <dgm:cxn modelId="{CC89AF2B-2142-4CB8-8A5D-FA3CDEFF04EB}" type="presOf" srcId="{14782784-A6AD-439B-B4BB-2DFC4E857486}" destId="{A09E0F76-AC17-438D-9011-100B6A3B4F4A}" srcOrd="0" destOrd="0" presId="urn:microsoft.com/office/officeart/2005/8/layout/radial4"/>
    <dgm:cxn modelId="{E7E9C46F-695B-44FF-80BF-389E0A265CFE}" type="presOf" srcId="{C1D7FA77-0109-470A-82C1-965C86CFC55C}" destId="{64BF2AFE-10BD-4C1D-836E-4F5BB707C4B1}" srcOrd="0" destOrd="0" presId="urn:microsoft.com/office/officeart/2005/8/layout/radial4"/>
    <dgm:cxn modelId="{20A5598F-2C1E-4649-B643-CE65212CF296}" type="presOf" srcId="{227D716C-4CF9-45EF-BFC2-EEBC747274EF}" destId="{3B5D6C44-F224-41FF-A726-6CD1F759553F}" srcOrd="0" destOrd="0" presId="urn:microsoft.com/office/officeart/2005/8/layout/radial4"/>
    <dgm:cxn modelId="{3B74AE84-F209-42AC-BAFD-62CA8501A3AC}" srcId="{3AA5263C-03E2-4062-B115-51B3EF6326D8}" destId="{2CFC0E94-CFC6-4397-A4A4-F505C3CFFCDB}" srcOrd="5" destOrd="0" parTransId="{8D6E9A84-50F6-4722-B34C-1068E573E1FE}" sibTransId="{B738F34B-EDBE-4157-8DAC-5752B541FF7B}"/>
    <dgm:cxn modelId="{1CBD35D4-599E-412C-ACF9-A2DE0E6671F5}" type="presOf" srcId="{9D7A0957-CC70-4856-996C-BD73EE01E56C}" destId="{4FEF79B2-12F1-4CAC-8123-DA2525A1929C}" srcOrd="0" destOrd="0" presId="urn:microsoft.com/office/officeart/2005/8/layout/radial4"/>
    <dgm:cxn modelId="{F1DE98AC-3799-46C9-ACED-C147D9314E8F}" type="presOf" srcId="{A69C5DD1-8C7E-46C3-8E7E-EBDAE3D697D4}" destId="{045E50E3-7C44-4FD0-ADCB-FC520AE0B45C}" srcOrd="0" destOrd="0" presId="urn:microsoft.com/office/officeart/2005/8/layout/radial4"/>
    <dgm:cxn modelId="{09B241C1-6C2E-413C-A003-6D20783A330B}" type="presOf" srcId="{05BCEE9D-E1C8-4C40-80D0-CA50D1F0C17E}" destId="{E0D3D0BA-7D73-43F6-A005-83D9D8B56142}" srcOrd="0" destOrd="0" presId="urn:microsoft.com/office/officeart/2005/8/layout/radial4"/>
    <dgm:cxn modelId="{F0683E1E-F90F-44C3-A441-E0264B33B5ED}" srcId="{3AA5263C-03E2-4062-B115-51B3EF6326D8}" destId="{A69C5DD1-8C7E-46C3-8E7E-EBDAE3D697D4}" srcOrd="0" destOrd="0" parTransId="{0D7559A7-5018-4F9E-B084-E4A4D1F657D1}" sibTransId="{17D651F0-B4A6-4922-8E03-0D7B4B0BE44D}"/>
    <dgm:cxn modelId="{382E062D-8DF3-4F39-8A25-CB32D75AC067}" srcId="{3AA5263C-03E2-4062-B115-51B3EF6326D8}" destId="{A1C0C27E-FD3F-4A32-AB9F-0D1C724F501E}" srcOrd="4" destOrd="0" parTransId="{9FC78B61-3316-44B9-8EEB-481A5B680842}" sibTransId="{CCDAD401-2820-4688-9F10-9FBA9C3B16E8}"/>
    <dgm:cxn modelId="{52A86DBB-6483-4A48-89C5-5FD891A27C63}" type="presOf" srcId="{772FFF93-D5F6-4827-BB5C-FBA188A218EC}" destId="{D965D214-A744-4F28-8CE1-C34845AC5798}" srcOrd="0" destOrd="0" presId="urn:microsoft.com/office/officeart/2005/8/layout/radial4"/>
    <dgm:cxn modelId="{6431A12D-6331-40ED-9A67-85E136D10CEF}" type="presOf" srcId="{2CFC0E94-CFC6-4397-A4A4-F505C3CFFCDB}" destId="{E6BF488F-2B15-41D7-969D-956189B3ADCE}" srcOrd="0" destOrd="0" presId="urn:microsoft.com/office/officeart/2005/8/layout/radial4"/>
    <dgm:cxn modelId="{32E192D4-AF8E-427C-9CE6-68E5693C3C92}" type="presParOf" srcId="{A09E0F76-AC17-438D-9011-100B6A3B4F4A}" destId="{990F4A52-AF3E-492C-8F60-10BCD6C096EF}" srcOrd="0" destOrd="0" presId="urn:microsoft.com/office/officeart/2005/8/layout/radial4"/>
    <dgm:cxn modelId="{F6BA0290-BAEE-4786-AC5C-6AE07A054984}" type="presParOf" srcId="{A09E0F76-AC17-438D-9011-100B6A3B4F4A}" destId="{4D751A07-0EFD-41A7-A9FE-125A6DA056B1}" srcOrd="1" destOrd="0" presId="urn:microsoft.com/office/officeart/2005/8/layout/radial4"/>
    <dgm:cxn modelId="{D084048B-74C2-4C43-B7F1-DFFCD1CA4A19}" type="presParOf" srcId="{A09E0F76-AC17-438D-9011-100B6A3B4F4A}" destId="{045E50E3-7C44-4FD0-ADCB-FC520AE0B45C}" srcOrd="2" destOrd="0" presId="urn:microsoft.com/office/officeart/2005/8/layout/radial4"/>
    <dgm:cxn modelId="{3CD7BD4C-1021-4553-9EE0-A6D1143B7911}" type="presParOf" srcId="{A09E0F76-AC17-438D-9011-100B6A3B4F4A}" destId="{E0D3D0BA-7D73-43F6-A005-83D9D8B56142}" srcOrd="3" destOrd="0" presId="urn:microsoft.com/office/officeart/2005/8/layout/radial4"/>
    <dgm:cxn modelId="{B820E505-7C9F-41D6-A963-86C3962ACB7E}" type="presParOf" srcId="{A09E0F76-AC17-438D-9011-100B6A3B4F4A}" destId="{4FEF79B2-12F1-4CAC-8123-DA2525A1929C}" srcOrd="4" destOrd="0" presId="urn:microsoft.com/office/officeart/2005/8/layout/radial4"/>
    <dgm:cxn modelId="{58BA0171-08FE-46AB-8AF9-B5BF434BFB95}" type="presParOf" srcId="{A09E0F76-AC17-438D-9011-100B6A3B4F4A}" destId="{D965D214-A744-4F28-8CE1-C34845AC5798}" srcOrd="5" destOrd="0" presId="urn:microsoft.com/office/officeart/2005/8/layout/radial4"/>
    <dgm:cxn modelId="{45CDF51A-7DFC-40AB-9962-924946B369C3}" type="presParOf" srcId="{A09E0F76-AC17-438D-9011-100B6A3B4F4A}" destId="{A819AB67-452B-43AA-B5E4-0B2CE364FB63}" srcOrd="6" destOrd="0" presId="urn:microsoft.com/office/officeart/2005/8/layout/radial4"/>
    <dgm:cxn modelId="{BE17D450-1A94-4738-87ED-A9BB21B80317}" type="presParOf" srcId="{A09E0F76-AC17-438D-9011-100B6A3B4F4A}" destId="{64BF2AFE-10BD-4C1D-836E-4F5BB707C4B1}" srcOrd="7" destOrd="0" presId="urn:microsoft.com/office/officeart/2005/8/layout/radial4"/>
    <dgm:cxn modelId="{AC6D914E-3E0B-4F1D-8AB3-CD1375AE0A85}" type="presParOf" srcId="{A09E0F76-AC17-438D-9011-100B6A3B4F4A}" destId="{3B5D6C44-F224-41FF-A726-6CD1F759553F}" srcOrd="8" destOrd="0" presId="urn:microsoft.com/office/officeart/2005/8/layout/radial4"/>
    <dgm:cxn modelId="{1EFE66FB-931A-43B0-8CBE-B62E0E428DA4}" type="presParOf" srcId="{A09E0F76-AC17-438D-9011-100B6A3B4F4A}" destId="{4A14CCF8-EA7C-4E29-8AE2-AD8541BEF5D0}" srcOrd="9" destOrd="0" presId="urn:microsoft.com/office/officeart/2005/8/layout/radial4"/>
    <dgm:cxn modelId="{320F0357-E980-496B-A3BA-891F072908A9}" type="presParOf" srcId="{A09E0F76-AC17-438D-9011-100B6A3B4F4A}" destId="{2E5CF212-C018-498D-B324-DA750F69B9CD}" srcOrd="10" destOrd="0" presId="urn:microsoft.com/office/officeart/2005/8/layout/radial4"/>
    <dgm:cxn modelId="{5239533B-4776-4648-ABFA-D7D8F85BCAA1}" type="presParOf" srcId="{A09E0F76-AC17-438D-9011-100B6A3B4F4A}" destId="{A116F71F-200D-4D1C-9D6D-12B3A8B6BC45}" srcOrd="11" destOrd="0" presId="urn:microsoft.com/office/officeart/2005/8/layout/radial4"/>
    <dgm:cxn modelId="{C4DACCC0-FFE7-4994-B732-B6758B178739}" type="presParOf" srcId="{A09E0F76-AC17-438D-9011-100B6A3B4F4A}" destId="{E6BF488F-2B15-41D7-969D-956189B3ADCE}" srcOrd="12" destOrd="0" presId="urn:microsoft.com/office/officeart/2005/8/layout/radial4"/>
  </dgm:cxnLst>
  <dgm:bg>
    <a:solidFill>
      <a:schemeClr val="bg1"/>
    </a:solid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1F79299-A793-444C-AF02-092F86EF3E47}" type="datetimeFigureOut">
              <a:rPr lang="fr-CA" smtClean="0"/>
              <a:t>2017-12-08</a:t>
            </a:fld>
            <a:endParaRPr lang="fr-CA"/>
          </a:p>
        </p:txBody>
      </p:sp>
      <p:sp>
        <p:nvSpPr>
          <p:cNvPr id="4" name="Espace réservé du pied de page 3"/>
          <p:cNvSpPr>
            <a:spLocks noGrp="1"/>
          </p:cNvSpPr>
          <p:nvPr>
            <p:ph type="ftr" sz="quarter" idx="2"/>
          </p:nvPr>
        </p:nvSpPr>
        <p:spPr>
          <a:xfrm>
            <a:off x="0" y="8829968"/>
            <a:ext cx="3037840" cy="466433"/>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938" y="8829968"/>
            <a:ext cx="3037840" cy="466433"/>
          </a:xfrm>
          <a:prstGeom prst="rect">
            <a:avLst/>
          </a:prstGeom>
        </p:spPr>
        <p:txBody>
          <a:bodyPr vert="horz" lIns="93177" tIns="46589" rIns="93177" bIns="46589" rtlCol="0" anchor="b"/>
          <a:lstStyle>
            <a:lvl1pPr algn="r">
              <a:defRPr sz="1200"/>
            </a:lvl1pPr>
          </a:lstStyle>
          <a:p>
            <a:fld id="{51F36E6A-2946-4160-935C-002D19E8F732}" type="slidenum">
              <a:rPr lang="fr-CA" smtClean="0"/>
              <a:t>‹N°›</a:t>
            </a:fld>
            <a:endParaRPr lang="fr-CA"/>
          </a:p>
        </p:txBody>
      </p:sp>
    </p:spTree>
    <p:extLst>
      <p:ext uri="{BB962C8B-B14F-4D97-AF65-F5344CB8AC3E}">
        <p14:creationId xmlns:p14="http://schemas.microsoft.com/office/powerpoint/2010/main" val="2749235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FF4D029-59A0-4F5D-9D73-5C065478A278}" type="datetimeFigureOut">
              <a:rPr lang="fr-CA" smtClean="0"/>
              <a:t>2017-12-08</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commentaires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29968"/>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8"/>
            <a:ext cx="3037840" cy="466433"/>
          </a:xfrm>
          <a:prstGeom prst="rect">
            <a:avLst/>
          </a:prstGeom>
        </p:spPr>
        <p:txBody>
          <a:bodyPr vert="horz" lIns="93177" tIns="46589" rIns="93177" bIns="46589" rtlCol="0" anchor="b"/>
          <a:lstStyle>
            <a:lvl1pPr algn="r">
              <a:defRPr sz="1200"/>
            </a:lvl1pPr>
          </a:lstStyle>
          <a:p>
            <a:fld id="{BBD448AF-5CC6-4C79-B7C8-0F3617978395}" type="slidenum">
              <a:rPr lang="fr-CA" smtClean="0"/>
              <a:t>‹N°›</a:t>
            </a:fld>
            <a:endParaRPr lang="fr-CA"/>
          </a:p>
        </p:txBody>
      </p:sp>
    </p:spTree>
    <p:extLst>
      <p:ext uri="{BB962C8B-B14F-4D97-AF65-F5344CB8AC3E}">
        <p14:creationId xmlns:p14="http://schemas.microsoft.com/office/powerpoint/2010/main" val="249429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a:t>
            </a:fld>
            <a:endParaRPr lang="fr-CA"/>
          </a:p>
        </p:txBody>
      </p:sp>
    </p:spTree>
    <p:extLst>
      <p:ext uri="{BB962C8B-B14F-4D97-AF65-F5344CB8AC3E}">
        <p14:creationId xmlns:p14="http://schemas.microsoft.com/office/powerpoint/2010/main" val="2918503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10</a:t>
            </a:fld>
            <a:endParaRPr lang="fr-CA"/>
          </a:p>
        </p:txBody>
      </p:sp>
    </p:spTree>
    <p:extLst>
      <p:ext uri="{BB962C8B-B14F-4D97-AF65-F5344CB8AC3E}">
        <p14:creationId xmlns:p14="http://schemas.microsoft.com/office/powerpoint/2010/main" val="31174913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100</a:t>
            </a:fld>
            <a:endParaRPr lang="fr-CA">
              <a:solidFill>
                <a:prstClr val="black"/>
              </a:solidFill>
            </a:endParaRPr>
          </a:p>
        </p:txBody>
      </p:sp>
    </p:spTree>
    <p:extLst>
      <p:ext uri="{BB962C8B-B14F-4D97-AF65-F5344CB8AC3E}">
        <p14:creationId xmlns:p14="http://schemas.microsoft.com/office/powerpoint/2010/main" val="25709803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20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101</a:t>
            </a:fld>
            <a:endParaRPr lang="fr-CA">
              <a:solidFill>
                <a:prstClr val="black"/>
              </a:solidFill>
            </a:endParaRPr>
          </a:p>
        </p:txBody>
      </p:sp>
    </p:spTree>
    <p:extLst>
      <p:ext uri="{BB962C8B-B14F-4D97-AF65-F5344CB8AC3E}">
        <p14:creationId xmlns:p14="http://schemas.microsoft.com/office/powerpoint/2010/main" val="5138866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20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102</a:t>
            </a:fld>
            <a:endParaRPr lang="fr-CA">
              <a:solidFill>
                <a:prstClr val="black"/>
              </a:solidFill>
            </a:endParaRPr>
          </a:p>
        </p:txBody>
      </p:sp>
    </p:spTree>
    <p:extLst>
      <p:ext uri="{BB962C8B-B14F-4D97-AF65-F5344CB8AC3E}">
        <p14:creationId xmlns:p14="http://schemas.microsoft.com/office/powerpoint/2010/main" val="40982876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20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103</a:t>
            </a:fld>
            <a:endParaRPr lang="fr-CA">
              <a:solidFill>
                <a:prstClr val="black"/>
              </a:solidFill>
            </a:endParaRPr>
          </a:p>
        </p:txBody>
      </p:sp>
    </p:spTree>
    <p:extLst>
      <p:ext uri="{BB962C8B-B14F-4D97-AF65-F5344CB8AC3E}">
        <p14:creationId xmlns:p14="http://schemas.microsoft.com/office/powerpoint/2010/main" val="32139423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104</a:t>
            </a:fld>
            <a:endParaRPr lang="fr-CA">
              <a:solidFill>
                <a:prstClr val="black"/>
              </a:solidFill>
            </a:endParaRPr>
          </a:p>
        </p:txBody>
      </p:sp>
    </p:spTree>
    <p:extLst>
      <p:ext uri="{BB962C8B-B14F-4D97-AF65-F5344CB8AC3E}">
        <p14:creationId xmlns:p14="http://schemas.microsoft.com/office/powerpoint/2010/main" val="22149528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105</a:t>
            </a:fld>
            <a:endParaRPr lang="fr-CA">
              <a:solidFill>
                <a:prstClr val="black"/>
              </a:solidFill>
            </a:endParaRPr>
          </a:p>
        </p:txBody>
      </p:sp>
    </p:spTree>
    <p:extLst>
      <p:ext uri="{BB962C8B-B14F-4D97-AF65-F5344CB8AC3E}">
        <p14:creationId xmlns:p14="http://schemas.microsoft.com/office/powerpoint/2010/main" val="2522854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106</a:t>
            </a:fld>
            <a:endParaRPr lang="fr-CA">
              <a:solidFill>
                <a:prstClr val="black"/>
              </a:solidFill>
            </a:endParaRPr>
          </a:p>
        </p:txBody>
      </p:sp>
    </p:spTree>
    <p:extLst>
      <p:ext uri="{BB962C8B-B14F-4D97-AF65-F5344CB8AC3E}">
        <p14:creationId xmlns:p14="http://schemas.microsoft.com/office/powerpoint/2010/main" val="39023653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107</a:t>
            </a:fld>
            <a:endParaRPr lang="fr-CA">
              <a:solidFill>
                <a:prstClr val="black"/>
              </a:solidFill>
            </a:endParaRPr>
          </a:p>
        </p:txBody>
      </p:sp>
    </p:spTree>
    <p:extLst>
      <p:ext uri="{BB962C8B-B14F-4D97-AF65-F5344CB8AC3E}">
        <p14:creationId xmlns:p14="http://schemas.microsoft.com/office/powerpoint/2010/main" val="29498954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108</a:t>
            </a:fld>
            <a:endParaRPr lang="fr-CA">
              <a:solidFill>
                <a:prstClr val="black"/>
              </a:solidFill>
            </a:endParaRPr>
          </a:p>
        </p:txBody>
      </p:sp>
    </p:spTree>
    <p:extLst>
      <p:ext uri="{BB962C8B-B14F-4D97-AF65-F5344CB8AC3E}">
        <p14:creationId xmlns:p14="http://schemas.microsoft.com/office/powerpoint/2010/main" val="10054486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109</a:t>
            </a:fld>
            <a:endParaRPr lang="fr-CA">
              <a:solidFill>
                <a:prstClr val="black"/>
              </a:solidFill>
            </a:endParaRPr>
          </a:p>
        </p:txBody>
      </p:sp>
    </p:spTree>
    <p:extLst>
      <p:ext uri="{BB962C8B-B14F-4D97-AF65-F5344CB8AC3E}">
        <p14:creationId xmlns:p14="http://schemas.microsoft.com/office/powerpoint/2010/main" val="271436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11</a:t>
            </a:fld>
            <a:endParaRPr lang="fr-CA"/>
          </a:p>
        </p:txBody>
      </p:sp>
    </p:spTree>
    <p:extLst>
      <p:ext uri="{BB962C8B-B14F-4D97-AF65-F5344CB8AC3E}">
        <p14:creationId xmlns:p14="http://schemas.microsoft.com/office/powerpoint/2010/main" val="8430272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110</a:t>
            </a:fld>
            <a:endParaRPr lang="fr-CA">
              <a:solidFill>
                <a:prstClr val="black"/>
              </a:solidFill>
            </a:endParaRPr>
          </a:p>
        </p:txBody>
      </p:sp>
    </p:spTree>
    <p:extLst>
      <p:ext uri="{BB962C8B-B14F-4D97-AF65-F5344CB8AC3E}">
        <p14:creationId xmlns:p14="http://schemas.microsoft.com/office/powerpoint/2010/main" val="24793076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111</a:t>
            </a:fld>
            <a:endParaRPr lang="fr-CA">
              <a:solidFill>
                <a:prstClr val="black"/>
              </a:solidFill>
            </a:endParaRPr>
          </a:p>
        </p:txBody>
      </p:sp>
    </p:spTree>
    <p:extLst>
      <p:ext uri="{BB962C8B-B14F-4D97-AF65-F5344CB8AC3E}">
        <p14:creationId xmlns:p14="http://schemas.microsoft.com/office/powerpoint/2010/main" val="20838297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112</a:t>
            </a:fld>
            <a:endParaRPr lang="fr-CA">
              <a:solidFill>
                <a:prstClr val="black"/>
              </a:solidFill>
            </a:endParaRPr>
          </a:p>
        </p:txBody>
      </p:sp>
    </p:spTree>
    <p:extLst>
      <p:ext uri="{BB962C8B-B14F-4D97-AF65-F5344CB8AC3E}">
        <p14:creationId xmlns:p14="http://schemas.microsoft.com/office/powerpoint/2010/main" val="11282069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113</a:t>
            </a:fld>
            <a:endParaRPr lang="fr-CA">
              <a:solidFill>
                <a:prstClr val="black"/>
              </a:solidFill>
            </a:endParaRPr>
          </a:p>
        </p:txBody>
      </p:sp>
    </p:spTree>
    <p:extLst>
      <p:ext uri="{BB962C8B-B14F-4D97-AF65-F5344CB8AC3E}">
        <p14:creationId xmlns:p14="http://schemas.microsoft.com/office/powerpoint/2010/main" val="42155185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114</a:t>
            </a:fld>
            <a:endParaRPr lang="fr-CA">
              <a:solidFill>
                <a:prstClr val="black"/>
              </a:solidFill>
            </a:endParaRPr>
          </a:p>
        </p:txBody>
      </p:sp>
    </p:spTree>
    <p:extLst>
      <p:ext uri="{BB962C8B-B14F-4D97-AF65-F5344CB8AC3E}">
        <p14:creationId xmlns:p14="http://schemas.microsoft.com/office/powerpoint/2010/main" val="29486726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dirty="0" smtClean="0">
                <a:solidFill>
                  <a:srgbClr val="00B050"/>
                </a:solidFill>
                <a:latin typeface="Century Gothic" panose="020B0502020202020204" pitchFamily="34" charset="0"/>
              </a:rPr>
              <a:t>À</a:t>
            </a:r>
            <a:r>
              <a:rPr lang="fr-CA" sz="1200" baseline="0" dirty="0" smtClean="0">
                <a:solidFill>
                  <a:srgbClr val="00B050"/>
                </a:solidFill>
                <a:latin typeface="Century Gothic" panose="020B0502020202020204" pitchFamily="34" charset="0"/>
              </a:rPr>
              <a:t> l’inverse, il se pourrait qu’exceptionnellement la récolte soit réalisée avant la fin de l’exercice. Dans cette situation, vous devez déclarer le montant dans la vente ou dans les inventaires correspondant et inscrire une note au dossier expliquant la situation. </a:t>
            </a:r>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115</a:t>
            </a:fld>
            <a:endParaRPr lang="fr-CA">
              <a:solidFill>
                <a:prstClr val="black"/>
              </a:solidFill>
            </a:endParaRPr>
          </a:p>
        </p:txBody>
      </p:sp>
    </p:spTree>
    <p:extLst>
      <p:ext uri="{BB962C8B-B14F-4D97-AF65-F5344CB8AC3E}">
        <p14:creationId xmlns:p14="http://schemas.microsoft.com/office/powerpoint/2010/main" val="39575625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116</a:t>
            </a:fld>
            <a:endParaRPr lang="fr-CA">
              <a:solidFill>
                <a:prstClr val="black"/>
              </a:solidFill>
            </a:endParaRPr>
          </a:p>
        </p:txBody>
      </p:sp>
    </p:spTree>
    <p:extLst>
      <p:ext uri="{BB962C8B-B14F-4D97-AF65-F5344CB8AC3E}">
        <p14:creationId xmlns:p14="http://schemas.microsoft.com/office/powerpoint/2010/main" val="10600762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117</a:t>
            </a:fld>
            <a:endParaRPr lang="fr-CA">
              <a:solidFill>
                <a:prstClr val="black"/>
              </a:solidFill>
            </a:endParaRPr>
          </a:p>
        </p:txBody>
      </p:sp>
    </p:spTree>
    <p:extLst>
      <p:ext uri="{BB962C8B-B14F-4D97-AF65-F5344CB8AC3E}">
        <p14:creationId xmlns:p14="http://schemas.microsoft.com/office/powerpoint/2010/main" val="4857229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118</a:t>
            </a:fld>
            <a:endParaRPr lang="fr-CA">
              <a:solidFill>
                <a:prstClr val="black"/>
              </a:solidFill>
            </a:endParaRPr>
          </a:p>
        </p:txBody>
      </p:sp>
    </p:spTree>
    <p:extLst>
      <p:ext uri="{BB962C8B-B14F-4D97-AF65-F5344CB8AC3E}">
        <p14:creationId xmlns:p14="http://schemas.microsoft.com/office/powerpoint/2010/main" val="19191519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119</a:t>
            </a:fld>
            <a:endParaRPr lang="fr-CA">
              <a:solidFill>
                <a:prstClr val="black"/>
              </a:solidFill>
            </a:endParaRPr>
          </a:p>
        </p:txBody>
      </p:sp>
    </p:spTree>
    <p:extLst>
      <p:ext uri="{BB962C8B-B14F-4D97-AF65-F5344CB8AC3E}">
        <p14:creationId xmlns:p14="http://schemas.microsoft.com/office/powerpoint/2010/main" val="70514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12</a:t>
            </a:fld>
            <a:endParaRPr lang="fr-CA"/>
          </a:p>
        </p:txBody>
      </p:sp>
    </p:spTree>
    <p:extLst>
      <p:ext uri="{BB962C8B-B14F-4D97-AF65-F5344CB8AC3E}">
        <p14:creationId xmlns:p14="http://schemas.microsoft.com/office/powerpoint/2010/main" val="35368417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120</a:t>
            </a:fld>
            <a:endParaRPr lang="fr-CA">
              <a:solidFill>
                <a:prstClr val="black"/>
              </a:solidFill>
            </a:endParaRPr>
          </a:p>
        </p:txBody>
      </p:sp>
    </p:spTree>
    <p:extLst>
      <p:ext uri="{BB962C8B-B14F-4D97-AF65-F5344CB8AC3E}">
        <p14:creationId xmlns:p14="http://schemas.microsoft.com/office/powerpoint/2010/main" val="12784077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121</a:t>
            </a:fld>
            <a:endParaRPr lang="fr-CA">
              <a:solidFill>
                <a:prstClr val="black"/>
              </a:solidFill>
            </a:endParaRPr>
          </a:p>
        </p:txBody>
      </p:sp>
    </p:spTree>
    <p:extLst>
      <p:ext uri="{BB962C8B-B14F-4D97-AF65-F5344CB8AC3E}">
        <p14:creationId xmlns:p14="http://schemas.microsoft.com/office/powerpoint/2010/main" val="31292324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122</a:t>
            </a:fld>
            <a:endParaRPr lang="fr-CA">
              <a:solidFill>
                <a:prstClr val="black"/>
              </a:solidFill>
            </a:endParaRPr>
          </a:p>
        </p:txBody>
      </p:sp>
    </p:spTree>
    <p:extLst>
      <p:ext uri="{BB962C8B-B14F-4D97-AF65-F5344CB8AC3E}">
        <p14:creationId xmlns:p14="http://schemas.microsoft.com/office/powerpoint/2010/main" val="33815421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Vous avez ici un relevé de la fédération des producteurs</a:t>
            </a:r>
            <a:r>
              <a:rPr lang="fr-CA" baseline="0" dirty="0" smtClean="0"/>
              <a:t> acéricoles. Le production n’est pas certifié bio. Donc les sommes à saisir dans le panorama seront les suivantes :</a:t>
            </a:r>
          </a:p>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solidFill>
                  <a:prstClr val="black"/>
                </a:solidFill>
              </a:rPr>
              <a:pPr/>
              <a:t>123</a:t>
            </a:fld>
            <a:endParaRPr lang="fr-CA">
              <a:solidFill>
                <a:prstClr val="black"/>
              </a:solidFill>
            </a:endParaRPr>
          </a:p>
        </p:txBody>
      </p:sp>
    </p:spTree>
    <p:extLst>
      <p:ext uri="{BB962C8B-B14F-4D97-AF65-F5344CB8AC3E}">
        <p14:creationId xmlns:p14="http://schemas.microsoft.com/office/powerpoint/2010/main" val="4930278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0" dirty="0" smtClean="0"/>
              <a:t>Producteur bio;</a:t>
            </a:r>
            <a:r>
              <a:rPr lang="fr-CA" b="0" baseline="0" dirty="0" smtClean="0"/>
              <a:t> à noter que la prime bio est incluse dans la montant apparaissant en dessous de </a:t>
            </a:r>
            <a:r>
              <a:rPr lang="fr-CA" b="0" i="1" baseline="0" dirty="0" smtClean="0"/>
              <a:t>Total Valeur ($)</a:t>
            </a:r>
            <a:endParaRPr lang="fr-CA" b="0" i="1"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solidFill>
                  <a:prstClr val="black"/>
                </a:solidFill>
              </a:rPr>
              <a:pPr/>
              <a:t>124</a:t>
            </a:fld>
            <a:endParaRPr lang="fr-CA">
              <a:solidFill>
                <a:prstClr val="black"/>
              </a:solidFill>
            </a:endParaRPr>
          </a:p>
        </p:txBody>
      </p:sp>
    </p:spTree>
    <p:extLst>
      <p:ext uri="{BB962C8B-B14F-4D97-AF65-F5344CB8AC3E}">
        <p14:creationId xmlns:p14="http://schemas.microsoft.com/office/powerpoint/2010/main" val="20500864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125</a:t>
            </a:fld>
            <a:endParaRPr lang="fr-CA">
              <a:solidFill>
                <a:prstClr val="black"/>
              </a:solidFill>
            </a:endParaRPr>
          </a:p>
        </p:txBody>
      </p:sp>
    </p:spTree>
    <p:extLst>
      <p:ext uri="{BB962C8B-B14F-4D97-AF65-F5344CB8AC3E}">
        <p14:creationId xmlns:p14="http://schemas.microsoft.com/office/powerpoint/2010/main" val="35623189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126</a:t>
            </a:fld>
            <a:endParaRPr lang="fr-CA">
              <a:solidFill>
                <a:prstClr val="black"/>
              </a:solidFill>
            </a:endParaRPr>
          </a:p>
        </p:txBody>
      </p:sp>
    </p:spTree>
    <p:extLst>
      <p:ext uri="{BB962C8B-B14F-4D97-AF65-F5344CB8AC3E}">
        <p14:creationId xmlns:p14="http://schemas.microsoft.com/office/powerpoint/2010/main" val="228152067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127</a:t>
            </a:fld>
            <a:endParaRPr lang="fr-CA">
              <a:solidFill>
                <a:prstClr val="black"/>
              </a:solidFill>
            </a:endParaRPr>
          </a:p>
        </p:txBody>
      </p:sp>
    </p:spTree>
    <p:extLst>
      <p:ext uri="{BB962C8B-B14F-4D97-AF65-F5344CB8AC3E}">
        <p14:creationId xmlns:p14="http://schemas.microsoft.com/office/powerpoint/2010/main" val="26948793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128</a:t>
            </a:fld>
            <a:endParaRPr lang="fr-CA">
              <a:solidFill>
                <a:prstClr val="black"/>
              </a:solidFill>
            </a:endParaRPr>
          </a:p>
        </p:txBody>
      </p:sp>
    </p:spTree>
    <p:extLst>
      <p:ext uri="{BB962C8B-B14F-4D97-AF65-F5344CB8AC3E}">
        <p14:creationId xmlns:p14="http://schemas.microsoft.com/office/powerpoint/2010/main" val="7151159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129</a:t>
            </a:fld>
            <a:endParaRPr lang="fr-CA">
              <a:solidFill>
                <a:prstClr val="black"/>
              </a:solidFill>
            </a:endParaRPr>
          </a:p>
        </p:txBody>
      </p:sp>
    </p:spTree>
    <p:extLst>
      <p:ext uri="{BB962C8B-B14F-4D97-AF65-F5344CB8AC3E}">
        <p14:creationId xmlns:p14="http://schemas.microsoft.com/office/powerpoint/2010/main" val="61840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13</a:t>
            </a:fld>
            <a:endParaRPr lang="fr-CA"/>
          </a:p>
        </p:txBody>
      </p:sp>
    </p:spTree>
    <p:extLst>
      <p:ext uri="{BB962C8B-B14F-4D97-AF65-F5344CB8AC3E}">
        <p14:creationId xmlns:p14="http://schemas.microsoft.com/office/powerpoint/2010/main" val="30554856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130</a:t>
            </a:fld>
            <a:endParaRPr lang="fr-CA">
              <a:solidFill>
                <a:prstClr val="black"/>
              </a:solidFill>
            </a:endParaRPr>
          </a:p>
        </p:txBody>
      </p:sp>
    </p:spTree>
    <p:extLst>
      <p:ext uri="{BB962C8B-B14F-4D97-AF65-F5344CB8AC3E}">
        <p14:creationId xmlns:p14="http://schemas.microsoft.com/office/powerpoint/2010/main" val="270534356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131</a:t>
            </a:fld>
            <a:endParaRPr lang="fr-CA">
              <a:solidFill>
                <a:prstClr val="black"/>
              </a:solidFill>
            </a:endParaRPr>
          </a:p>
        </p:txBody>
      </p:sp>
    </p:spTree>
    <p:extLst>
      <p:ext uri="{BB962C8B-B14F-4D97-AF65-F5344CB8AC3E}">
        <p14:creationId xmlns:p14="http://schemas.microsoft.com/office/powerpoint/2010/main" val="21697233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132</a:t>
            </a:fld>
            <a:endParaRPr lang="fr-CA">
              <a:solidFill>
                <a:prstClr val="black"/>
              </a:solidFill>
            </a:endParaRPr>
          </a:p>
        </p:txBody>
      </p:sp>
    </p:spTree>
    <p:extLst>
      <p:ext uri="{BB962C8B-B14F-4D97-AF65-F5344CB8AC3E}">
        <p14:creationId xmlns:p14="http://schemas.microsoft.com/office/powerpoint/2010/main" val="38783305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133</a:t>
            </a:fld>
            <a:endParaRPr lang="fr-CA">
              <a:solidFill>
                <a:prstClr val="black"/>
              </a:solidFill>
            </a:endParaRPr>
          </a:p>
        </p:txBody>
      </p:sp>
    </p:spTree>
    <p:extLst>
      <p:ext uri="{BB962C8B-B14F-4D97-AF65-F5344CB8AC3E}">
        <p14:creationId xmlns:p14="http://schemas.microsoft.com/office/powerpoint/2010/main" val="17280190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200" lvl="1" indent="0">
              <a:buFontTx/>
              <a:buNone/>
            </a:pPr>
            <a:endParaRPr lang="fr-CA" dirty="0" smtClean="0"/>
          </a:p>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134</a:t>
            </a:fld>
            <a:endParaRPr lang="fr-CA">
              <a:solidFill>
                <a:prstClr val="black"/>
              </a:solidFill>
            </a:endParaRPr>
          </a:p>
        </p:txBody>
      </p:sp>
    </p:spTree>
    <p:extLst>
      <p:ext uri="{BB962C8B-B14F-4D97-AF65-F5344CB8AC3E}">
        <p14:creationId xmlns:p14="http://schemas.microsoft.com/office/powerpoint/2010/main" val="942316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135</a:t>
            </a:fld>
            <a:endParaRPr lang="fr-CA">
              <a:solidFill>
                <a:prstClr val="black"/>
              </a:solidFill>
            </a:endParaRPr>
          </a:p>
        </p:txBody>
      </p:sp>
    </p:spTree>
    <p:extLst>
      <p:ext uri="{BB962C8B-B14F-4D97-AF65-F5344CB8AC3E}">
        <p14:creationId xmlns:p14="http://schemas.microsoft.com/office/powerpoint/2010/main" val="40917305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136</a:t>
            </a:fld>
            <a:endParaRPr lang="fr-CA">
              <a:solidFill>
                <a:prstClr val="black"/>
              </a:solidFill>
            </a:endParaRPr>
          </a:p>
        </p:txBody>
      </p:sp>
    </p:spTree>
    <p:extLst>
      <p:ext uri="{BB962C8B-B14F-4D97-AF65-F5344CB8AC3E}">
        <p14:creationId xmlns:p14="http://schemas.microsoft.com/office/powerpoint/2010/main" val="25769714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dirty="0" smtClean="0">
                <a:solidFill>
                  <a:srgbClr val="00B050"/>
                </a:solidFill>
                <a:latin typeface="Century Gothic" panose="020B0502020202020204" pitchFamily="34" charset="0"/>
              </a:rPr>
              <a:t>Elle achète des fraises pour combler les commandes promises à des clients, car sa propre production de fraises n’a pas suffit à répondre à la demande.</a:t>
            </a:r>
          </a:p>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137</a:t>
            </a:fld>
            <a:endParaRPr lang="fr-CA">
              <a:solidFill>
                <a:prstClr val="black"/>
              </a:solidFill>
            </a:endParaRPr>
          </a:p>
        </p:txBody>
      </p:sp>
    </p:spTree>
    <p:extLst>
      <p:ext uri="{BB962C8B-B14F-4D97-AF65-F5344CB8AC3E}">
        <p14:creationId xmlns:p14="http://schemas.microsoft.com/office/powerpoint/2010/main" val="31682807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138</a:t>
            </a:fld>
            <a:endParaRPr lang="fr-CA">
              <a:solidFill>
                <a:prstClr val="black"/>
              </a:solidFill>
            </a:endParaRPr>
          </a:p>
        </p:txBody>
      </p:sp>
    </p:spTree>
    <p:extLst>
      <p:ext uri="{BB962C8B-B14F-4D97-AF65-F5344CB8AC3E}">
        <p14:creationId xmlns:p14="http://schemas.microsoft.com/office/powerpoint/2010/main" val="89376315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139</a:t>
            </a:fld>
            <a:endParaRPr lang="fr-CA">
              <a:solidFill>
                <a:prstClr val="black"/>
              </a:solidFill>
            </a:endParaRPr>
          </a:p>
        </p:txBody>
      </p:sp>
    </p:spTree>
    <p:extLst>
      <p:ext uri="{BB962C8B-B14F-4D97-AF65-F5344CB8AC3E}">
        <p14:creationId xmlns:p14="http://schemas.microsoft.com/office/powerpoint/2010/main" val="374170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14</a:t>
            </a:fld>
            <a:endParaRPr lang="fr-CA"/>
          </a:p>
        </p:txBody>
      </p:sp>
    </p:spTree>
    <p:extLst>
      <p:ext uri="{BB962C8B-B14F-4D97-AF65-F5344CB8AC3E}">
        <p14:creationId xmlns:p14="http://schemas.microsoft.com/office/powerpoint/2010/main" val="37722212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140</a:t>
            </a:fld>
            <a:endParaRPr lang="fr-CA">
              <a:solidFill>
                <a:prstClr val="black"/>
              </a:solidFill>
            </a:endParaRPr>
          </a:p>
        </p:txBody>
      </p:sp>
    </p:spTree>
    <p:extLst>
      <p:ext uri="{BB962C8B-B14F-4D97-AF65-F5344CB8AC3E}">
        <p14:creationId xmlns:p14="http://schemas.microsoft.com/office/powerpoint/2010/main" val="15655762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dirty="0" smtClean="0">
                <a:latin typeface="Century Gothic" panose="020B0502020202020204" pitchFamily="34" charset="0"/>
              </a:rPr>
              <a:t>Fabrication de tartes composées à la fois de pommes que l’entreprise produit et de fraises achetées d’une autre entreprise. </a:t>
            </a:r>
          </a:p>
          <a:p>
            <a:pPr marL="0" indent="0">
              <a:buFont typeface="Wingdings" panose="05000000000000000000" pitchFamily="2" charset="2"/>
              <a:buNone/>
            </a:pPr>
            <a:endParaRPr lang="fr-CA" sz="1200" dirty="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141</a:t>
            </a:fld>
            <a:endParaRPr lang="fr-CA">
              <a:solidFill>
                <a:prstClr val="black"/>
              </a:solidFill>
            </a:endParaRPr>
          </a:p>
        </p:txBody>
      </p:sp>
    </p:spTree>
    <p:extLst>
      <p:ext uri="{BB962C8B-B14F-4D97-AF65-F5344CB8AC3E}">
        <p14:creationId xmlns:p14="http://schemas.microsoft.com/office/powerpoint/2010/main" val="277088870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142</a:t>
            </a:fld>
            <a:endParaRPr lang="fr-CA">
              <a:solidFill>
                <a:prstClr val="black"/>
              </a:solidFill>
            </a:endParaRPr>
          </a:p>
        </p:txBody>
      </p:sp>
    </p:spTree>
    <p:extLst>
      <p:ext uri="{BB962C8B-B14F-4D97-AF65-F5344CB8AC3E}">
        <p14:creationId xmlns:p14="http://schemas.microsoft.com/office/powerpoint/2010/main" val="41487514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143</a:t>
            </a:fld>
            <a:endParaRPr lang="fr-CA">
              <a:solidFill>
                <a:prstClr val="black"/>
              </a:solidFill>
            </a:endParaRPr>
          </a:p>
        </p:txBody>
      </p:sp>
    </p:spTree>
    <p:extLst>
      <p:ext uri="{BB962C8B-B14F-4D97-AF65-F5344CB8AC3E}">
        <p14:creationId xmlns:p14="http://schemas.microsoft.com/office/powerpoint/2010/main" val="11524750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144</a:t>
            </a:fld>
            <a:endParaRPr lang="fr-CA">
              <a:solidFill>
                <a:prstClr val="black"/>
              </a:solidFill>
            </a:endParaRPr>
          </a:p>
        </p:txBody>
      </p:sp>
    </p:spTree>
    <p:extLst>
      <p:ext uri="{BB962C8B-B14F-4D97-AF65-F5344CB8AC3E}">
        <p14:creationId xmlns:p14="http://schemas.microsoft.com/office/powerpoint/2010/main" val="17113270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145</a:t>
            </a:fld>
            <a:endParaRPr lang="fr-CA">
              <a:solidFill>
                <a:prstClr val="black"/>
              </a:solidFill>
            </a:endParaRPr>
          </a:p>
        </p:txBody>
      </p:sp>
    </p:spTree>
    <p:extLst>
      <p:ext uri="{BB962C8B-B14F-4D97-AF65-F5344CB8AC3E}">
        <p14:creationId xmlns:p14="http://schemas.microsoft.com/office/powerpoint/2010/main" val="36234788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146</a:t>
            </a:fld>
            <a:endParaRPr lang="fr-CA">
              <a:solidFill>
                <a:prstClr val="black"/>
              </a:solidFill>
            </a:endParaRPr>
          </a:p>
        </p:txBody>
      </p:sp>
    </p:spTree>
    <p:extLst>
      <p:ext uri="{BB962C8B-B14F-4D97-AF65-F5344CB8AC3E}">
        <p14:creationId xmlns:p14="http://schemas.microsoft.com/office/powerpoint/2010/main" val="39932326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smtClean="0">
                <a:latin typeface="Century Gothic" panose="020B0502020202020204" pitchFamily="34" charset="0"/>
              </a:rPr>
              <a:t>Trop versé de 812,99$ à </a:t>
            </a:r>
            <a:r>
              <a:rPr lang="fr-CA" b="1" dirty="0" err="1" smtClean="0">
                <a:latin typeface="Century Gothic" panose="020B0502020202020204" pitchFamily="34" charset="0"/>
              </a:rPr>
              <a:t>AGQ</a:t>
            </a:r>
            <a:r>
              <a:rPr lang="fr-CA" b="1" dirty="0" smtClean="0">
                <a:latin typeface="Century Gothic" panose="020B0502020202020204" pitchFamily="34" charset="0"/>
              </a:rPr>
              <a:t> étant donné la mauvaise déclaration des achats de semences</a:t>
            </a: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147</a:t>
            </a:fld>
            <a:endParaRPr lang="fr-CA">
              <a:solidFill>
                <a:prstClr val="black"/>
              </a:solidFill>
            </a:endParaRPr>
          </a:p>
        </p:txBody>
      </p:sp>
    </p:spTree>
    <p:extLst>
      <p:ext uri="{BB962C8B-B14F-4D97-AF65-F5344CB8AC3E}">
        <p14:creationId xmlns:p14="http://schemas.microsoft.com/office/powerpoint/2010/main" val="2112241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148</a:t>
            </a:fld>
            <a:endParaRPr lang="fr-CA">
              <a:solidFill>
                <a:prstClr val="black"/>
              </a:solidFill>
            </a:endParaRPr>
          </a:p>
        </p:txBody>
      </p:sp>
    </p:spTree>
    <p:extLst>
      <p:ext uri="{BB962C8B-B14F-4D97-AF65-F5344CB8AC3E}">
        <p14:creationId xmlns:p14="http://schemas.microsoft.com/office/powerpoint/2010/main" val="298519047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149</a:t>
            </a:fld>
            <a:endParaRPr lang="fr-CA">
              <a:solidFill>
                <a:prstClr val="black"/>
              </a:solidFill>
            </a:endParaRPr>
          </a:p>
        </p:txBody>
      </p:sp>
    </p:spTree>
    <p:extLst>
      <p:ext uri="{BB962C8B-B14F-4D97-AF65-F5344CB8AC3E}">
        <p14:creationId xmlns:p14="http://schemas.microsoft.com/office/powerpoint/2010/main" val="1285802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15</a:t>
            </a:fld>
            <a:endParaRPr lang="fr-CA"/>
          </a:p>
        </p:txBody>
      </p:sp>
    </p:spTree>
    <p:extLst>
      <p:ext uri="{BB962C8B-B14F-4D97-AF65-F5344CB8AC3E}">
        <p14:creationId xmlns:p14="http://schemas.microsoft.com/office/powerpoint/2010/main" val="8534455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150</a:t>
            </a:fld>
            <a:endParaRPr lang="fr-CA">
              <a:solidFill>
                <a:prstClr val="black"/>
              </a:solidFill>
            </a:endParaRPr>
          </a:p>
        </p:txBody>
      </p:sp>
    </p:spTree>
    <p:extLst>
      <p:ext uri="{BB962C8B-B14F-4D97-AF65-F5344CB8AC3E}">
        <p14:creationId xmlns:p14="http://schemas.microsoft.com/office/powerpoint/2010/main" val="288110002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151</a:t>
            </a:fld>
            <a:endParaRPr lang="fr-CA">
              <a:solidFill>
                <a:prstClr val="black"/>
              </a:solidFill>
            </a:endParaRPr>
          </a:p>
        </p:txBody>
      </p:sp>
    </p:spTree>
    <p:extLst>
      <p:ext uri="{BB962C8B-B14F-4D97-AF65-F5344CB8AC3E}">
        <p14:creationId xmlns:p14="http://schemas.microsoft.com/office/powerpoint/2010/main" val="16031576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152</a:t>
            </a:fld>
            <a:endParaRPr lang="fr-CA">
              <a:solidFill>
                <a:prstClr val="black"/>
              </a:solidFill>
            </a:endParaRPr>
          </a:p>
        </p:txBody>
      </p:sp>
    </p:spTree>
    <p:extLst>
      <p:ext uri="{BB962C8B-B14F-4D97-AF65-F5344CB8AC3E}">
        <p14:creationId xmlns:p14="http://schemas.microsoft.com/office/powerpoint/2010/main" val="16024765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153</a:t>
            </a:fld>
            <a:endParaRPr lang="fr-CA"/>
          </a:p>
        </p:txBody>
      </p:sp>
    </p:spTree>
    <p:extLst>
      <p:ext uri="{BB962C8B-B14F-4D97-AF65-F5344CB8AC3E}">
        <p14:creationId xmlns:p14="http://schemas.microsoft.com/office/powerpoint/2010/main" val="38816761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154</a:t>
            </a:fld>
            <a:endParaRPr lang="fr-CA"/>
          </a:p>
        </p:txBody>
      </p:sp>
    </p:spTree>
    <p:extLst>
      <p:ext uri="{BB962C8B-B14F-4D97-AF65-F5344CB8AC3E}">
        <p14:creationId xmlns:p14="http://schemas.microsoft.com/office/powerpoint/2010/main" val="38004491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155</a:t>
            </a:fld>
            <a:endParaRPr lang="fr-CA">
              <a:solidFill>
                <a:prstClr val="black"/>
              </a:solidFill>
            </a:endParaRPr>
          </a:p>
        </p:txBody>
      </p:sp>
    </p:spTree>
    <p:extLst>
      <p:ext uri="{BB962C8B-B14F-4D97-AF65-F5344CB8AC3E}">
        <p14:creationId xmlns:p14="http://schemas.microsoft.com/office/powerpoint/2010/main" val="42104045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Avec l’arrivée de la collecte, il va y avoir une section spécifique à la collecte. Dans celle-ci vous allez y retrouver </a:t>
            </a:r>
          </a:p>
          <a:p>
            <a:pPr marL="171450" indent="-171450">
              <a:buFontTx/>
              <a:buChar char="-"/>
            </a:pPr>
            <a:r>
              <a:rPr lang="fr-CA" baseline="0" dirty="0" smtClean="0"/>
              <a:t>Section contenant les programmes visés</a:t>
            </a:r>
          </a:p>
          <a:p>
            <a:pPr marL="171450" indent="-171450">
              <a:buFontTx/>
              <a:buChar char="-"/>
            </a:pPr>
            <a:r>
              <a:rPr lang="fr-CA" baseline="0" dirty="0" smtClean="0"/>
              <a:t>Modalité</a:t>
            </a:r>
          </a:p>
          <a:p>
            <a:pPr marL="171450" indent="-171450">
              <a:buFontTx/>
              <a:buChar char="-"/>
            </a:pPr>
            <a:r>
              <a:rPr lang="fr-CA" baseline="0" dirty="0" smtClean="0"/>
              <a:t>Trousse de travail</a:t>
            </a:r>
          </a:p>
          <a:p>
            <a:pPr marL="171450" indent="-171450">
              <a:buFontTx/>
              <a:buChar char="-"/>
            </a:pPr>
            <a:r>
              <a:rPr lang="fr-CA" baseline="0" dirty="0" smtClean="0"/>
              <a:t>Capsule</a:t>
            </a:r>
          </a:p>
          <a:p>
            <a:pPr marL="171450" indent="-171450">
              <a:buFontTx/>
              <a:buChar char="-"/>
            </a:pPr>
            <a:r>
              <a:rPr lang="fr-CA" baseline="0" dirty="0" smtClean="0"/>
              <a:t>Bulletin</a:t>
            </a:r>
          </a:p>
          <a:p>
            <a:pPr marL="171450" indent="-171450">
              <a:buFontTx/>
              <a:buChar char="-"/>
            </a:pPr>
            <a:r>
              <a:rPr lang="fr-CA" baseline="0" dirty="0" smtClean="0"/>
              <a:t>Devenir préparateur accrédité</a:t>
            </a:r>
          </a:p>
          <a:p>
            <a:pPr marL="0" indent="0">
              <a:buFontTx/>
              <a:buNone/>
            </a:pPr>
            <a:r>
              <a:rPr lang="fr-CA" baseline="0" dirty="0" smtClean="0"/>
              <a:t>Tout ça dans un menu fixe à gauche. </a:t>
            </a:r>
          </a:p>
          <a:p>
            <a:pPr marL="0" indent="0">
              <a:buFontTx/>
              <a:buNone/>
            </a:pPr>
            <a:endParaRPr lang="fr-CA" baseline="0" dirty="0" smtClean="0"/>
          </a:p>
          <a:p>
            <a:pPr marL="0" indent="0">
              <a:buFontTx/>
              <a:buNone/>
            </a:pPr>
            <a:r>
              <a:rPr lang="fr-CA" baseline="0" dirty="0" smtClean="0"/>
              <a:t>De plus, en parallèle, la Financière a améliorer ses accès aux services en ligne (côté partenaire et côté client). Nous avons procédé à l’implantation d’une fonctionnalité vous permettant de </a:t>
            </a:r>
            <a:r>
              <a:rPr lang="fr-CA" baseline="0" dirty="0" err="1" smtClean="0"/>
              <a:t>renouveller</a:t>
            </a:r>
            <a:r>
              <a:rPr lang="fr-CA" baseline="0" dirty="0" smtClean="0"/>
              <a:t> votre code utilisateur mot de passe oublié sans être obligé de contacter l’administrateur de votre bureau ou le client </a:t>
            </a:r>
            <a:r>
              <a:rPr lang="fr-CA" baseline="0" dirty="0" err="1" smtClean="0"/>
              <a:t>RGA</a:t>
            </a:r>
            <a:r>
              <a:rPr lang="fr-CA" baseline="0" dirty="0" smtClean="0"/>
              <a:t>. Lors de votre prochaine connexion vous devrez répondre à 3 questions secrètes et vérifier les informations que nous avons vous concernant. </a:t>
            </a: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156</a:t>
            </a:fld>
            <a:endParaRPr lang="fr-CA">
              <a:solidFill>
                <a:prstClr val="black"/>
              </a:solidFill>
            </a:endParaRPr>
          </a:p>
        </p:txBody>
      </p:sp>
    </p:spTree>
    <p:extLst>
      <p:ext uri="{BB962C8B-B14F-4D97-AF65-F5344CB8AC3E}">
        <p14:creationId xmlns:p14="http://schemas.microsoft.com/office/powerpoint/2010/main" val="33956352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157</a:t>
            </a:fld>
            <a:endParaRPr lang="fr-CA">
              <a:solidFill>
                <a:prstClr val="black"/>
              </a:solidFill>
            </a:endParaRPr>
          </a:p>
        </p:txBody>
      </p:sp>
    </p:spTree>
    <p:extLst>
      <p:ext uri="{BB962C8B-B14F-4D97-AF65-F5344CB8AC3E}">
        <p14:creationId xmlns:p14="http://schemas.microsoft.com/office/powerpoint/2010/main" val="23892175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158</a:t>
            </a:fld>
            <a:endParaRPr lang="fr-CA"/>
          </a:p>
        </p:txBody>
      </p:sp>
    </p:spTree>
    <p:extLst>
      <p:ext uri="{BB962C8B-B14F-4D97-AF65-F5344CB8AC3E}">
        <p14:creationId xmlns:p14="http://schemas.microsoft.com/office/powerpoint/2010/main" val="411091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16</a:t>
            </a:fld>
            <a:endParaRPr lang="fr-CA"/>
          </a:p>
        </p:txBody>
      </p:sp>
    </p:spTree>
    <p:extLst>
      <p:ext uri="{BB962C8B-B14F-4D97-AF65-F5344CB8AC3E}">
        <p14:creationId xmlns:p14="http://schemas.microsoft.com/office/powerpoint/2010/main" val="572651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40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17</a:t>
            </a:fld>
            <a:endParaRPr lang="fr-CA"/>
          </a:p>
        </p:txBody>
      </p:sp>
    </p:spTree>
    <p:extLst>
      <p:ext uri="{BB962C8B-B14F-4D97-AF65-F5344CB8AC3E}">
        <p14:creationId xmlns:p14="http://schemas.microsoft.com/office/powerpoint/2010/main" val="1968009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18</a:t>
            </a:fld>
            <a:endParaRPr lang="fr-CA"/>
          </a:p>
        </p:txBody>
      </p:sp>
    </p:spTree>
    <p:extLst>
      <p:ext uri="{BB962C8B-B14F-4D97-AF65-F5344CB8AC3E}">
        <p14:creationId xmlns:p14="http://schemas.microsoft.com/office/powerpoint/2010/main" val="236302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19</a:t>
            </a:fld>
            <a:endParaRPr lang="fr-CA"/>
          </a:p>
        </p:txBody>
      </p:sp>
    </p:spTree>
    <p:extLst>
      <p:ext uri="{BB962C8B-B14F-4D97-AF65-F5344CB8AC3E}">
        <p14:creationId xmlns:p14="http://schemas.microsoft.com/office/powerpoint/2010/main" val="3764096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a:t>
            </a:fld>
            <a:endParaRPr lang="fr-CA"/>
          </a:p>
        </p:txBody>
      </p:sp>
    </p:spTree>
    <p:extLst>
      <p:ext uri="{BB962C8B-B14F-4D97-AF65-F5344CB8AC3E}">
        <p14:creationId xmlns:p14="http://schemas.microsoft.com/office/powerpoint/2010/main" val="1103016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20</a:t>
            </a:fld>
            <a:endParaRPr lang="fr-CA"/>
          </a:p>
        </p:txBody>
      </p:sp>
    </p:spTree>
    <p:extLst>
      <p:ext uri="{BB962C8B-B14F-4D97-AF65-F5344CB8AC3E}">
        <p14:creationId xmlns:p14="http://schemas.microsoft.com/office/powerpoint/2010/main" val="39758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21</a:t>
            </a:fld>
            <a:endParaRPr lang="fr-CA"/>
          </a:p>
        </p:txBody>
      </p:sp>
    </p:spTree>
    <p:extLst>
      <p:ext uri="{BB962C8B-B14F-4D97-AF65-F5344CB8AC3E}">
        <p14:creationId xmlns:p14="http://schemas.microsoft.com/office/powerpoint/2010/main" val="1319312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1"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22</a:t>
            </a:fld>
            <a:endParaRPr lang="fr-CA"/>
          </a:p>
        </p:txBody>
      </p:sp>
    </p:spTree>
    <p:extLst>
      <p:ext uri="{BB962C8B-B14F-4D97-AF65-F5344CB8AC3E}">
        <p14:creationId xmlns:p14="http://schemas.microsoft.com/office/powerpoint/2010/main" val="3501930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23</a:t>
            </a:fld>
            <a:endParaRPr lang="fr-CA"/>
          </a:p>
        </p:txBody>
      </p:sp>
    </p:spTree>
    <p:extLst>
      <p:ext uri="{BB962C8B-B14F-4D97-AF65-F5344CB8AC3E}">
        <p14:creationId xmlns:p14="http://schemas.microsoft.com/office/powerpoint/2010/main" val="2240927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24</a:t>
            </a:fld>
            <a:endParaRPr lang="fr-CA"/>
          </a:p>
        </p:txBody>
      </p:sp>
    </p:spTree>
    <p:extLst>
      <p:ext uri="{BB962C8B-B14F-4D97-AF65-F5344CB8AC3E}">
        <p14:creationId xmlns:p14="http://schemas.microsoft.com/office/powerpoint/2010/main" val="3089092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25</a:t>
            </a:fld>
            <a:endParaRPr lang="fr-CA"/>
          </a:p>
        </p:txBody>
      </p:sp>
    </p:spTree>
    <p:extLst>
      <p:ext uri="{BB962C8B-B14F-4D97-AF65-F5344CB8AC3E}">
        <p14:creationId xmlns:p14="http://schemas.microsoft.com/office/powerpoint/2010/main" val="685982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26</a:t>
            </a:fld>
            <a:endParaRPr lang="fr-CA"/>
          </a:p>
        </p:txBody>
      </p:sp>
    </p:spTree>
    <p:extLst>
      <p:ext uri="{BB962C8B-B14F-4D97-AF65-F5344CB8AC3E}">
        <p14:creationId xmlns:p14="http://schemas.microsoft.com/office/powerpoint/2010/main" val="4104687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27</a:t>
            </a:fld>
            <a:endParaRPr lang="fr-CA"/>
          </a:p>
        </p:txBody>
      </p:sp>
    </p:spTree>
    <p:extLst>
      <p:ext uri="{BB962C8B-B14F-4D97-AF65-F5344CB8AC3E}">
        <p14:creationId xmlns:p14="http://schemas.microsoft.com/office/powerpoint/2010/main" val="3885667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28</a:t>
            </a:fld>
            <a:endParaRPr lang="fr-CA"/>
          </a:p>
        </p:txBody>
      </p:sp>
    </p:spTree>
    <p:extLst>
      <p:ext uri="{BB962C8B-B14F-4D97-AF65-F5344CB8AC3E}">
        <p14:creationId xmlns:p14="http://schemas.microsoft.com/office/powerpoint/2010/main" val="665557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29</a:t>
            </a:fld>
            <a:endParaRPr lang="fr-CA"/>
          </a:p>
        </p:txBody>
      </p:sp>
    </p:spTree>
    <p:extLst>
      <p:ext uri="{BB962C8B-B14F-4D97-AF65-F5344CB8AC3E}">
        <p14:creationId xmlns:p14="http://schemas.microsoft.com/office/powerpoint/2010/main" val="78195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a:t>
            </a:fld>
            <a:endParaRPr lang="fr-CA"/>
          </a:p>
        </p:txBody>
      </p:sp>
    </p:spTree>
    <p:extLst>
      <p:ext uri="{BB962C8B-B14F-4D97-AF65-F5344CB8AC3E}">
        <p14:creationId xmlns:p14="http://schemas.microsoft.com/office/powerpoint/2010/main" val="756508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cap="all" dirty="0" smtClean="0">
              <a:solidFill>
                <a:schemeClr val="accent2">
                  <a:lumMod val="50000"/>
                </a:schemeClr>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30</a:t>
            </a:fld>
            <a:endParaRPr lang="fr-CA"/>
          </a:p>
        </p:txBody>
      </p:sp>
    </p:spTree>
    <p:extLst>
      <p:ext uri="{BB962C8B-B14F-4D97-AF65-F5344CB8AC3E}">
        <p14:creationId xmlns:p14="http://schemas.microsoft.com/office/powerpoint/2010/main" val="3213126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31</a:t>
            </a:fld>
            <a:endParaRPr lang="fr-CA"/>
          </a:p>
        </p:txBody>
      </p:sp>
    </p:spTree>
    <p:extLst>
      <p:ext uri="{BB962C8B-B14F-4D97-AF65-F5344CB8AC3E}">
        <p14:creationId xmlns:p14="http://schemas.microsoft.com/office/powerpoint/2010/main" val="428062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cap="all" dirty="0" smtClean="0">
              <a:solidFill>
                <a:schemeClr val="accent2">
                  <a:lumMod val="50000"/>
                </a:schemeClr>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32</a:t>
            </a:fld>
            <a:endParaRPr lang="fr-CA"/>
          </a:p>
        </p:txBody>
      </p:sp>
    </p:spTree>
    <p:extLst>
      <p:ext uri="{BB962C8B-B14F-4D97-AF65-F5344CB8AC3E}">
        <p14:creationId xmlns:p14="http://schemas.microsoft.com/office/powerpoint/2010/main" val="2916467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cap="none" dirty="0" smtClean="0">
              <a:solidFill>
                <a:schemeClr val="accent2">
                  <a:lumMod val="50000"/>
                </a:schemeClr>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33</a:t>
            </a:fld>
            <a:endParaRPr lang="fr-CA"/>
          </a:p>
        </p:txBody>
      </p:sp>
    </p:spTree>
    <p:extLst>
      <p:ext uri="{BB962C8B-B14F-4D97-AF65-F5344CB8AC3E}">
        <p14:creationId xmlns:p14="http://schemas.microsoft.com/office/powerpoint/2010/main" val="2915721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cap="none" baseline="0" dirty="0" smtClean="0">
              <a:solidFill>
                <a:schemeClr val="accent2">
                  <a:lumMod val="50000"/>
                </a:schemeClr>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34</a:t>
            </a:fld>
            <a:endParaRPr lang="fr-CA"/>
          </a:p>
        </p:txBody>
      </p:sp>
    </p:spTree>
    <p:extLst>
      <p:ext uri="{BB962C8B-B14F-4D97-AF65-F5344CB8AC3E}">
        <p14:creationId xmlns:p14="http://schemas.microsoft.com/office/powerpoint/2010/main" val="1182033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cap="all" dirty="0" smtClean="0">
              <a:solidFill>
                <a:schemeClr val="accent2">
                  <a:lumMod val="50000"/>
                </a:schemeClr>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35</a:t>
            </a:fld>
            <a:endParaRPr lang="fr-CA"/>
          </a:p>
        </p:txBody>
      </p:sp>
    </p:spTree>
    <p:extLst>
      <p:ext uri="{BB962C8B-B14F-4D97-AF65-F5344CB8AC3E}">
        <p14:creationId xmlns:p14="http://schemas.microsoft.com/office/powerpoint/2010/main" val="1154830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36</a:t>
            </a:fld>
            <a:endParaRPr lang="fr-CA"/>
          </a:p>
        </p:txBody>
      </p:sp>
    </p:spTree>
    <p:extLst>
      <p:ext uri="{BB962C8B-B14F-4D97-AF65-F5344CB8AC3E}">
        <p14:creationId xmlns:p14="http://schemas.microsoft.com/office/powerpoint/2010/main" val="354577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smtClean="0">
              <a:solidFill>
                <a:srgbClr val="FF0000"/>
              </a:solidFill>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37</a:t>
            </a:fld>
            <a:endParaRPr lang="fr-CA"/>
          </a:p>
        </p:txBody>
      </p:sp>
    </p:spTree>
    <p:extLst>
      <p:ext uri="{BB962C8B-B14F-4D97-AF65-F5344CB8AC3E}">
        <p14:creationId xmlns:p14="http://schemas.microsoft.com/office/powerpoint/2010/main" val="3316865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smtClean="0">
              <a:solidFill>
                <a:srgbClr val="FF0000"/>
              </a:solidFill>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38</a:t>
            </a:fld>
            <a:endParaRPr lang="fr-CA"/>
          </a:p>
        </p:txBody>
      </p:sp>
    </p:spTree>
    <p:extLst>
      <p:ext uri="{BB962C8B-B14F-4D97-AF65-F5344CB8AC3E}">
        <p14:creationId xmlns:p14="http://schemas.microsoft.com/office/powerpoint/2010/main" val="2991306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solidFill>
                <a:srgbClr val="FF0000"/>
              </a:solidFill>
            </a:endParaRP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39</a:t>
            </a:fld>
            <a:endParaRPr lang="fr-CA"/>
          </a:p>
        </p:txBody>
      </p:sp>
    </p:spTree>
    <p:extLst>
      <p:ext uri="{BB962C8B-B14F-4D97-AF65-F5344CB8AC3E}">
        <p14:creationId xmlns:p14="http://schemas.microsoft.com/office/powerpoint/2010/main" val="368706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a:t>
            </a:fld>
            <a:endParaRPr lang="fr-CA"/>
          </a:p>
        </p:txBody>
      </p:sp>
    </p:spTree>
    <p:extLst>
      <p:ext uri="{BB962C8B-B14F-4D97-AF65-F5344CB8AC3E}">
        <p14:creationId xmlns:p14="http://schemas.microsoft.com/office/powerpoint/2010/main" val="3505277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40</a:t>
            </a:fld>
            <a:endParaRPr lang="fr-CA"/>
          </a:p>
        </p:txBody>
      </p:sp>
    </p:spTree>
    <p:extLst>
      <p:ext uri="{BB962C8B-B14F-4D97-AF65-F5344CB8AC3E}">
        <p14:creationId xmlns:p14="http://schemas.microsoft.com/office/powerpoint/2010/main" val="336523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41</a:t>
            </a:fld>
            <a:endParaRPr lang="fr-CA"/>
          </a:p>
        </p:txBody>
      </p:sp>
    </p:spTree>
    <p:extLst>
      <p:ext uri="{BB962C8B-B14F-4D97-AF65-F5344CB8AC3E}">
        <p14:creationId xmlns:p14="http://schemas.microsoft.com/office/powerpoint/2010/main" val="379335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42</a:t>
            </a:fld>
            <a:endParaRPr lang="fr-CA"/>
          </a:p>
        </p:txBody>
      </p:sp>
    </p:spTree>
    <p:extLst>
      <p:ext uri="{BB962C8B-B14F-4D97-AF65-F5344CB8AC3E}">
        <p14:creationId xmlns:p14="http://schemas.microsoft.com/office/powerpoint/2010/main" val="3076530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43</a:t>
            </a:fld>
            <a:endParaRPr lang="fr-CA"/>
          </a:p>
        </p:txBody>
      </p:sp>
    </p:spTree>
    <p:extLst>
      <p:ext uri="{BB962C8B-B14F-4D97-AF65-F5344CB8AC3E}">
        <p14:creationId xmlns:p14="http://schemas.microsoft.com/office/powerpoint/2010/main" val="1883733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44</a:t>
            </a:fld>
            <a:endParaRPr lang="fr-CA"/>
          </a:p>
        </p:txBody>
      </p:sp>
    </p:spTree>
    <p:extLst>
      <p:ext uri="{BB962C8B-B14F-4D97-AF65-F5344CB8AC3E}">
        <p14:creationId xmlns:p14="http://schemas.microsoft.com/office/powerpoint/2010/main" val="1232383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45</a:t>
            </a:fld>
            <a:endParaRPr lang="fr-CA"/>
          </a:p>
        </p:txBody>
      </p:sp>
    </p:spTree>
    <p:extLst>
      <p:ext uri="{BB962C8B-B14F-4D97-AF65-F5344CB8AC3E}">
        <p14:creationId xmlns:p14="http://schemas.microsoft.com/office/powerpoint/2010/main" val="1351944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46</a:t>
            </a:fld>
            <a:endParaRPr lang="fr-CA"/>
          </a:p>
        </p:txBody>
      </p:sp>
    </p:spTree>
    <p:extLst>
      <p:ext uri="{BB962C8B-B14F-4D97-AF65-F5344CB8AC3E}">
        <p14:creationId xmlns:p14="http://schemas.microsoft.com/office/powerpoint/2010/main" val="1420977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dirty="0" smtClean="0">
              <a:solidFill>
                <a:srgbClr val="00B05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47</a:t>
            </a:fld>
            <a:endParaRPr lang="fr-CA">
              <a:solidFill>
                <a:prstClr val="black"/>
              </a:solidFill>
            </a:endParaRPr>
          </a:p>
        </p:txBody>
      </p:sp>
    </p:spTree>
    <p:extLst>
      <p:ext uri="{BB962C8B-B14F-4D97-AF65-F5344CB8AC3E}">
        <p14:creationId xmlns:p14="http://schemas.microsoft.com/office/powerpoint/2010/main" val="20660245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48</a:t>
            </a:fld>
            <a:endParaRPr lang="fr-CA"/>
          </a:p>
        </p:txBody>
      </p:sp>
    </p:spTree>
    <p:extLst>
      <p:ext uri="{BB962C8B-B14F-4D97-AF65-F5344CB8AC3E}">
        <p14:creationId xmlns:p14="http://schemas.microsoft.com/office/powerpoint/2010/main" val="667695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49</a:t>
            </a:fld>
            <a:endParaRPr lang="fr-CA"/>
          </a:p>
        </p:txBody>
      </p:sp>
    </p:spTree>
    <p:extLst>
      <p:ext uri="{BB962C8B-B14F-4D97-AF65-F5344CB8AC3E}">
        <p14:creationId xmlns:p14="http://schemas.microsoft.com/office/powerpoint/2010/main" val="159432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a:t>
            </a:fld>
            <a:endParaRPr lang="fr-CA"/>
          </a:p>
        </p:txBody>
      </p:sp>
    </p:spTree>
    <p:extLst>
      <p:ext uri="{BB962C8B-B14F-4D97-AF65-F5344CB8AC3E}">
        <p14:creationId xmlns:p14="http://schemas.microsoft.com/office/powerpoint/2010/main" val="3326657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50</a:t>
            </a:fld>
            <a:endParaRPr lang="fr-CA"/>
          </a:p>
        </p:txBody>
      </p:sp>
    </p:spTree>
    <p:extLst>
      <p:ext uri="{BB962C8B-B14F-4D97-AF65-F5344CB8AC3E}">
        <p14:creationId xmlns:p14="http://schemas.microsoft.com/office/powerpoint/2010/main" val="2844123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51</a:t>
            </a:fld>
            <a:endParaRPr lang="fr-CA"/>
          </a:p>
        </p:txBody>
      </p:sp>
    </p:spTree>
    <p:extLst>
      <p:ext uri="{BB962C8B-B14F-4D97-AF65-F5344CB8AC3E}">
        <p14:creationId xmlns:p14="http://schemas.microsoft.com/office/powerpoint/2010/main" val="288633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52</a:t>
            </a:fld>
            <a:endParaRPr lang="fr-CA"/>
          </a:p>
        </p:txBody>
      </p:sp>
    </p:spTree>
    <p:extLst>
      <p:ext uri="{BB962C8B-B14F-4D97-AF65-F5344CB8AC3E}">
        <p14:creationId xmlns:p14="http://schemas.microsoft.com/office/powerpoint/2010/main" val="1535926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53</a:t>
            </a:fld>
            <a:endParaRPr lang="fr-CA">
              <a:solidFill>
                <a:prstClr val="black"/>
              </a:solidFill>
            </a:endParaRPr>
          </a:p>
        </p:txBody>
      </p:sp>
    </p:spTree>
    <p:extLst>
      <p:ext uri="{BB962C8B-B14F-4D97-AF65-F5344CB8AC3E}">
        <p14:creationId xmlns:p14="http://schemas.microsoft.com/office/powerpoint/2010/main" val="3138235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54</a:t>
            </a:fld>
            <a:endParaRPr lang="fr-CA"/>
          </a:p>
        </p:txBody>
      </p:sp>
    </p:spTree>
    <p:extLst>
      <p:ext uri="{BB962C8B-B14F-4D97-AF65-F5344CB8AC3E}">
        <p14:creationId xmlns:p14="http://schemas.microsoft.com/office/powerpoint/2010/main" val="26243029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55</a:t>
            </a:fld>
            <a:endParaRPr lang="fr-CA"/>
          </a:p>
        </p:txBody>
      </p:sp>
    </p:spTree>
    <p:extLst>
      <p:ext uri="{BB962C8B-B14F-4D97-AF65-F5344CB8AC3E}">
        <p14:creationId xmlns:p14="http://schemas.microsoft.com/office/powerpoint/2010/main" val="1843292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a:t>
            </a:r>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56</a:t>
            </a:fld>
            <a:endParaRPr lang="fr-CA"/>
          </a:p>
        </p:txBody>
      </p:sp>
    </p:spTree>
    <p:extLst>
      <p:ext uri="{BB962C8B-B14F-4D97-AF65-F5344CB8AC3E}">
        <p14:creationId xmlns:p14="http://schemas.microsoft.com/office/powerpoint/2010/main" val="3923682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57</a:t>
            </a:fld>
            <a:endParaRPr lang="fr-CA"/>
          </a:p>
        </p:txBody>
      </p:sp>
    </p:spTree>
    <p:extLst>
      <p:ext uri="{BB962C8B-B14F-4D97-AF65-F5344CB8AC3E}">
        <p14:creationId xmlns:p14="http://schemas.microsoft.com/office/powerpoint/2010/main" val="15658835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58</a:t>
            </a:fld>
            <a:endParaRPr lang="fr-CA"/>
          </a:p>
        </p:txBody>
      </p:sp>
    </p:spTree>
    <p:extLst>
      <p:ext uri="{BB962C8B-B14F-4D97-AF65-F5344CB8AC3E}">
        <p14:creationId xmlns:p14="http://schemas.microsoft.com/office/powerpoint/2010/main" val="59520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59</a:t>
            </a:fld>
            <a:endParaRPr lang="fr-CA"/>
          </a:p>
        </p:txBody>
      </p:sp>
    </p:spTree>
    <p:extLst>
      <p:ext uri="{BB962C8B-B14F-4D97-AF65-F5344CB8AC3E}">
        <p14:creationId xmlns:p14="http://schemas.microsoft.com/office/powerpoint/2010/main" val="223443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a:t>
            </a:fld>
            <a:endParaRPr lang="fr-CA"/>
          </a:p>
        </p:txBody>
      </p:sp>
    </p:spTree>
    <p:extLst>
      <p:ext uri="{BB962C8B-B14F-4D97-AF65-F5344CB8AC3E}">
        <p14:creationId xmlns:p14="http://schemas.microsoft.com/office/powerpoint/2010/main" val="30381269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60</a:t>
            </a:fld>
            <a:endParaRPr lang="fr-CA"/>
          </a:p>
        </p:txBody>
      </p:sp>
    </p:spTree>
    <p:extLst>
      <p:ext uri="{BB962C8B-B14F-4D97-AF65-F5344CB8AC3E}">
        <p14:creationId xmlns:p14="http://schemas.microsoft.com/office/powerpoint/2010/main" val="37655195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61</a:t>
            </a:fld>
            <a:endParaRPr lang="fr-CA"/>
          </a:p>
        </p:txBody>
      </p:sp>
    </p:spTree>
    <p:extLst>
      <p:ext uri="{BB962C8B-B14F-4D97-AF65-F5344CB8AC3E}">
        <p14:creationId xmlns:p14="http://schemas.microsoft.com/office/powerpoint/2010/main" val="912769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62</a:t>
            </a:fld>
            <a:endParaRPr lang="fr-CA"/>
          </a:p>
        </p:txBody>
      </p:sp>
    </p:spTree>
    <p:extLst>
      <p:ext uri="{BB962C8B-B14F-4D97-AF65-F5344CB8AC3E}">
        <p14:creationId xmlns:p14="http://schemas.microsoft.com/office/powerpoint/2010/main" val="92595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657600" lvl="8" indent="0">
              <a:buFontTx/>
              <a:buNone/>
            </a:pPr>
            <a:endParaRPr lang="fr-CA"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63</a:t>
            </a:fld>
            <a:endParaRPr lang="fr-CA"/>
          </a:p>
        </p:txBody>
      </p:sp>
    </p:spTree>
    <p:extLst>
      <p:ext uri="{BB962C8B-B14F-4D97-AF65-F5344CB8AC3E}">
        <p14:creationId xmlns:p14="http://schemas.microsoft.com/office/powerpoint/2010/main" val="32694202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64</a:t>
            </a:fld>
            <a:endParaRPr lang="fr-CA"/>
          </a:p>
        </p:txBody>
      </p:sp>
    </p:spTree>
    <p:extLst>
      <p:ext uri="{BB962C8B-B14F-4D97-AF65-F5344CB8AC3E}">
        <p14:creationId xmlns:p14="http://schemas.microsoft.com/office/powerpoint/2010/main" val="36301034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65</a:t>
            </a:fld>
            <a:endParaRPr lang="fr-CA"/>
          </a:p>
        </p:txBody>
      </p:sp>
    </p:spTree>
    <p:extLst>
      <p:ext uri="{BB962C8B-B14F-4D97-AF65-F5344CB8AC3E}">
        <p14:creationId xmlns:p14="http://schemas.microsoft.com/office/powerpoint/2010/main" val="1778861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66</a:t>
            </a:fld>
            <a:endParaRPr lang="fr-CA"/>
          </a:p>
        </p:txBody>
      </p:sp>
    </p:spTree>
    <p:extLst>
      <p:ext uri="{BB962C8B-B14F-4D97-AF65-F5344CB8AC3E}">
        <p14:creationId xmlns:p14="http://schemas.microsoft.com/office/powerpoint/2010/main" val="40659985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67</a:t>
            </a:fld>
            <a:endParaRPr lang="fr-CA">
              <a:solidFill>
                <a:prstClr val="black"/>
              </a:solidFill>
            </a:endParaRPr>
          </a:p>
        </p:txBody>
      </p:sp>
    </p:spTree>
    <p:extLst>
      <p:ext uri="{BB962C8B-B14F-4D97-AF65-F5344CB8AC3E}">
        <p14:creationId xmlns:p14="http://schemas.microsoft.com/office/powerpoint/2010/main" val="12722172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68</a:t>
            </a:fld>
            <a:endParaRPr lang="fr-CA">
              <a:solidFill>
                <a:prstClr val="black"/>
              </a:solidFill>
            </a:endParaRPr>
          </a:p>
        </p:txBody>
      </p:sp>
    </p:spTree>
    <p:extLst>
      <p:ext uri="{BB962C8B-B14F-4D97-AF65-F5344CB8AC3E}">
        <p14:creationId xmlns:p14="http://schemas.microsoft.com/office/powerpoint/2010/main" val="20141712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69</a:t>
            </a:fld>
            <a:endParaRPr lang="fr-CA">
              <a:solidFill>
                <a:prstClr val="black"/>
              </a:solidFill>
            </a:endParaRPr>
          </a:p>
        </p:txBody>
      </p:sp>
    </p:spTree>
    <p:extLst>
      <p:ext uri="{BB962C8B-B14F-4D97-AF65-F5344CB8AC3E}">
        <p14:creationId xmlns:p14="http://schemas.microsoft.com/office/powerpoint/2010/main" val="47540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fr-CA" sz="120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7</a:t>
            </a:fld>
            <a:endParaRPr lang="fr-CA"/>
          </a:p>
        </p:txBody>
      </p:sp>
    </p:spTree>
    <p:extLst>
      <p:ext uri="{BB962C8B-B14F-4D97-AF65-F5344CB8AC3E}">
        <p14:creationId xmlns:p14="http://schemas.microsoft.com/office/powerpoint/2010/main" val="4774964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70</a:t>
            </a:fld>
            <a:endParaRPr lang="fr-CA">
              <a:solidFill>
                <a:prstClr val="black"/>
              </a:solidFill>
            </a:endParaRPr>
          </a:p>
        </p:txBody>
      </p:sp>
    </p:spTree>
    <p:extLst>
      <p:ext uri="{BB962C8B-B14F-4D97-AF65-F5344CB8AC3E}">
        <p14:creationId xmlns:p14="http://schemas.microsoft.com/office/powerpoint/2010/main" val="33357073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71</a:t>
            </a:fld>
            <a:endParaRPr lang="fr-CA">
              <a:solidFill>
                <a:prstClr val="black"/>
              </a:solidFill>
            </a:endParaRPr>
          </a:p>
        </p:txBody>
      </p:sp>
    </p:spTree>
    <p:extLst>
      <p:ext uri="{BB962C8B-B14F-4D97-AF65-F5344CB8AC3E}">
        <p14:creationId xmlns:p14="http://schemas.microsoft.com/office/powerpoint/2010/main" val="32101771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72</a:t>
            </a:fld>
            <a:endParaRPr lang="fr-CA">
              <a:solidFill>
                <a:prstClr val="black"/>
              </a:solidFill>
            </a:endParaRPr>
          </a:p>
        </p:txBody>
      </p:sp>
    </p:spTree>
    <p:extLst>
      <p:ext uri="{BB962C8B-B14F-4D97-AF65-F5344CB8AC3E}">
        <p14:creationId xmlns:p14="http://schemas.microsoft.com/office/powerpoint/2010/main" val="11854141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73</a:t>
            </a:fld>
            <a:endParaRPr lang="fr-CA">
              <a:solidFill>
                <a:prstClr val="black"/>
              </a:solidFill>
            </a:endParaRPr>
          </a:p>
        </p:txBody>
      </p:sp>
    </p:spTree>
    <p:extLst>
      <p:ext uri="{BB962C8B-B14F-4D97-AF65-F5344CB8AC3E}">
        <p14:creationId xmlns:p14="http://schemas.microsoft.com/office/powerpoint/2010/main" val="5595730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74</a:t>
            </a:fld>
            <a:endParaRPr lang="fr-CA">
              <a:solidFill>
                <a:prstClr val="black"/>
              </a:solidFill>
            </a:endParaRPr>
          </a:p>
        </p:txBody>
      </p:sp>
    </p:spTree>
    <p:extLst>
      <p:ext uri="{BB962C8B-B14F-4D97-AF65-F5344CB8AC3E}">
        <p14:creationId xmlns:p14="http://schemas.microsoft.com/office/powerpoint/2010/main" val="2005931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75</a:t>
            </a:fld>
            <a:endParaRPr lang="fr-CA">
              <a:solidFill>
                <a:prstClr val="black"/>
              </a:solidFill>
            </a:endParaRPr>
          </a:p>
        </p:txBody>
      </p:sp>
    </p:spTree>
    <p:extLst>
      <p:ext uri="{BB962C8B-B14F-4D97-AF65-F5344CB8AC3E}">
        <p14:creationId xmlns:p14="http://schemas.microsoft.com/office/powerpoint/2010/main" val="8092819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76</a:t>
            </a:fld>
            <a:endParaRPr lang="fr-CA">
              <a:solidFill>
                <a:prstClr val="black"/>
              </a:solidFill>
            </a:endParaRPr>
          </a:p>
        </p:txBody>
      </p:sp>
    </p:spTree>
    <p:extLst>
      <p:ext uri="{BB962C8B-B14F-4D97-AF65-F5344CB8AC3E}">
        <p14:creationId xmlns:p14="http://schemas.microsoft.com/office/powerpoint/2010/main" val="4246026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77</a:t>
            </a:fld>
            <a:endParaRPr lang="fr-CA">
              <a:solidFill>
                <a:prstClr val="black"/>
              </a:solidFill>
            </a:endParaRPr>
          </a:p>
        </p:txBody>
      </p:sp>
    </p:spTree>
    <p:extLst>
      <p:ext uri="{BB962C8B-B14F-4D97-AF65-F5344CB8AC3E}">
        <p14:creationId xmlns:p14="http://schemas.microsoft.com/office/powerpoint/2010/main" val="17260065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78</a:t>
            </a:fld>
            <a:endParaRPr lang="fr-CA">
              <a:solidFill>
                <a:prstClr val="black"/>
              </a:solidFill>
            </a:endParaRPr>
          </a:p>
        </p:txBody>
      </p:sp>
    </p:spTree>
    <p:extLst>
      <p:ext uri="{BB962C8B-B14F-4D97-AF65-F5344CB8AC3E}">
        <p14:creationId xmlns:p14="http://schemas.microsoft.com/office/powerpoint/2010/main" val="31641910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79</a:t>
            </a:fld>
            <a:endParaRPr lang="fr-CA">
              <a:solidFill>
                <a:prstClr val="black"/>
              </a:solidFill>
            </a:endParaRPr>
          </a:p>
        </p:txBody>
      </p:sp>
    </p:spTree>
    <p:extLst>
      <p:ext uri="{BB962C8B-B14F-4D97-AF65-F5344CB8AC3E}">
        <p14:creationId xmlns:p14="http://schemas.microsoft.com/office/powerpoint/2010/main" val="152589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8</a:t>
            </a:fld>
            <a:endParaRPr lang="fr-CA"/>
          </a:p>
        </p:txBody>
      </p:sp>
    </p:spTree>
    <p:extLst>
      <p:ext uri="{BB962C8B-B14F-4D97-AF65-F5344CB8AC3E}">
        <p14:creationId xmlns:p14="http://schemas.microsoft.com/office/powerpoint/2010/main" val="30284389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80</a:t>
            </a:fld>
            <a:endParaRPr lang="fr-CA">
              <a:solidFill>
                <a:prstClr val="black"/>
              </a:solidFill>
            </a:endParaRPr>
          </a:p>
        </p:txBody>
      </p:sp>
    </p:spTree>
    <p:extLst>
      <p:ext uri="{BB962C8B-B14F-4D97-AF65-F5344CB8AC3E}">
        <p14:creationId xmlns:p14="http://schemas.microsoft.com/office/powerpoint/2010/main" val="29499953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81</a:t>
            </a:fld>
            <a:endParaRPr lang="fr-CA">
              <a:solidFill>
                <a:prstClr val="black"/>
              </a:solidFill>
            </a:endParaRPr>
          </a:p>
        </p:txBody>
      </p:sp>
    </p:spTree>
    <p:extLst>
      <p:ext uri="{BB962C8B-B14F-4D97-AF65-F5344CB8AC3E}">
        <p14:creationId xmlns:p14="http://schemas.microsoft.com/office/powerpoint/2010/main" val="15452284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82</a:t>
            </a:fld>
            <a:endParaRPr lang="fr-CA">
              <a:solidFill>
                <a:prstClr val="black"/>
              </a:solidFill>
            </a:endParaRPr>
          </a:p>
        </p:txBody>
      </p:sp>
    </p:spTree>
    <p:extLst>
      <p:ext uri="{BB962C8B-B14F-4D97-AF65-F5344CB8AC3E}">
        <p14:creationId xmlns:p14="http://schemas.microsoft.com/office/powerpoint/2010/main" val="40733877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83</a:t>
            </a:fld>
            <a:endParaRPr lang="fr-CA">
              <a:solidFill>
                <a:prstClr val="black"/>
              </a:solidFill>
            </a:endParaRPr>
          </a:p>
        </p:txBody>
      </p:sp>
    </p:spTree>
    <p:extLst>
      <p:ext uri="{BB962C8B-B14F-4D97-AF65-F5344CB8AC3E}">
        <p14:creationId xmlns:p14="http://schemas.microsoft.com/office/powerpoint/2010/main" val="35735276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84</a:t>
            </a:fld>
            <a:endParaRPr lang="fr-CA">
              <a:solidFill>
                <a:prstClr val="black"/>
              </a:solidFill>
            </a:endParaRPr>
          </a:p>
        </p:txBody>
      </p:sp>
    </p:spTree>
    <p:extLst>
      <p:ext uri="{BB962C8B-B14F-4D97-AF65-F5344CB8AC3E}">
        <p14:creationId xmlns:p14="http://schemas.microsoft.com/office/powerpoint/2010/main" val="23053586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aseline="0" dirty="0" smtClean="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85</a:t>
            </a:fld>
            <a:endParaRPr lang="fr-CA">
              <a:solidFill>
                <a:prstClr val="black"/>
              </a:solidFill>
            </a:endParaRPr>
          </a:p>
        </p:txBody>
      </p:sp>
    </p:spTree>
    <p:extLst>
      <p:ext uri="{BB962C8B-B14F-4D97-AF65-F5344CB8AC3E}">
        <p14:creationId xmlns:p14="http://schemas.microsoft.com/office/powerpoint/2010/main" val="20199321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86</a:t>
            </a:fld>
            <a:endParaRPr lang="fr-CA">
              <a:solidFill>
                <a:prstClr val="black"/>
              </a:solidFill>
            </a:endParaRPr>
          </a:p>
        </p:txBody>
      </p:sp>
    </p:spTree>
    <p:extLst>
      <p:ext uri="{BB962C8B-B14F-4D97-AF65-F5344CB8AC3E}">
        <p14:creationId xmlns:p14="http://schemas.microsoft.com/office/powerpoint/2010/main" val="27896856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87</a:t>
            </a:fld>
            <a:endParaRPr lang="fr-CA">
              <a:solidFill>
                <a:prstClr val="black"/>
              </a:solidFill>
            </a:endParaRPr>
          </a:p>
        </p:txBody>
      </p:sp>
    </p:spTree>
    <p:extLst>
      <p:ext uri="{BB962C8B-B14F-4D97-AF65-F5344CB8AC3E}">
        <p14:creationId xmlns:p14="http://schemas.microsoft.com/office/powerpoint/2010/main" val="29128551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88</a:t>
            </a:fld>
            <a:endParaRPr lang="fr-CA">
              <a:solidFill>
                <a:prstClr val="black"/>
              </a:solidFill>
            </a:endParaRPr>
          </a:p>
        </p:txBody>
      </p:sp>
    </p:spTree>
    <p:extLst>
      <p:ext uri="{BB962C8B-B14F-4D97-AF65-F5344CB8AC3E}">
        <p14:creationId xmlns:p14="http://schemas.microsoft.com/office/powerpoint/2010/main" val="29615447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89</a:t>
            </a:fld>
            <a:endParaRPr lang="fr-CA">
              <a:solidFill>
                <a:prstClr val="black"/>
              </a:solidFill>
            </a:endParaRPr>
          </a:p>
        </p:txBody>
      </p:sp>
    </p:spTree>
    <p:extLst>
      <p:ext uri="{BB962C8B-B14F-4D97-AF65-F5344CB8AC3E}">
        <p14:creationId xmlns:p14="http://schemas.microsoft.com/office/powerpoint/2010/main" val="3407162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9</a:t>
            </a:fld>
            <a:endParaRPr lang="fr-CA"/>
          </a:p>
        </p:txBody>
      </p:sp>
    </p:spTree>
    <p:extLst>
      <p:ext uri="{BB962C8B-B14F-4D97-AF65-F5344CB8AC3E}">
        <p14:creationId xmlns:p14="http://schemas.microsoft.com/office/powerpoint/2010/main" val="35869085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90</a:t>
            </a:fld>
            <a:endParaRPr lang="fr-CA">
              <a:solidFill>
                <a:prstClr val="black"/>
              </a:solidFill>
            </a:endParaRPr>
          </a:p>
        </p:txBody>
      </p:sp>
    </p:spTree>
    <p:extLst>
      <p:ext uri="{BB962C8B-B14F-4D97-AF65-F5344CB8AC3E}">
        <p14:creationId xmlns:p14="http://schemas.microsoft.com/office/powerpoint/2010/main" val="23478995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91</a:t>
            </a:fld>
            <a:endParaRPr lang="fr-CA">
              <a:solidFill>
                <a:prstClr val="black"/>
              </a:solidFill>
            </a:endParaRPr>
          </a:p>
        </p:txBody>
      </p:sp>
    </p:spTree>
    <p:extLst>
      <p:ext uri="{BB962C8B-B14F-4D97-AF65-F5344CB8AC3E}">
        <p14:creationId xmlns:p14="http://schemas.microsoft.com/office/powerpoint/2010/main" val="38296892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92</a:t>
            </a:fld>
            <a:endParaRPr lang="fr-CA">
              <a:solidFill>
                <a:prstClr val="black"/>
              </a:solidFill>
            </a:endParaRPr>
          </a:p>
        </p:txBody>
      </p:sp>
    </p:spTree>
    <p:extLst>
      <p:ext uri="{BB962C8B-B14F-4D97-AF65-F5344CB8AC3E}">
        <p14:creationId xmlns:p14="http://schemas.microsoft.com/office/powerpoint/2010/main" val="29505468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93</a:t>
            </a:fld>
            <a:endParaRPr lang="fr-CA"/>
          </a:p>
        </p:txBody>
      </p:sp>
    </p:spTree>
    <p:extLst>
      <p:ext uri="{BB962C8B-B14F-4D97-AF65-F5344CB8AC3E}">
        <p14:creationId xmlns:p14="http://schemas.microsoft.com/office/powerpoint/2010/main" val="10745729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94</a:t>
            </a:fld>
            <a:endParaRPr lang="fr-CA"/>
          </a:p>
        </p:txBody>
      </p:sp>
    </p:spTree>
    <p:extLst>
      <p:ext uri="{BB962C8B-B14F-4D97-AF65-F5344CB8AC3E}">
        <p14:creationId xmlns:p14="http://schemas.microsoft.com/office/powerpoint/2010/main" val="1168185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u="sng" kern="1200" dirty="0" smtClean="0">
              <a:solidFill>
                <a:srgbClr val="00B050"/>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95</a:t>
            </a:fld>
            <a:endParaRPr lang="fr-CA">
              <a:solidFill>
                <a:prstClr val="black"/>
              </a:solidFill>
            </a:endParaRPr>
          </a:p>
        </p:txBody>
      </p:sp>
    </p:spTree>
    <p:extLst>
      <p:ext uri="{BB962C8B-B14F-4D97-AF65-F5344CB8AC3E}">
        <p14:creationId xmlns:p14="http://schemas.microsoft.com/office/powerpoint/2010/main" val="2969734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t>96</a:t>
            </a:fld>
            <a:endParaRPr lang="fr-CA"/>
          </a:p>
        </p:txBody>
      </p:sp>
    </p:spTree>
    <p:extLst>
      <p:ext uri="{BB962C8B-B14F-4D97-AF65-F5344CB8AC3E}">
        <p14:creationId xmlns:p14="http://schemas.microsoft.com/office/powerpoint/2010/main" val="8627498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i="1" dirty="0"/>
          </a:p>
        </p:txBody>
      </p:sp>
      <p:sp>
        <p:nvSpPr>
          <p:cNvPr id="4" name="Espace réservé du numéro de diapositive 3"/>
          <p:cNvSpPr>
            <a:spLocks noGrp="1"/>
          </p:cNvSpPr>
          <p:nvPr>
            <p:ph type="sldNum" sz="quarter" idx="10"/>
          </p:nvPr>
        </p:nvSpPr>
        <p:spPr/>
        <p:txBody>
          <a:bodyPr/>
          <a:lstStyle/>
          <a:p>
            <a:fld id="{BBD448AF-5CC6-4C79-B7C8-0F3617978395}" type="slidenum">
              <a:rPr lang="fr-CA" smtClean="0">
                <a:solidFill>
                  <a:prstClr val="black"/>
                </a:solidFill>
              </a:rPr>
              <a:pPr/>
              <a:t>97</a:t>
            </a:fld>
            <a:endParaRPr lang="fr-CA">
              <a:solidFill>
                <a:prstClr val="black"/>
              </a:solidFill>
            </a:endParaRPr>
          </a:p>
        </p:txBody>
      </p:sp>
    </p:spTree>
    <p:extLst>
      <p:ext uri="{BB962C8B-B14F-4D97-AF65-F5344CB8AC3E}">
        <p14:creationId xmlns:p14="http://schemas.microsoft.com/office/powerpoint/2010/main" val="13901090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98</a:t>
            </a:fld>
            <a:endParaRPr lang="fr-CA">
              <a:solidFill>
                <a:prstClr val="black"/>
              </a:solidFill>
            </a:endParaRPr>
          </a:p>
        </p:txBody>
      </p:sp>
    </p:spTree>
    <p:extLst>
      <p:ext uri="{BB962C8B-B14F-4D97-AF65-F5344CB8AC3E}">
        <p14:creationId xmlns:p14="http://schemas.microsoft.com/office/powerpoint/2010/main" val="23428896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p:txBody>
      </p:sp>
      <p:sp>
        <p:nvSpPr>
          <p:cNvPr id="4" name="Espace réservé du numéro de diapositive 3"/>
          <p:cNvSpPr>
            <a:spLocks noGrp="1"/>
          </p:cNvSpPr>
          <p:nvPr>
            <p:ph type="sldNum" sz="quarter" idx="10"/>
          </p:nvPr>
        </p:nvSpPr>
        <p:spPr/>
        <p:txBody>
          <a:bodyPr/>
          <a:lstStyle/>
          <a:p>
            <a:fld id="{E82EAC85-FFFB-494C-9368-C5E56553EE38}" type="slidenum">
              <a:rPr lang="fr-CA" smtClean="0">
                <a:solidFill>
                  <a:prstClr val="black"/>
                </a:solidFill>
              </a:rPr>
              <a:pPr/>
              <a:t>99</a:t>
            </a:fld>
            <a:endParaRPr lang="fr-CA">
              <a:solidFill>
                <a:prstClr val="black"/>
              </a:solidFill>
            </a:endParaRPr>
          </a:p>
        </p:txBody>
      </p:sp>
    </p:spTree>
    <p:extLst>
      <p:ext uri="{BB962C8B-B14F-4D97-AF65-F5344CB8AC3E}">
        <p14:creationId xmlns:p14="http://schemas.microsoft.com/office/powerpoint/2010/main" val="299116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atin typeface="Century Gothic" panose="020B0502020202020204" pitchFamily="34" charset="0"/>
              </a:defRPr>
            </a:lvl1pPr>
          </a:lstStyle>
          <a:p>
            <a:r>
              <a:rPr lang="fr-FR" dirty="0" smtClean="0"/>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dirty="0" smtClean="0"/>
              <a:t>Modifiez le style des sous-titres du masque</a:t>
            </a:r>
            <a:endParaRPr lang="en-US" dirty="0"/>
          </a:p>
        </p:txBody>
      </p:sp>
      <p:sp>
        <p:nvSpPr>
          <p:cNvPr id="4" name="Date Placeholder 3"/>
          <p:cNvSpPr>
            <a:spLocks noGrp="1"/>
          </p:cNvSpPr>
          <p:nvPr>
            <p:ph type="dt" sz="half" idx="10"/>
          </p:nvPr>
        </p:nvSpPr>
        <p:spPr/>
        <p:txBody>
          <a:bodyPr/>
          <a:lstStyle>
            <a:lvl1pPr algn="l">
              <a:defRPr>
                <a:latin typeface="Century Gothic" panose="020B0502020202020204" pitchFamily="34" charset="0"/>
              </a:defRPr>
            </a:lvl1pPr>
          </a:lstStyle>
          <a:p>
            <a:fld id="{0A2D8236-4B2B-4C14-A39E-9CF98A110A7A}" type="datetime1">
              <a:rPr lang="fr-CA" smtClean="0"/>
              <a:t>2017-12-08</a:t>
            </a:fld>
            <a:endParaRPr lang="fr-CA" dirty="0"/>
          </a:p>
        </p:txBody>
      </p:sp>
      <p:sp>
        <p:nvSpPr>
          <p:cNvPr id="5" name="Footer Placeholder 4"/>
          <p:cNvSpPr>
            <a:spLocks noGrp="1"/>
          </p:cNvSpPr>
          <p:nvPr>
            <p:ph type="ftr" sz="quarter" idx="11"/>
          </p:nvPr>
        </p:nvSpPr>
        <p:spPr/>
        <p:txBody>
          <a:bodyPr/>
          <a:lstStyle/>
          <a:p>
            <a:endParaRPr lang="fr-CA" dirty="0"/>
          </a:p>
        </p:txBody>
      </p:sp>
      <p:sp>
        <p:nvSpPr>
          <p:cNvPr id="6" name="Slide Number Placeholder 5"/>
          <p:cNvSpPr>
            <a:spLocks noGrp="1"/>
          </p:cNvSpPr>
          <p:nvPr>
            <p:ph type="sldNum" sz="quarter" idx="12"/>
          </p:nvPr>
        </p:nvSpPr>
        <p:spPr/>
        <p:txBody>
          <a:bodyPr/>
          <a:lstStyle/>
          <a:p>
            <a:fld id="{4DD9E728-B3D7-431C-965E-A837B216CFE4}" type="slidenum">
              <a:rPr lang="fr-CA" smtClean="0"/>
              <a:t>‹N°›</a:t>
            </a:fld>
            <a:endParaRPr lang="fr-CA"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355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456C1AD-D97F-4C60-BD3B-D4EEDC459ED1}" type="datetime1">
              <a:rPr lang="fr-CA" smtClean="0"/>
              <a:t>2017-12-08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D9E728-B3D7-431C-965E-A837B216CFE4}" type="slidenum">
              <a:rPr lang="fr-CA" smtClean="0"/>
              <a:t>‹N°›</a:t>
            </a:fld>
            <a:endParaRPr lang="fr-CA"/>
          </a:p>
        </p:txBody>
      </p:sp>
    </p:spTree>
    <p:extLst>
      <p:ext uri="{BB962C8B-B14F-4D97-AF65-F5344CB8AC3E}">
        <p14:creationId xmlns:p14="http://schemas.microsoft.com/office/powerpoint/2010/main" val="26412702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3ED31E5-CCE7-43AC-B79A-55B231607AB3}" type="datetime1">
              <a:rPr lang="fr-CA" smtClean="0"/>
              <a:t>2017-12-08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D9E728-B3D7-431C-965E-A837B216CFE4}" type="slidenum">
              <a:rPr lang="fr-CA" smtClean="0"/>
              <a:t>‹N°›</a:t>
            </a:fld>
            <a:endParaRPr lang="fr-CA"/>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34922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atin typeface="Century Gothic" panose="020B0502020202020204" pitchFamily="34" charset="0"/>
              </a:defRPr>
            </a:lvl1pPr>
          </a:lstStyle>
          <a:p>
            <a:r>
              <a:rPr lang="fr-FR" dirty="0" smtClean="0"/>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dirty="0" smtClean="0"/>
              <a:t>Modifiez le style des sous-titres du masque</a:t>
            </a:r>
            <a:endParaRPr lang="en-US" dirty="0"/>
          </a:p>
        </p:txBody>
      </p:sp>
      <p:sp>
        <p:nvSpPr>
          <p:cNvPr id="4" name="Date Placeholder 3"/>
          <p:cNvSpPr>
            <a:spLocks noGrp="1"/>
          </p:cNvSpPr>
          <p:nvPr>
            <p:ph type="dt" sz="half" idx="10"/>
          </p:nvPr>
        </p:nvSpPr>
        <p:spPr/>
        <p:txBody>
          <a:bodyPr/>
          <a:lstStyle>
            <a:lvl1pPr algn="l">
              <a:defRPr>
                <a:latin typeface="Century Gothic" panose="020B0502020202020204" pitchFamily="34" charset="0"/>
              </a:defRPr>
            </a:lvl1pPr>
          </a:lstStyle>
          <a:p>
            <a:fld id="{9BD70D94-B7DD-49FE-9B04-00911613FB57}" type="datetime1">
              <a:rPr lang="fr-CA" smtClean="0">
                <a:solidFill>
                  <a:srgbClr val="2E2B21">
                    <a:lumMod val="90000"/>
                    <a:lumOff val="10000"/>
                  </a:srgbClr>
                </a:solidFill>
              </a:rPr>
              <a:t>2017-12-08</a:t>
            </a:fld>
            <a:endParaRPr lang="fr-CA"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2727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6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143000"/>
            <a:ext cx="11379200" cy="5181600"/>
          </a:xfrm>
        </p:spPr>
        <p:txBody>
          <a:bodyPr/>
          <a:lstStyle>
            <a:lvl1pPr>
              <a:spcAft>
                <a:spcPts val="1200"/>
              </a:spcAft>
              <a:defRPr sz="2800" cap="all" baseline="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B8E80A25-A34B-4E62-9096-6D97C65C4D26}"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0939468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0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631370"/>
            <a:ext cx="11379200" cy="4731330"/>
          </a:xfrm>
        </p:spPr>
        <p:txBody>
          <a:bodyPr/>
          <a:lstStyle>
            <a:lvl1pPr>
              <a:defRPr sz="280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DF952228-F580-4329-BDB0-F0A20EF1F37D}"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
        <p:nvSpPr>
          <p:cNvPr id="7" name="Text Placeholder 2"/>
          <p:cNvSpPr>
            <a:spLocks noGrp="1"/>
          </p:cNvSpPr>
          <p:nvPr>
            <p:ph type="body" idx="13"/>
          </p:nvPr>
        </p:nvSpPr>
        <p:spPr>
          <a:xfrm>
            <a:off x="1" y="1097370"/>
            <a:ext cx="12191999" cy="426630"/>
          </a:xfrm>
          <a:solidFill>
            <a:schemeClr val="accent2">
              <a:lumMod val="75000"/>
            </a:schemeClr>
          </a:solidFill>
        </p:spPr>
        <p:txBody>
          <a:bodyPr lIns="137160" rIns="137160" anchor="ctr">
            <a:noAutofit/>
          </a:bodyPr>
          <a:lstStyle>
            <a:lvl1pPr marL="0" indent="0">
              <a:spcBef>
                <a:spcPts val="0"/>
              </a:spcBef>
              <a:spcAft>
                <a:spcPts val="0"/>
              </a:spcAft>
              <a:buNone/>
              <a:defRPr sz="2800" b="0" cap="none" baseline="0">
                <a:solidFill>
                  <a:schemeClr val="bg1"/>
                </a:solidFill>
                <a:effectLst>
                  <a:outerShdw blurRad="38100" dist="38100" dir="2700000" algn="tl">
                    <a:srgbClr val="000000">
                      <a:alpha val="43137"/>
                    </a:srgbClr>
                  </a:outerShdw>
                </a:effectLst>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Tree>
    <p:extLst>
      <p:ext uri="{BB962C8B-B14F-4D97-AF65-F5344CB8AC3E}">
        <p14:creationId xmlns:p14="http://schemas.microsoft.com/office/powerpoint/2010/main" val="25361380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dirty="0" smtClean="0"/>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2CC440E0-2A53-4C89-8ABE-6CA86DFA00DA}"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14452814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D077F276-5FD8-498B-8C62-F8A3AC49E6E6}"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4" name="Footer Placeholder 3"/>
          <p:cNvSpPr>
            <a:spLocks noGrp="1"/>
          </p:cNvSpPr>
          <p:nvPr>
            <p:ph type="ftr" sz="quarter" idx="11"/>
          </p:nvPr>
        </p:nvSpPr>
        <p:spPr/>
        <p:txBody>
          <a:bodyPr/>
          <a:lstStyle/>
          <a:p>
            <a:endParaRPr lang="fr-CA">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16613265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31C049-5BA3-44DB-B959-156FF1F03B9F}"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3" name="Footer Placeholder 2"/>
          <p:cNvSpPr>
            <a:spLocks noGrp="1"/>
          </p:cNvSpPr>
          <p:nvPr>
            <p:ph type="ftr" sz="quarter" idx="11"/>
          </p:nvPr>
        </p:nvSpPr>
        <p:spPr/>
        <p:txBody>
          <a:bodyPr/>
          <a:lstStyle/>
          <a:p>
            <a:endParaRPr lang="fr-CA">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4709287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smtClean="0"/>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C27D64B-056D-424D-B7FD-C5101FE928A5}"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5278038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01A4D88-ABE1-45FA-A41B-0B9D957E73FC}"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340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6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143000"/>
            <a:ext cx="11379200" cy="5181600"/>
          </a:xfrm>
        </p:spPr>
        <p:txBody>
          <a:bodyPr/>
          <a:lstStyle>
            <a:lvl1pPr>
              <a:spcAft>
                <a:spcPts val="1200"/>
              </a:spcAft>
              <a:defRPr sz="2800" cap="all" baseline="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CF25C167-4159-4C54-B4AF-272EF4BEFC30}" type="datetime1">
              <a:rPr lang="fr-CA" smtClean="0"/>
              <a:t>2017-12-08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D9E728-B3D7-431C-965E-A837B216CFE4}" type="slidenum">
              <a:rPr lang="fr-CA" smtClean="0"/>
              <a:t>‹N°›</a:t>
            </a:fld>
            <a:endParaRPr lang="fr-CA"/>
          </a:p>
        </p:txBody>
      </p:sp>
    </p:spTree>
    <p:extLst>
      <p:ext uri="{BB962C8B-B14F-4D97-AF65-F5344CB8AC3E}">
        <p14:creationId xmlns:p14="http://schemas.microsoft.com/office/powerpoint/2010/main" val="2890643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4568F3FC-8760-43A5-A66D-47E49CD226A1}" type="datetime1">
              <a:rPr lang="fr-CA" smtClean="0">
                <a:solidFill>
                  <a:prstClr val="black">
                    <a:tint val="75000"/>
                  </a:prstClr>
                </a:solidFill>
              </a:rPr>
              <a:t>2017-12-08</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6075216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1F261AA-656C-4660-9657-E1EA05BC2078}"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346657039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5191DB7-31C7-4CA9-8D5C-736EE86EF23B}"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8174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atin typeface="Century Gothic" panose="020B0502020202020204" pitchFamily="34" charset="0"/>
              </a:defRPr>
            </a:lvl1pPr>
          </a:lstStyle>
          <a:p>
            <a:r>
              <a:rPr lang="fr-FR" dirty="0" smtClean="0"/>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dirty="0" smtClean="0"/>
              <a:t>Modifiez le style des sous-titres du masque</a:t>
            </a:r>
            <a:endParaRPr lang="en-US" dirty="0"/>
          </a:p>
        </p:txBody>
      </p:sp>
      <p:sp>
        <p:nvSpPr>
          <p:cNvPr id="4" name="Date Placeholder 3"/>
          <p:cNvSpPr>
            <a:spLocks noGrp="1"/>
          </p:cNvSpPr>
          <p:nvPr>
            <p:ph type="dt" sz="half" idx="10"/>
          </p:nvPr>
        </p:nvSpPr>
        <p:spPr/>
        <p:txBody>
          <a:bodyPr/>
          <a:lstStyle>
            <a:lvl1pPr algn="l">
              <a:defRPr>
                <a:latin typeface="Century Gothic" panose="020B0502020202020204" pitchFamily="34" charset="0"/>
              </a:defRPr>
            </a:lvl1pPr>
          </a:lstStyle>
          <a:p>
            <a:fld id="{D543B1C1-A003-4AB2-B1E0-3F0B979194D3}" type="datetime1">
              <a:rPr lang="fr-CA" smtClean="0">
                <a:solidFill>
                  <a:srgbClr val="2E2B21">
                    <a:lumMod val="90000"/>
                    <a:lumOff val="10000"/>
                  </a:srgbClr>
                </a:solidFill>
              </a:rPr>
              <a:t>2017-12-08</a:t>
            </a:fld>
            <a:endParaRPr lang="fr-CA"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77976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6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143000"/>
            <a:ext cx="11379200" cy="5181600"/>
          </a:xfrm>
        </p:spPr>
        <p:txBody>
          <a:bodyPr/>
          <a:lstStyle>
            <a:lvl1pPr>
              <a:spcAft>
                <a:spcPts val="1200"/>
              </a:spcAft>
              <a:defRPr sz="2800" cap="all" baseline="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0AA6F563-9E89-43A9-A696-6602595BA96A}"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34197029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0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631370"/>
            <a:ext cx="11379200" cy="4731330"/>
          </a:xfrm>
        </p:spPr>
        <p:txBody>
          <a:bodyPr/>
          <a:lstStyle>
            <a:lvl1pPr>
              <a:defRPr sz="280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0E3DADAE-4A38-4DDD-BC68-13626F81E9E7}"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
        <p:nvSpPr>
          <p:cNvPr id="7" name="Text Placeholder 2"/>
          <p:cNvSpPr>
            <a:spLocks noGrp="1"/>
          </p:cNvSpPr>
          <p:nvPr>
            <p:ph type="body" idx="13"/>
          </p:nvPr>
        </p:nvSpPr>
        <p:spPr>
          <a:xfrm>
            <a:off x="1" y="1097370"/>
            <a:ext cx="12191999" cy="426630"/>
          </a:xfrm>
          <a:solidFill>
            <a:schemeClr val="accent2">
              <a:lumMod val="75000"/>
            </a:schemeClr>
          </a:solidFill>
        </p:spPr>
        <p:txBody>
          <a:bodyPr lIns="137160" rIns="137160" anchor="ctr">
            <a:noAutofit/>
          </a:bodyPr>
          <a:lstStyle>
            <a:lvl1pPr marL="0" indent="0">
              <a:spcBef>
                <a:spcPts val="0"/>
              </a:spcBef>
              <a:spcAft>
                <a:spcPts val="0"/>
              </a:spcAft>
              <a:buNone/>
              <a:defRPr sz="2800" b="0" cap="none" baseline="0">
                <a:solidFill>
                  <a:schemeClr val="bg1"/>
                </a:solidFill>
                <a:effectLst>
                  <a:outerShdw blurRad="38100" dist="38100" dir="2700000" algn="tl">
                    <a:srgbClr val="000000">
                      <a:alpha val="43137"/>
                    </a:srgbClr>
                  </a:outerShdw>
                </a:effectLst>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Tree>
    <p:extLst>
      <p:ext uri="{BB962C8B-B14F-4D97-AF65-F5344CB8AC3E}">
        <p14:creationId xmlns:p14="http://schemas.microsoft.com/office/powerpoint/2010/main" val="353175174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dirty="0" smtClean="0"/>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DE7318C-F15E-494D-9952-6EF462B5A2F8}"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6595387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76C799F-36D7-430B-A5BA-975D87FF98CD}"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4" name="Footer Placeholder 3"/>
          <p:cNvSpPr>
            <a:spLocks noGrp="1"/>
          </p:cNvSpPr>
          <p:nvPr>
            <p:ph type="ftr" sz="quarter" idx="11"/>
          </p:nvPr>
        </p:nvSpPr>
        <p:spPr/>
        <p:txBody>
          <a:bodyPr/>
          <a:lstStyle/>
          <a:p>
            <a:endParaRPr lang="fr-CA">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124627596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0EE26-DA32-4022-B456-095018BF2AEC}"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3" name="Footer Placeholder 2"/>
          <p:cNvSpPr>
            <a:spLocks noGrp="1"/>
          </p:cNvSpPr>
          <p:nvPr>
            <p:ph type="ftr" sz="quarter" idx="11"/>
          </p:nvPr>
        </p:nvSpPr>
        <p:spPr/>
        <p:txBody>
          <a:bodyPr/>
          <a:lstStyle/>
          <a:p>
            <a:endParaRPr lang="fr-CA">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9703947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smtClean="0"/>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7B95131-BFEA-4F44-A289-BB9B52409EB8}"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9445588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0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631370"/>
            <a:ext cx="11379200" cy="4731330"/>
          </a:xfrm>
        </p:spPr>
        <p:txBody>
          <a:bodyPr/>
          <a:lstStyle>
            <a:lvl1pPr>
              <a:defRPr sz="280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24A21CF2-E6B0-476D-BDCE-7A3494B441E6}" type="datetime1">
              <a:rPr lang="fr-CA" smtClean="0"/>
              <a:t>2017-12-08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D9E728-B3D7-431C-965E-A837B216CFE4}" type="slidenum">
              <a:rPr lang="fr-CA" smtClean="0"/>
              <a:t>‹N°›</a:t>
            </a:fld>
            <a:endParaRPr lang="fr-CA"/>
          </a:p>
        </p:txBody>
      </p:sp>
      <p:sp>
        <p:nvSpPr>
          <p:cNvPr id="7" name="Text Placeholder 2"/>
          <p:cNvSpPr>
            <a:spLocks noGrp="1"/>
          </p:cNvSpPr>
          <p:nvPr>
            <p:ph type="body" idx="13"/>
          </p:nvPr>
        </p:nvSpPr>
        <p:spPr>
          <a:xfrm>
            <a:off x="1" y="1097370"/>
            <a:ext cx="12191999" cy="426630"/>
          </a:xfrm>
          <a:solidFill>
            <a:schemeClr val="accent2">
              <a:lumMod val="75000"/>
            </a:schemeClr>
          </a:solidFill>
        </p:spPr>
        <p:txBody>
          <a:bodyPr lIns="137160" rIns="137160" anchor="ctr">
            <a:noAutofit/>
          </a:bodyPr>
          <a:lstStyle>
            <a:lvl1pPr marL="0" indent="0">
              <a:spcBef>
                <a:spcPts val="0"/>
              </a:spcBef>
              <a:spcAft>
                <a:spcPts val="0"/>
              </a:spcAft>
              <a:buNone/>
              <a:defRPr sz="2800" b="0" cap="none" baseline="0">
                <a:solidFill>
                  <a:schemeClr val="bg1"/>
                </a:solidFill>
                <a:effectLst>
                  <a:outerShdw blurRad="38100" dist="38100" dir="2700000" algn="tl">
                    <a:srgbClr val="000000">
                      <a:alpha val="43137"/>
                    </a:srgbClr>
                  </a:outerShdw>
                </a:effectLst>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Tree>
    <p:extLst>
      <p:ext uri="{BB962C8B-B14F-4D97-AF65-F5344CB8AC3E}">
        <p14:creationId xmlns:p14="http://schemas.microsoft.com/office/powerpoint/2010/main" val="43417022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205BD9F-1F2F-44E5-919D-BFBAC6AC71CE}"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99392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70991B43-5459-4E47-8D0B-4967A45F2CAF}" type="datetime1">
              <a:rPr lang="fr-CA" smtClean="0">
                <a:solidFill>
                  <a:prstClr val="black">
                    <a:tint val="75000"/>
                  </a:prstClr>
                </a:solidFill>
              </a:rPr>
              <a:t>2017-12-08</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69803750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7BB0B18-9993-4FCA-A77B-D98E43E51F40}"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3375375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2840608-87A4-4CF8-9F82-7BEF91F3873B}"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6130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atin typeface="Century Gothic" panose="020B0502020202020204" pitchFamily="34" charset="0"/>
              </a:defRPr>
            </a:lvl1pPr>
          </a:lstStyle>
          <a:p>
            <a:r>
              <a:rPr lang="fr-FR" dirty="0" smtClean="0"/>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dirty="0" smtClean="0"/>
              <a:t>Modifiez le style des sous-titres du masque</a:t>
            </a:r>
            <a:endParaRPr lang="en-US" dirty="0"/>
          </a:p>
        </p:txBody>
      </p:sp>
      <p:sp>
        <p:nvSpPr>
          <p:cNvPr id="4" name="Date Placeholder 3"/>
          <p:cNvSpPr>
            <a:spLocks noGrp="1"/>
          </p:cNvSpPr>
          <p:nvPr>
            <p:ph type="dt" sz="half" idx="10"/>
          </p:nvPr>
        </p:nvSpPr>
        <p:spPr/>
        <p:txBody>
          <a:bodyPr/>
          <a:lstStyle>
            <a:lvl1pPr algn="l">
              <a:defRPr>
                <a:latin typeface="Century Gothic" panose="020B0502020202020204" pitchFamily="34" charset="0"/>
              </a:defRPr>
            </a:lvl1pPr>
          </a:lstStyle>
          <a:p>
            <a:fld id="{8F00EA81-DB6F-45F9-845C-D1E78793231E}" type="datetime1">
              <a:rPr lang="fr-CA" smtClean="0">
                <a:solidFill>
                  <a:srgbClr val="2E2B21">
                    <a:lumMod val="90000"/>
                    <a:lumOff val="10000"/>
                  </a:srgbClr>
                </a:solidFill>
              </a:rPr>
              <a:t>2017-12-08</a:t>
            </a:fld>
            <a:endParaRPr lang="fr-CA"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31501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6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143000"/>
            <a:ext cx="11379200" cy="5181600"/>
          </a:xfrm>
        </p:spPr>
        <p:txBody>
          <a:bodyPr/>
          <a:lstStyle>
            <a:lvl1pPr>
              <a:spcAft>
                <a:spcPts val="1200"/>
              </a:spcAft>
              <a:defRPr sz="2800" cap="all" baseline="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887F10B6-62BD-4B4D-AAD2-1900D1734E00}"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53427875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0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631370"/>
            <a:ext cx="11379200" cy="4731330"/>
          </a:xfrm>
        </p:spPr>
        <p:txBody>
          <a:bodyPr/>
          <a:lstStyle>
            <a:lvl1pPr>
              <a:defRPr sz="280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941CFFB6-5853-4B47-82C4-55636DE40F3F}"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
        <p:nvSpPr>
          <p:cNvPr id="7" name="Text Placeholder 2"/>
          <p:cNvSpPr>
            <a:spLocks noGrp="1"/>
          </p:cNvSpPr>
          <p:nvPr>
            <p:ph type="body" idx="13"/>
          </p:nvPr>
        </p:nvSpPr>
        <p:spPr>
          <a:xfrm>
            <a:off x="1" y="1097370"/>
            <a:ext cx="12191999" cy="426630"/>
          </a:xfrm>
          <a:solidFill>
            <a:schemeClr val="accent2">
              <a:lumMod val="75000"/>
            </a:schemeClr>
          </a:solidFill>
        </p:spPr>
        <p:txBody>
          <a:bodyPr lIns="137160" rIns="137160" anchor="ctr">
            <a:noAutofit/>
          </a:bodyPr>
          <a:lstStyle>
            <a:lvl1pPr marL="0" indent="0">
              <a:spcBef>
                <a:spcPts val="0"/>
              </a:spcBef>
              <a:spcAft>
                <a:spcPts val="0"/>
              </a:spcAft>
              <a:buNone/>
              <a:defRPr sz="2800" b="0" cap="none" baseline="0">
                <a:solidFill>
                  <a:schemeClr val="bg1"/>
                </a:solidFill>
                <a:effectLst>
                  <a:outerShdw blurRad="38100" dist="38100" dir="2700000" algn="tl">
                    <a:srgbClr val="000000">
                      <a:alpha val="43137"/>
                    </a:srgbClr>
                  </a:outerShdw>
                </a:effectLst>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Tree>
    <p:extLst>
      <p:ext uri="{BB962C8B-B14F-4D97-AF65-F5344CB8AC3E}">
        <p14:creationId xmlns:p14="http://schemas.microsoft.com/office/powerpoint/2010/main" val="408787701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dirty="0" smtClean="0"/>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4B7378-7168-4D82-9C1C-CED163A91F1F}"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21247342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8C41452-C1DD-48C5-984D-22B2A6206E1D}"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4" name="Footer Placeholder 3"/>
          <p:cNvSpPr>
            <a:spLocks noGrp="1"/>
          </p:cNvSpPr>
          <p:nvPr>
            <p:ph type="ftr" sz="quarter" idx="11"/>
          </p:nvPr>
        </p:nvSpPr>
        <p:spPr/>
        <p:txBody>
          <a:bodyPr/>
          <a:lstStyle/>
          <a:p>
            <a:endParaRPr lang="fr-CA">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27182441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7A678-09A8-4900-B8D7-DE357DC9A770}"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3" name="Footer Placeholder 2"/>
          <p:cNvSpPr>
            <a:spLocks noGrp="1"/>
          </p:cNvSpPr>
          <p:nvPr>
            <p:ph type="ftr" sz="quarter" idx="11"/>
          </p:nvPr>
        </p:nvSpPr>
        <p:spPr/>
        <p:txBody>
          <a:bodyPr/>
          <a:lstStyle/>
          <a:p>
            <a:endParaRPr lang="fr-CA">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11181410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dirty="0" smtClean="0"/>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26BBB2F-ABC8-472E-B29A-9D3DF162C40E}" type="datetime1">
              <a:rPr lang="fr-CA" smtClean="0"/>
              <a:t>2017-12-08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D9E728-B3D7-431C-965E-A837B216CFE4}" type="slidenum">
              <a:rPr lang="fr-CA" smtClean="0"/>
              <a:t>‹N°›</a:t>
            </a:fld>
            <a:endParaRPr lang="fr-CA"/>
          </a:p>
        </p:txBody>
      </p:sp>
    </p:spTree>
    <p:extLst>
      <p:ext uri="{BB962C8B-B14F-4D97-AF65-F5344CB8AC3E}">
        <p14:creationId xmlns:p14="http://schemas.microsoft.com/office/powerpoint/2010/main" val="131835638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smtClean="0"/>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01F60F3-E9B2-4E38-A37F-4A62621457F0}"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7777844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624FF0-3D07-425B-8AAE-D1CBE9F52251}"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58255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5391DC31-4377-4435-B8F0-98CB5C231760}" type="datetime1">
              <a:rPr lang="fr-CA" smtClean="0">
                <a:solidFill>
                  <a:prstClr val="black">
                    <a:tint val="75000"/>
                  </a:prstClr>
                </a:solidFill>
              </a:rPr>
              <a:t>2017-12-08</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0234957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BFE2863-BCA6-442B-82FE-1368B3D62AF6}"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102070538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981647E-E0FD-4121-9D39-FA36BDABF61B}"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0250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atin typeface="Century Gothic" panose="020B0502020202020204" pitchFamily="34" charset="0"/>
              </a:defRPr>
            </a:lvl1pPr>
          </a:lstStyle>
          <a:p>
            <a:r>
              <a:rPr lang="fr-FR" dirty="0" smtClean="0"/>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dirty="0" smtClean="0"/>
              <a:t>Modifiez le style des sous-titres du masque</a:t>
            </a:r>
            <a:endParaRPr lang="en-US" dirty="0"/>
          </a:p>
        </p:txBody>
      </p:sp>
      <p:sp>
        <p:nvSpPr>
          <p:cNvPr id="4" name="Date Placeholder 3"/>
          <p:cNvSpPr>
            <a:spLocks noGrp="1"/>
          </p:cNvSpPr>
          <p:nvPr>
            <p:ph type="dt" sz="half" idx="10"/>
          </p:nvPr>
        </p:nvSpPr>
        <p:spPr/>
        <p:txBody>
          <a:bodyPr/>
          <a:lstStyle>
            <a:lvl1pPr algn="l">
              <a:defRPr>
                <a:latin typeface="Century Gothic" panose="020B0502020202020204" pitchFamily="34" charset="0"/>
              </a:defRPr>
            </a:lvl1pPr>
          </a:lstStyle>
          <a:p>
            <a:fld id="{524D6D78-04D0-4315-ABDC-4210889C20B2}" type="datetime1">
              <a:rPr lang="fr-CA" smtClean="0">
                <a:solidFill>
                  <a:srgbClr val="2E2B21">
                    <a:lumMod val="90000"/>
                    <a:lumOff val="10000"/>
                  </a:srgbClr>
                </a:solidFill>
              </a:rPr>
              <a:t>2017-12-08</a:t>
            </a:fld>
            <a:endParaRPr lang="fr-CA"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5566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6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143000"/>
            <a:ext cx="11379200" cy="5181600"/>
          </a:xfrm>
        </p:spPr>
        <p:txBody>
          <a:bodyPr/>
          <a:lstStyle>
            <a:lvl1pPr>
              <a:spcAft>
                <a:spcPts val="1200"/>
              </a:spcAft>
              <a:defRPr sz="2800" cap="all" baseline="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703B6BF6-AB92-4301-B04C-1190CD4819D6}"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124266266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90000"/>
          </a:xfrm>
          <a:gradFill flip="none" rotWithShape="1">
            <a:gsLst>
              <a:gs pos="66000">
                <a:schemeClr val="tx1"/>
              </a:gs>
              <a:gs pos="100000">
                <a:schemeClr val="bg1">
                  <a:lumMod val="65000"/>
                </a:schemeClr>
              </a:gs>
            </a:gsLst>
            <a:path path="circle">
              <a:fillToRect l="100000" t="100000"/>
            </a:path>
            <a:tileRect r="-100000" b="-100000"/>
          </a:gradFill>
        </p:spPr>
        <p:txBody>
          <a:bodyPr/>
          <a:lstStyle>
            <a:lvl1pPr>
              <a:defRPr b="1" cap="none" baseline="0">
                <a:solidFill>
                  <a:schemeClr val="bg1"/>
                </a:solidFill>
                <a:effectLst>
                  <a:outerShdw blurRad="38100" dist="38100" dir="2700000" algn="tl">
                    <a:srgbClr val="000000">
                      <a:alpha val="43137"/>
                    </a:srgbClr>
                  </a:outerShdw>
                </a:effectLst>
              </a:defRPr>
            </a:lvl1pPr>
          </a:lstStyle>
          <a:p>
            <a:r>
              <a:rPr lang="fr-FR" dirty="0" smtClean="0"/>
              <a:t>Modifiez le style du titre</a:t>
            </a:r>
            <a:endParaRPr lang="en-US" dirty="0"/>
          </a:p>
        </p:txBody>
      </p:sp>
      <p:sp>
        <p:nvSpPr>
          <p:cNvPr id="3" name="Content Placeholder 2"/>
          <p:cNvSpPr>
            <a:spLocks noGrp="1"/>
          </p:cNvSpPr>
          <p:nvPr>
            <p:ph idx="1"/>
          </p:nvPr>
        </p:nvSpPr>
        <p:spPr>
          <a:xfrm>
            <a:off x="406399" y="1631370"/>
            <a:ext cx="11379200" cy="4731330"/>
          </a:xfrm>
        </p:spPr>
        <p:txBody>
          <a:bodyPr/>
          <a:lstStyle>
            <a:lvl1pPr>
              <a:defRPr sz="2800">
                <a:ln>
                  <a:solidFill>
                    <a:srgbClr val="000000"/>
                  </a:solidFill>
                </a:ln>
                <a:pattFill prst="wdUpDiag">
                  <a:fgClr>
                    <a:schemeClr val="tx1"/>
                  </a:fgClr>
                  <a:bgClr>
                    <a:schemeClr val="bg1"/>
                  </a:bgClr>
                </a:pattFill>
              </a:defRPr>
            </a:lvl1pPr>
            <a:lvl2pPr marL="265176" indent="-137160">
              <a:buClrTx/>
              <a:buFont typeface="Wingdings" panose="05000000000000000000" pitchFamily="2" charset="2"/>
              <a:buChar char="§"/>
              <a:defRPr sz="2400"/>
            </a:lvl2pPr>
            <a:lvl3pPr marL="448056" indent="-137160">
              <a:buClrTx/>
              <a:buFont typeface="Wingdings" panose="05000000000000000000" pitchFamily="2" charset="2"/>
              <a:buChar char="ü"/>
              <a:defRPr sz="2000"/>
            </a:lvl3pPr>
            <a:lvl4pPr marL="594360" indent="-137160">
              <a:buClrTx/>
              <a:buFont typeface="Wingdings" panose="05000000000000000000" pitchFamily="2" charset="2"/>
              <a:buChar char="§"/>
              <a:defRPr sz="1600"/>
            </a:lvl4pPr>
            <a:lvl5pPr marL="777240" indent="-137160">
              <a:buClrTx/>
              <a:buFont typeface="Wingdings" panose="05000000000000000000" pitchFamily="2" charset="2"/>
              <a:buChar char="§"/>
              <a:defRPr sz="12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p:txBody>
          <a:bodyPr/>
          <a:lstStyle/>
          <a:p>
            <a:fld id="{0B2BEE19-8FFB-4A43-B1A4-08A169F74451}"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
        <p:nvSpPr>
          <p:cNvPr id="7" name="Text Placeholder 2"/>
          <p:cNvSpPr>
            <a:spLocks noGrp="1"/>
          </p:cNvSpPr>
          <p:nvPr>
            <p:ph type="body" idx="13"/>
          </p:nvPr>
        </p:nvSpPr>
        <p:spPr>
          <a:xfrm>
            <a:off x="1" y="1097370"/>
            <a:ext cx="12191999" cy="426630"/>
          </a:xfrm>
          <a:solidFill>
            <a:schemeClr val="accent2">
              <a:lumMod val="75000"/>
            </a:schemeClr>
          </a:solidFill>
        </p:spPr>
        <p:txBody>
          <a:bodyPr lIns="137160" rIns="137160" anchor="ctr">
            <a:noAutofit/>
          </a:bodyPr>
          <a:lstStyle>
            <a:lvl1pPr marL="0" indent="0">
              <a:spcBef>
                <a:spcPts val="0"/>
              </a:spcBef>
              <a:spcAft>
                <a:spcPts val="0"/>
              </a:spcAft>
              <a:buNone/>
              <a:defRPr sz="2800" b="0" cap="none" baseline="0">
                <a:solidFill>
                  <a:schemeClr val="bg1"/>
                </a:solidFill>
                <a:effectLst>
                  <a:outerShdw blurRad="38100" dist="38100" dir="2700000" algn="tl">
                    <a:srgbClr val="000000">
                      <a:alpha val="43137"/>
                    </a:srgbClr>
                  </a:outerShdw>
                </a:effectLst>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Tree>
    <p:extLst>
      <p:ext uri="{BB962C8B-B14F-4D97-AF65-F5344CB8AC3E}">
        <p14:creationId xmlns:p14="http://schemas.microsoft.com/office/powerpoint/2010/main" val="391242356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dirty="0" smtClean="0"/>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AA2902CE-0F7A-4687-89CF-AF145EBD616B}"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99165871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E7D82A6C-3C77-48D0-8A4B-1C5925BB5901}"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4" name="Footer Placeholder 3"/>
          <p:cNvSpPr>
            <a:spLocks noGrp="1"/>
          </p:cNvSpPr>
          <p:nvPr>
            <p:ph type="ftr" sz="quarter" idx="11"/>
          </p:nvPr>
        </p:nvSpPr>
        <p:spPr/>
        <p:txBody>
          <a:bodyPr/>
          <a:lstStyle/>
          <a:p>
            <a:endParaRPr lang="fr-CA">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16451299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CB978913-F853-46BC-B5E1-EA042199045C}" type="datetime1">
              <a:rPr lang="fr-CA" smtClean="0"/>
              <a:t>2017-12-08</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DD9E728-B3D7-431C-965E-A837B216CFE4}" type="slidenum">
              <a:rPr lang="fr-CA" smtClean="0"/>
              <a:t>‹N°›</a:t>
            </a:fld>
            <a:endParaRPr lang="fr-CA"/>
          </a:p>
        </p:txBody>
      </p:sp>
    </p:spTree>
    <p:extLst>
      <p:ext uri="{BB962C8B-B14F-4D97-AF65-F5344CB8AC3E}">
        <p14:creationId xmlns:p14="http://schemas.microsoft.com/office/powerpoint/2010/main" val="403058534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B9DCF-F9DA-4B81-BA34-6EA3333B0304}"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3" name="Footer Placeholder 2"/>
          <p:cNvSpPr>
            <a:spLocks noGrp="1"/>
          </p:cNvSpPr>
          <p:nvPr>
            <p:ph type="ftr" sz="quarter" idx="11"/>
          </p:nvPr>
        </p:nvSpPr>
        <p:spPr/>
        <p:txBody>
          <a:bodyPr/>
          <a:lstStyle/>
          <a:p>
            <a:endParaRPr lang="fr-CA">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273710276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smtClean="0"/>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C1B5AE7-DED2-4C1E-9ED8-44618765B4D5}"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404562295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8156A456-22A6-4E6C-BF8C-FEE440BCD19E}"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fr-CA">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03876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1539E8EC-5729-4F67-9379-16EAF40B1C98}" type="datetime1">
              <a:rPr lang="fr-CA" smtClean="0">
                <a:solidFill>
                  <a:prstClr val="black">
                    <a:tint val="75000"/>
                  </a:prstClr>
                </a:solidFill>
              </a:rPr>
              <a:t>2017-12-08</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34029017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98401A8-1845-4586-95EB-EAC3601F4453}"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spTree>
    <p:extLst>
      <p:ext uri="{BB962C8B-B14F-4D97-AF65-F5344CB8AC3E}">
        <p14:creationId xmlns:p14="http://schemas.microsoft.com/office/powerpoint/2010/main" val="429293826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2F4D247-76B7-402B-94DF-ACE6462ABBF3}" type="datetime1">
              <a:rPr lang="fr-CA" smtClean="0">
                <a:solidFill>
                  <a:srgbClr val="2E2B21">
                    <a:lumMod val="90000"/>
                    <a:lumOff val="10000"/>
                  </a:srgbClr>
                </a:solidFill>
              </a:rPr>
              <a:t>2017-12-08</a:t>
            </a:fld>
            <a:endParaRPr lang="fr-CA">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fr-CA">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DD9E728-B3D7-431C-965E-A837B216CFE4}" type="slidenum">
              <a:rPr lang="fr-CA" smtClean="0">
                <a:solidFill>
                  <a:srgbClr val="2E2B21">
                    <a:lumMod val="90000"/>
                    <a:lumOff val="10000"/>
                  </a:srgbClr>
                </a:solidFill>
              </a:rPr>
              <a:pPr/>
              <a:t>‹N°›</a:t>
            </a:fld>
            <a:endParaRPr lang="fr-CA">
              <a:solidFill>
                <a:srgbClr val="2E2B21">
                  <a:lumMod val="90000"/>
                  <a:lumOff val="10000"/>
                </a:srgb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1985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CD8CE-297E-4F4C-9C7A-B2A1DDDCA91C}" type="datetime1">
              <a:rPr lang="fr-CA" smtClean="0"/>
              <a:t>2017-12-08</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DD9E728-B3D7-431C-965E-A837B216CFE4}" type="slidenum">
              <a:rPr lang="fr-CA" smtClean="0"/>
              <a:t>‹N°›</a:t>
            </a:fld>
            <a:endParaRPr lang="fr-CA"/>
          </a:p>
        </p:txBody>
      </p:sp>
    </p:spTree>
    <p:extLst>
      <p:ext uri="{BB962C8B-B14F-4D97-AF65-F5344CB8AC3E}">
        <p14:creationId xmlns:p14="http://schemas.microsoft.com/office/powerpoint/2010/main" val="2889323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smtClean="0"/>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C365A49-E85C-4A90-8B3F-4C0EDA3B181B}" type="datetime1">
              <a:rPr lang="fr-CA" smtClean="0"/>
              <a:t>2017-12-08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D9E728-B3D7-431C-965E-A837B216CFE4}" type="slidenum">
              <a:rPr lang="fr-CA" smtClean="0"/>
              <a:t>‹N°›</a:t>
            </a:fld>
            <a:endParaRPr lang="fr-CA"/>
          </a:p>
        </p:txBody>
      </p:sp>
    </p:spTree>
    <p:extLst>
      <p:ext uri="{BB962C8B-B14F-4D97-AF65-F5344CB8AC3E}">
        <p14:creationId xmlns:p14="http://schemas.microsoft.com/office/powerpoint/2010/main" val="8304729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E39C3C5-0C71-41CE-BF98-99A08B32B990}" type="datetime1">
              <a:rPr lang="fr-CA" smtClean="0"/>
              <a:t>2017-12-08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D9E728-B3D7-431C-965E-A837B216CFE4}" type="slidenum">
              <a:rPr lang="fr-CA" smtClean="0"/>
              <a:t>‹N°›</a:t>
            </a:fld>
            <a:endParaRPr lang="fr-CA"/>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9251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EB0E9B26-CE7D-43D3-8435-ACEBE742AF61}" type="datetime1">
              <a:rPr lang="fr-CA" smtClean="0">
                <a:solidFill>
                  <a:prstClr val="black">
                    <a:tint val="75000"/>
                  </a:prstClr>
                </a:solidFill>
              </a:rPr>
              <a:t>2017-12-08</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8357019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BCF08620-8D18-4213-AB5F-3A4F17277283}" type="datetime1">
              <a:rPr lang="fr-CA" smtClean="0">
                <a:solidFill>
                  <a:prstClr val="black">
                    <a:tint val="75000"/>
                  </a:prstClr>
                </a:solidFill>
              </a:rPr>
              <a:t>2017-12-08</a:t>
            </a:fld>
            <a:endParaRPr lang="fr-CA">
              <a:solidFill>
                <a:prstClr val="black">
                  <a:tint val="75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Century Gothic" panose="020B0502020202020204" pitchFamily="34" charset="0"/>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85895"/>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57" r:id="rId3"/>
    <p:sldLayoutId id="2147484049" r:id="rId4"/>
    <p:sldLayoutId id="2147484051" r:id="rId5"/>
    <p:sldLayoutId id="2147484052" r:id="rId6"/>
    <p:sldLayoutId id="2147484053" r:id="rId7"/>
    <p:sldLayoutId id="2147484054" r:id="rId8"/>
    <p:sldLayoutId id="2147484058" r:id="rId9"/>
    <p:sldLayoutId id="2147484055" r:id="rId10"/>
    <p:sldLayoutId id="2147484056" r:id="rId11"/>
  </p:sldLayoutIdLst>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Century Gothic" panose="020B050202020202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Century Gothic" panose="020B050202020202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AE695BA5-651D-48B3-9E96-C3CBFDA0CA80}" type="datetime1">
              <a:rPr lang="fr-CA" smtClean="0">
                <a:solidFill>
                  <a:prstClr val="black">
                    <a:tint val="75000"/>
                  </a:prstClr>
                </a:solidFill>
              </a:rPr>
              <a:t>2017-12-08</a:t>
            </a:fld>
            <a:endParaRPr lang="fr-CA">
              <a:solidFill>
                <a:prstClr val="black">
                  <a:tint val="75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Century Gothic" panose="020B0502020202020204" pitchFamily="34" charset="0"/>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594509"/>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Century Gothic" panose="020B050202020202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Century Gothic" panose="020B050202020202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C3C6A38A-9036-4E7F-A96C-FF5C198ADD25}" type="datetime1">
              <a:rPr lang="fr-CA" smtClean="0">
                <a:solidFill>
                  <a:prstClr val="black">
                    <a:tint val="75000"/>
                  </a:prstClr>
                </a:solidFill>
              </a:rPr>
              <a:t>2017-12-08</a:t>
            </a:fld>
            <a:endParaRPr lang="fr-CA">
              <a:solidFill>
                <a:prstClr val="black">
                  <a:tint val="75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Century Gothic" panose="020B0502020202020204" pitchFamily="34" charset="0"/>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36960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Century Gothic" panose="020B050202020202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Century Gothic" panose="020B050202020202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FFA8B54D-8380-4771-8417-B03A0E33BD0F}" type="datetime1">
              <a:rPr lang="fr-CA" smtClean="0">
                <a:solidFill>
                  <a:prstClr val="black">
                    <a:tint val="75000"/>
                  </a:prstClr>
                </a:solidFill>
              </a:rPr>
              <a:t>2017-12-08</a:t>
            </a:fld>
            <a:endParaRPr lang="fr-CA">
              <a:solidFill>
                <a:prstClr val="black">
                  <a:tint val="75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Century Gothic" panose="020B0502020202020204" pitchFamily="34" charset="0"/>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097055"/>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Century Gothic" panose="020B050202020202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Century Gothic" panose="020B050202020202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0B874076-B43E-4C48-876F-6BFDC6A9D1FD}" type="datetime1">
              <a:rPr lang="fr-CA" smtClean="0">
                <a:solidFill>
                  <a:prstClr val="black">
                    <a:tint val="75000"/>
                  </a:prstClr>
                </a:solidFill>
              </a:rPr>
              <a:t>2017-12-08</a:t>
            </a:fld>
            <a:endParaRPr lang="fr-CA">
              <a:solidFill>
                <a:prstClr val="black">
                  <a:tint val="75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Century Gothic" panose="020B0502020202020204" pitchFamily="34" charset="0"/>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Century Gothic" panose="020B0502020202020204" pitchFamily="34" charset="0"/>
              </a:defRPr>
            </a:lvl1pPr>
          </a:lstStyle>
          <a:p>
            <a:fld id="{1BEC6698-9E21-4F3E-91A7-43FB478EEEFE}" type="slidenum">
              <a:rPr lang="fr-CA" smtClean="0">
                <a:solidFill>
                  <a:prstClr val="black">
                    <a:tint val="75000"/>
                  </a:prstClr>
                </a:solidFill>
              </a:rPr>
              <a:pPr/>
              <a:t>‹N°›</a:t>
            </a:fld>
            <a:endParaRPr lang="fr-CA">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504139"/>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iming>
    <p:tnLst>
      <p:par>
        <p:cTn id="1" dur="indefinite" restart="never" nodeType="tmRoot"/>
      </p:par>
    </p:tnLst>
  </p:timing>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Century Gothic" panose="020B050202020202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Century Gothic" panose="020B050202020202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Century Gothic" panose="020B050202020202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34.xml"/><Relationship Id="rId7" Type="http://schemas.openxmlformats.org/officeDocument/2006/relationships/notesSlide" Target="../notesSlides/notesSlide10.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3.xml"/><Relationship Id="rId5" Type="http://schemas.openxmlformats.org/officeDocument/2006/relationships/tags" Target="../tags/tag36.xml"/><Relationship Id="rId10" Type="http://schemas.openxmlformats.org/officeDocument/2006/relationships/image" Target="../media/image14.png"/><Relationship Id="rId4" Type="http://schemas.openxmlformats.org/officeDocument/2006/relationships/tags" Target="../tags/tag35.xml"/><Relationship Id="rId9" Type="http://schemas.openxmlformats.org/officeDocument/2006/relationships/slide" Target="slide12.xml"/></Relationships>
</file>

<file path=ppt/slides/_rels/slide100.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tags" Target="../tags/tag583.xml"/><Relationship Id="rId7" Type="http://schemas.openxmlformats.org/officeDocument/2006/relationships/tags" Target="../tags/tag587.xml"/><Relationship Id="rId2" Type="http://schemas.openxmlformats.org/officeDocument/2006/relationships/tags" Target="../tags/tag582.xml"/><Relationship Id="rId1" Type="http://schemas.openxmlformats.org/officeDocument/2006/relationships/tags" Target="../tags/tag581.xml"/><Relationship Id="rId6" Type="http://schemas.openxmlformats.org/officeDocument/2006/relationships/tags" Target="../tags/tag586.xml"/><Relationship Id="rId5" Type="http://schemas.openxmlformats.org/officeDocument/2006/relationships/tags" Target="../tags/tag585.xml"/><Relationship Id="rId10" Type="http://schemas.openxmlformats.org/officeDocument/2006/relationships/image" Target="../media/image109.tmp"/><Relationship Id="rId4" Type="http://schemas.openxmlformats.org/officeDocument/2006/relationships/tags" Target="../tags/tag584.xml"/><Relationship Id="rId9"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tags" Target="../tags/tag590.xml"/><Relationship Id="rId7" Type="http://schemas.openxmlformats.org/officeDocument/2006/relationships/tags" Target="../tags/tag594.xml"/><Relationship Id="rId2" Type="http://schemas.openxmlformats.org/officeDocument/2006/relationships/tags" Target="../tags/tag589.xml"/><Relationship Id="rId1" Type="http://schemas.openxmlformats.org/officeDocument/2006/relationships/tags" Target="../tags/tag588.xml"/><Relationship Id="rId6" Type="http://schemas.openxmlformats.org/officeDocument/2006/relationships/tags" Target="../tags/tag593.xml"/><Relationship Id="rId5" Type="http://schemas.openxmlformats.org/officeDocument/2006/relationships/tags" Target="../tags/tag592.xml"/><Relationship Id="rId10" Type="http://schemas.openxmlformats.org/officeDocument/2006/relationships/image" Target="../media/image110.tmp"/><Relationship Id="rId4" Type="http://schemas.openxmlformats.org/officeDocument/2006/relationships/tags" Target="../tags/tag591.xml"/><Relationship Id="rId9"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tags" Target="../tags/tag597.xml"/><Relationship Id="rId7" Type="http://schemas.openxmlformats.org/officeDocument/2006/relationships/tags" Target="../tags/tag601.xml"/><Relationship Id="rId2" Type="http://schemas.openxmlformats.org/officeDocument/2006/relationships/tags" Target="../tags/tag596.xml"/><Relationship Id="rId1" Type="http://schemas.openxmlformats.org/officeDocument/2006/relationships/tags" Target="../tags/tag595.xml"/><Relationship Id="rId6" Type="http://schemas.openxmlformats.org/officeDocument/2006/relationships/tags" Target="../tags/tag600.xml"/><Relationship Id="rId5" Type="http://schemas.openxmlformats.org/officeDocument/2006/relationships/tags" Target="../tags/tag599.xml"/><Relationship Id="rId4" Type="http://schemas.openxmlformats.org/officeDocument/2006/relationships/tags" Target="../tags/tag598.xml"/><Relationship Id="rId9"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8" Type="http://schemas.openxmlformats.org/officeDocument/2006/relationships/image" Target="../media/image111.tmp"/><Relationship Id="rId3" Type="http://schemas.openxmlformats.org/officeDocument/2006/relationships/tags" Target="../tags/tag604.xml"/><Relationship Id="rId7" Type="http://schemas.openxmlformats.org/officeDocument/2006/relationships/notesSlide" Target="../notesSlides/notesSlide103.xml"/><Relationship Id="rId2" Type="http://schemas.openxmlformats.org/officeDocument/2006/relationships/tags" Target="../tags/tag603.xml"/><Relationship Id="rId1" Type="http://schemas.openxmlformats.org/officeDocument/2006/relationships/tags" Target="../tags/tag602.xml"/><Relationship Id="rId6" Type="http://schemas.openxmlformats.org/officeDocument/2006/relationships/slideLayout" Target="../slideLayouts/slideLayout24.xml"/><Relationship Id="rId5" Type="http://schemas.openxmlformats.org/officeDocument/2006/relationships/tags" Target="../tags/tag606.xml"/><Relationship Id="rId4" Type="http://schemas.openxmlformats.org/officeDocument/2006/relationships/tags" Target="../tags/tag605.xml"/></Relationships>
</file>

<file path=ppt/slides/_rels/slide104.xml.rels><?xml version="1.0" encoding="UTF-8" standalone="yes"?>
<Relationships xmlns="http://schemas.openxmlformats.org/package/2006/relationships"><Relationship Id="rId3" Type="http://schemas.openxmlformats.org/officeDocument/2006/relationships/tags" Target="../tags/tag609.xml"/><Relationship Id="rId2" Type="http://schemas.openxmlformats.org/officeDocument/2006/relationships/tags" Target="../tags/tag608.xml"/><Relationship Id="rId1" Type="http://schemas.openxmlformats.org/officeDocument/2006/relationships/tags" Target="../tags/tag607.xml"/><Relationship Id="rId6" Type="http://schemas.openxmlformats.org/officeDocument/2006/relationships/notesSlide" Target="../notesSlides/notesSlide104.xml"/><Relationship Id="rId5" Type="http://schemas.openxmlformats.org/officeDocument/2006/relationships/slideLayout" Target="../slideLayouts/slideLayout24.xml"/><Relationship Id="rId4" Type="http://schemas.openxmlformats.org/officeDocument/2006/relationships/tags" Target="../tags/tag610.xml"/></Relationships>
</file>

<file path=ppt/slides/_rels/slide105.xml.rels><?xml version="1.0" encoding="UTF-8" standalone="yes"?>
<Relationships xmlns="http://schemas.openxmlformats.org/package/2006/relationships"><Relationship Id="rId8" Type="http://schemas.openxmlformats.org/officeDocument/2006/relationships/notesSlide" Target="../notesSlides/notesSlide105.xml"/><Relationship Id="rId3" Type="http://schemas.openxmlformats.org/officeDocument/2006/relationships/tags" Target="../tags/tag613.xml"/><Relationship Id="rId7" Type="http://schemas.openxmlformats.org/officeDocument/2006/relationships/slideLayout" Target="../slideLayouts/slideLayout24.xml"/><Relationship Id="rId2" Type="http://schemas.openxmlformats.org/officeDocument/2006/relationships/tags" Target="../tags/tag612.xml"/><Relationship Id="rId1" Type="http://schemas.openxmlformats.org/officeDocument/2006/relationships/tags" Target="../tags/tag611.xml"/><Relationship Id="rId6" Type="http://schemas.openxmlformats.org/officeDocument/2006/relationships/tags" Target="../tags/tag616.xml"/><Relationship Id="rId5" Type="http://schemas.openxmlformats.org/officeDocument/2006/relationships/tags" Target="../tags/tag615.xml"/><Relationship Id="rId4" Type="http://schemas.openxmlformats.org/officeDocument/2006/relationships/tags" Target="../tags/tag614.xml"/><Relationship Id="rId9" Type="http://schemas.openxmlformats.org/officeDocument/2006/relationships/image" Target="../media/image112.tmp"/></Relationships>
</file>

<file path=ppt/slides/_rels/slide106.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6" Type="http://schemas.openxmlformats.org/officeDocument/2006/relationships/notesSlide" Target="../notesSlides/notesSlide106.xml"/><Relationship Id="rId5" Type="http://schemas.openxmlformats.org/officeDocument/2006/relationships/slideLayout" Target="../slideLayouts/slideLayout24.xml"/><Relationship Id="rId4" Type="http://schemas.openxmlformats.org/officeDocument/2006/relationships/tags" Target="../tags/tag620.xml"/></Relationships>
</file>

<file path=ppt/slides/_rels/slide107.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tags" Target="../tags/tag623.xml"/><Relationship Id="rId7" Type="http://schemas.openxmlformats.org/officeDocument/2006/relationships/tags" Target="../tags/tag627.xml"/><Relationship Id="rId2" Type="http://schemas.openxmlformats.org/officeDocument/2006/relationships/tags" Target="../tags/tag622.xml"/><Relationship Id="rId1" Type="http://schemas.openxmlformats.org/officeDocument/2006/relationships/tags" Target="../tags/tag621.xml"/><Relationship Id="rId6" Type="http://schemas.openxmlformats.org/officeDocument/2006/relationships/tags" Target="../tags/tag626.xml"/><Relationship Id="rId5" Type="http://schemas.openxmlformats.org/officeDocument/2006/relationships/tags" Target="../tags/tag625.xml"/><Relationship Id="rId4" Type="http://schemas.openxmlformats.org/officeDocument/2006/relationships/tags" Target="../tags/tag624.xml"/><Relationship Id="rId9"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8" Type="http://schemas.openxmlformats.org/officeDocument/2006/relationships/image" Target="../media/image114.tmp"/><Relationship Id="rId3" Type="http://schemas.openxmlformats.org/officeDocument/2006/relationships/tags" Target="../tags/tag630.xml"/><Relationship Id="rId7" Type="http://schemas.openxmlformats.org/officeDocument/2006/relationships/image" Target="../media/image113.tmp"/><Relationship Id="rId2" Type="http://schemas.openxmlformats.org/officeDocument/2006/relationships/tags" Target="../tags/tag629.xml"/><Relationship Id="rId1" Type="http://schemas.openxmlformats.org/officeDocument/2006/relationships/tags" Target="../tags/tag628.xml"/><Relationship Id="rId6" Type="http://schemas.openxmlformats.org/officeDocument/2006/relationships/notesSlide" Target="../notesSlides/notesSlide108.xml"/><Relationship Id="rId5" Type="http://schemas.openxmlformats.org/officeDocument/2006/relationships/slideLayout" Target="../slideLayouts/slideLayout24.xml"/><Relationship Id="rId4" Type="http://schemas.openxmlformats.org/officeDocument/2006/relationships/tags" Target="../tags/tag631.xml"/></Relationships>
</file>

<file path=ppt/slides/_rels/slide109.xml.rels><?xml version="1.0" encoding="UTF-8" standalone="yes"?>
<Relationships xmlns="http://schemas.openxmlformats.org/package/2006/relationships"><Relationship Id="rId8" Type="http://schemas.openxmlformats.org/officeDocument/2006/relationships/notesSlide" Target="../notesSlides/notesSlide109.xml"/><Relationship Id="rId3" Type="http://schemas.openxmlformats.org/officeDocument/2006/relationships/tags" Target="../tags/tag634.xml"/><Relationship Id="rId7" Type="http://schemas.openxmlformats.org/officeDocument/2006/relationships/slideLayout" Target="../slideLayouts/slideLayout24.xml"/><Relationship Id="rId2" Type="http://schemas.openxmlformats.org/officeDocument/2006/relationships/tags" Target="../tags/tag633.xml"/><Relationship Id="rId1" Type="http://schemas.openxmlformats.org/officeDocument/2006/relationships/tags" Target="../tags/tag632.xml"/><Relationship Id="rId6" Type="http://schemas.openxmlformats.org/officeDocument/2006/relationships/tags" Target="../tags/tag637.xml"/><Relationship Id="rId5" Type="http://schemas.openxmlformats.org/officeDocument/2006/relationships/tags" Target="../tags/tag636.xml"/><Relationship Id="rId10" Type="http://schemas.openxmlformats.org/officeDocument/2006/relationships/image" Target="../media/image116.tmp"/><Relationship Id="rId4" Type="http://schemas.openxmlformats.org/officeDocument/2006/relationships/tags" Target="../tags/tag635.xml"/><Relationship Id="rId9" Type="http://schemas.openxmlformats.org/officeDocument/2006/relationships/image" Target="../media/image115.tmp"/></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39.xml"/><Relationship Id="rId7"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15.png"/><Relationship Id="rId5" Type="http://schemas.openxmlformats.org/officeDocument/2006/relationships/tags" Target="../tags/tag41.xml"/><Relationship Id="rId10" Type="http://schemas.openxmlformats.org/officeDocument/2006/relationships/image" Target="../media/image14.png"/><Relationship Id="rId4" Type="http://schemas.openxmlformats.org/officeDocument/2006/relationships/tags" Target="../tags/tag40.xml"/><Relationship Id="rId9" Type="http://schemas.openxmlformats.org/officeDocument/2006/relationships/slide" Target="slide10.xml"/></Relationships>
</file>

<file path=ppt/slides/_rels/slide110.xml.rels><?xml version="1.0" encoding="UTF-8" standalone="yes"?>
<Relationships xmlns="http://schemas.openxmlformats.org/package/2006/relationships"><Relationship Id="rId8" Type="http://schemas.openxmlformats.org/officeDocument/2006/relationships/image" Target="../media/image114.tmp"/><Relationship Id="rId3" Type="http://schemas.openxmlformats.org/officeDocument/2006/relationships/tags" Target="../tags/tag640.xml"/><Relationship Id="rId7" Type="http://schemas.openxmlformats.org/officeDocument/2006/relationships/notesSlide" Target="../notesSlides/notesSlide110.xml"/><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slideLayout" Target="../slideLayouts/slideLayout24.xml"/><Relationship Id="rId5" Type="http://schemas.openxmlformats.org/officeDocument/2006/relationships/tags" Target="../tags/tag642.xml"/><Relationship Id="rId4" Type="http://schemas.openxmlformats.org/officeDocument/2006/relationships/tags" Target="../tags/tag641.xml"/><Relationship Id="rId9" Type="http://schemas.openxmlformats.org/officeDocument/2006/relationships/image" Target="../media/image117.tmp"/></Relationships>
</file>

<file path=ppt/slides/_rels/slide111.xml.rels><?xml version="1.0" encoding="UTF-8" standalone="yes"?>
<Relationships xmlns="http://schemas.openxmlformats.org/package/2006/relationships"><Relationship Id="rId8" Type="http://schemas.openxmlformats.org/officeDocument/2006/relationships/notesSlide" Target="../notesSlides/notesSlide111.xml"/><Relationship Id="rId3" Type="http://schemas.openxmlformats.org/officeDocument/2006/relationships/tags" Target="../tags/tag645.xml"/><Relationship Id="rId7" Type="http://schemas.openxmlformats.org/officeDocument/2006/relationships/slideLayout" Target="../slideLayouts/slideLayout24.xml"/><Relationship Id="rId2" Type="http://schemas.openxmlformats.org/officeDocument/2006/relationships/tags" Target="../tags/tag644.xml"/><Relationship Id="rId1" Type="http://schemas.openxmlformats.org/officeDocument/2006/relationships/tags" Target="../tags/tag643.xml"/><Relationship Id="rId6" Type="http://schemas.openxmlformats.org/officeDocument/2006/relationships/tags" Target="../tags/tag648.xml"/><Relationship Id="rId5" Type="http://schemas.openxmlformats.org/officeDocument/2006/relationships/tags" Target="../tags/tag647.xml"/><Relationship Id="rId10" Type="http://schemas.openxmlformats.org/officeDocument/2006/relationships/image" Target="../media/image119.tmp"/><Relationship Id="rId4" Type="http://schemas.openxmlformats.org/officeDocument/2006/relationships/tags" Target="../tags/tag646.xml"/><Relationship Id="rId9" Type="http://schemas.openxmlformats.org/officeDocument/2006/relationships/image" Target="../media/image118.tmp"/></Relationships>
</file>

<file path=ppt/slides/_rels/slide112.xml.rels><?xml version="1.0" encoding="UTF-8" standalone="yes"?>
<Relationships xmlns="http://schemas.openxmlformats.org/package/2006/relationships"><Relationship Id="rId8" Type="http://schemas.openxmlformats.org/officeDocument/2006/relationships/notesSlide" Target="../notesSlides/notesSlide112.xml"/><Relationship Id="rId3" Type="http://schemas.openxmlformats.org/officeDocument/2006/relationships/tags" Target="../tags/tag651.xml"/><Relationship Id="rId7" Type="http://schemas.openxmlformats.org/officeDocument/2006/relationships/slideLayout" Target="../slideLayouts/slideLayout24.xml"/><Relationship Id="rId2" Type="http://schemas.openxmlformats.org/officeDocument/2006/relationships/tags" Target="../tags/tag650.xml"/><Relationship Id="rId1" Type="http://schemas.openxmlformats.org/officeDocument/2006/relationships/tags" Target="../tags/tag649.xml"/><Relationship Id="rId6" Type="http://schemas.openxmlformats.org/officeDocument/2006/relationships/tags" Target="../tags/tag654.xml"/><Relationship Id="rId5" Type="http://schemas.openxmlformats.org/officeDocument/2006/relationships/tags" Target="../tags/tag653.xml"/><Relationship Id="rId4" Type="http://schemas.openxmlformats.org/officeDocument/2006/relationships/tags" Target="../tags/tag652.xml"/></Relationships>
</file>

<file path=ppt/slides/_rels/slide113.xml.rels><?xml version="1.0" encoding="UTF-8" standalone="yes"?>
<Relationships xmlns="http://schemas.openxmlformats.org/package/2006/relationships"><Relationship Id="rId3" Type="http://schemas.openxmlformats.org/officeDocument/2006/relationships/tags" Target="../tags/tag657.xml"/><Relationship Id="rId7" Type="http://schemas.openxmlformats.org/officeDocument/2006/relationships/notesSlide" Target="../notesSlides/notesSlide113.xml"/><Relationship Id="rId2" Type="http://schemas.openxmlformats.org/officeDocument/2006/relationships/tags" Target="../tags/tag656.xml"/><Relationship Id="rId1" Type="http://schemas.openxmlformats.org/officeDocument/2006/relationships/tags" Target="../tags/tag655.xml"/><Relationship Id="rId6" Type="http://schemas.openxmlformats.org/officeDocument/2006/relationships/slideLayout" Target="../slideLayouts/slideLayout24.xml"/><Relationship Id="rId5" Type="http://schemas.openxmlformats.org/officeDocument/2006/relationships/tags" Target="../tags/tag659.xml"/><Relationship Id="rId4" Type="http://schemas.openxmlformats.org/officeDocument/2006/relationships/tags" Target="../tags/tag658.xml"/></Relationships>
</file>

<file path=ppt/slides/_rels/slide114.xml.rels><?xml version="1.0" encoding="UTF-8" standalone="yes"?>
<Relationships xmlns="http://schemas.openxmlformats.org/package/2006/relationships"><Relationship Id="rId3" Type="http://schemas.openxmlformats.org/officeDocument/2006/relationships/tags" Target="../tags/tag662.xml"/><Relationship Id="rId7" Type="http://schemas.openxmlformats.org/officeDocument/2006/relationships/notesSlide" Target="../notesSlides/notesSlide114.xml"/><Relationship Id="rId2" Type="http://schemas.openxmlformats.org/officeDocument/2006/relationships/tags" Target="../tags/tag661.xml"/><Relationship Id="rId1" Type="http://schemas.openxmlformats.org/officeDocument/2006/relationships/tags" Target="../tags/tag660.xml"/><Relationship Id="rId6" Type="http://schemas.openxmlformats.org/officeDocument/2006/relationships/slideLayout" Target="../slideLayouts/slideLayout24.xml"/><Relationship Id="rId5" Type="http://schemas.openxmlformats.org/officeDocument/2006/relationships/tags" Target="../tags/tag664.xml"/><Relationship Id="rId4" Type="http://schemas.openxmlformats.org/officeDocument/2006/relationships/tags" Target="../tags/tag663.xml"/></Relationships>
</file>

<file path=ppt/slides/_rels/slide115.xml.rels><?xml version="1.0" encoding="UTF-8" standalone="yes"?>
<Relationships xmlns="http://schemas.openxmlformats.org/package/2006/relationships"><Relationship Id="rId8" Type="http://schemas.openxmlformats.org/officeDocument/2006/relationships/notesSlide" Target="../notesSlides/notesSlide115.xml"/><Relationship Id="rId3" Type="http://schemas.openxmlformats.org/officeDocument/2006/relationships/tags" Target="../tags/tag667.xml"/><Relationship Id="rId7" Type="http://schemas.openxmlformats.org/officeDocument/2006/relationships/slideLayout" Target="../slideLayouts/slideLayout24.xml"/><Relationship Id="rId2" Type="http://schemas.openxmlformats.org/officeDocument/2006/relationships/tags" Target="../tags/tag666.xml"/><Relationship Id="rId1" Type="http://schemas.openxmlformats.org/officeDocument/2006/relationships/tags" Target="../tags/tag665.xml"/><Relationship Id="rId6" Type="http://schemas.openxmlformats.org/officeDocument/2006/relationships/tags" Target="../tags/tag670.xml"/><Relationship Id="rId5" Type="http://schemas.openxmlformats.org/officeDocument/2006/relationships/tags" Target="../tags/tag669.xml"/><Relationship Id="rId4" Type="http://schemas.openxmlformats.org/officeDocument/2006/relationships/tags" Target="../tags/tag668.xml"/><Relationship Id="rId9" Type="http://schemas.openxmlformats.org/officeDocument/2006/relationships/image" Target="../media/image120.png"/></Relationships>
</file>

<file path=ppt/slides/_rels/slide116.xml.rels><?xml version="1.0" encoding="UTF-8" standalone="yes"?>
<Relationships xmlns="http://schemas.openxmlformats.org/package/2006/relationships"><Relationship Id="rId8" Type="http://schemas.openxmlformats.org/officeDocument/2006/relationships/tags" Target="../tags/tag678.xml"/><Relationship Id="rId13" Type="http://schemas.openxmlformats.org/officeDocument/2006/relationships/notesSlide" Target="../notesSlides/notesSlide116.xml"/><Relationship Id="rId3" Type="http://schemas.openxmlformats.org/officeDocument/2006/relationships/tags" Target="../tags/tag673.xml"/><Relationship Id="rId7" Type="http://schemas.openxmlformats.org/officeDocument/2006/relationships/tags" Target="../tags/tag677.xml"/><Relationship Id="rId12" Type="http://schemas.openxmlformats.org/officeDocument/2006/relationships/slideLayout" Target="../slideLayouts/slideLayout24.xml"/><Relationship Id="rId2" Type="http://schemas.openxmlformats.org/officeDocument/2006/relationships/tags" Target="../tags/tag672.xml"/><Relationship Id="rId1" Type="http://schemas.openxmlformats.org/officeDocument/2006/relationships/tags" Target="../tags/tag671.xml"/><Relationship Id="rId6" Type="http://schemas.openxmlformats.org/officeDocument/2006/relationships/tags" Target="../tags/tag676.xml"/><Relationship Id="rId11" Type="http://schemas.openxmlformats.org/officeDocument/2006/relationships/tags" Target="../tags/tag681.xml"/><Relationship Id="rId5" Type="http://schemas.openxmlformats.org/officeDocument/2006/relationships/tags" Target="../tags/tag675.xml"/><Relationship Id="rId15" Type="http://schemas.openxmlformats.org/officeDocument/2006/relationships/image" Target="../media/image122.jpg"/><Relationship Id="rId10" Type="http://schemas.openxmlformats.org/officeDocument/2006/relationships/tags" Target="../tags/tag680.xml"/><Relationship Id="rId4" Type="http://schemas.openxmlformats.org/officeDocument/2006/relationships/tags" Target="../tags/tag674.xml"/><Relationship Id="rId9" Type="http://schemas.openxmlformats.org/officeDocument/2006/relationships/tags" Target="../tags/tag679.xml"/><Relationship Id="rId14" Type="http://schemas.openxmlformats.org/officeDocument/2006/relationships/image" Target="../media/image121.tmp"/></Relationships>
</file>

<file path=ppt/slides/_rels/slide117.xml.rels><?xml version="1.0" encoding="UTF-8" standalone="yes"?>
<Relationships xmlns="http://schemas.openxmlformats.org/package/2006/relationships"><Relationship Id="rId8" Type="http://schemas.openxmlformats.org/officeDocument/2006/relationships/tags" Target="../tags/tag689.xml"/><Relationship Id="rId13" Type="http://schemas.openxmlformats.org/officeDocument/2006/relationships/notesSlide" Target="../notesSlides/notesSlide117.xml"/><Relationship Id="rId3" Type="http://schemas.openxmlformats.org/officeDocument/2006/relationships/tags" Target="../tags/tag684.xml"/><Relationship Id="rId7" Type="http://schemas.openxmlformats.org/officeDocument/2006/relationships/tags" Target="../tags/tag688.xml"/><Relationship Id="rId12" Type="http://schemas.openxmlformats.org/officeDocument/2006/relationships/slideLayout" Target="../slideLayouts/slideLayout24.xml"/><Relationship Id="rId2" Type="http://schemas.openxmlformats.org/officeDocument/2006/relationships/tags" Target="../tags/tag683.xml"/><Relationship Id="rId1" Type="http://schemas.openxmlformats.org/officeDocument/2006/relationships/tags" Target="../tags/tag682.xml"/><Relationship Id="rId6" Type="http://schemas.openxmlformats.org/officeDocument/2006/relationships/tags" Target="../tags/tag687.xml"/><Relationship Id="rId11" Type="http://schemas.openxmlformats.org/officeDocument/2006/relationships/tags" Target="../tags/tag692.xml"/><Relationship Id="rId5" Type="http://schemas.openxmlformats.org/officeDocument/2006/relationships/tags" Target="../tags/tag686.xml"/><Relationship Id="rId15" Type="http://schemas.openxmlformats.org/officeDocument/2006/relationships/image" Target="../media/image122.jpg"/><Relationship Id="rId10" Type="http://schemas.openxmlformats.org/officeDocument/2006/relationships/tags" Target="../tags/tag691.xml"/><Relationship Id="rId4" Type="http://schemas.openxmlformats.org/officeDocument/2006/relationships/tags" Target="../tags/tag685.xml"/><Relationship Id="rId9" Type="http://schemas.openxmlformats.org/officeDocument/2006/relationships/tags" Target="../tags/tag690.xml"/><Relationship Id="rId14" Type="http://schemas.openxmlformats.org/officeDocument/2006/relationships/image" Target="../media/image123.tmp"/></Relationships>
</file>

<file path=ppt/slides/_rels/slide118.xml.rels><?xml version="1.0" encoding="UTF-8" standalone="yes"?>
<Relationships xmlns="http://schemas.openxmlformats.org/package/2006/relationships"><Relationship Id="rId8" Type="http://schemas.openxmlformats.org/officeDocument/2006/relationships/tags" Target="../tags/tag700.xml"/><Relationship Id="rId3" Type="http://schemas.openxmlformats.org/officeDocument/2006/relationships/tags" Target="../tags/tag695.xml"/><Relationship Id="rId7" Type="http://schemas.openxmlformats.org/officeDocument/2006/relationships/tags" Target="../tags/tag699.xml"/><Relationship Id="rId12" Type="http://schemas.openxmlformats.org/officeDocument/2006/relationships/image" Target="../media/image122.jpg"/><Relationship Id="rId2" Type="http://schemas.openxmlformats.org/officeDocument/2006/relationships/tags" Target="../tags/tag694.xml"/><Relationship Id="rId1" Type="http://schemas.openxmlformats.org/officeDocument/2006/relationships/tags" Target="../tags/tag693.xml"/><Relationship Id="rId6" Type="http://schemas.openxmlformats.org/officeDocument/2006/relationships/tags" Target="../tags/tag698.xml"/><Relationship Id="rId11" Type="http://schemas.openxmlformats.org/officeDocument/2006/relationships/image" Target="../media/image123.tmp"/><Relationship Id="rId5" Type="http://schemas.openxmlformats.org/officeDocument/2006/relationships/tags" Target="../tags/tag697.xml"/><Relationship Id="rId10" Type="http://schemas.openxmlformats.org/officeDocument/2006/relationships/notesSlide" Target="../notesSlides/notesSlide118.xml"/><Relationship Id="rId4" Type="http://schemas.openxmlformats.org/officeDocument/2006/relationships/tags" Target="../tags/tag696.xml"/><Relationship Id="rId9"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8" Type="http://schemas.openxmlformats.org/officeDocument/2006/relationships/tags" Target="../tags/tag708.xml"/><Relationship Id="rId3" Type="http://schemas.openxmlformats.org/officeDocument/2006/relationships/tags" Target="../tags/tag703.xml"/><Relationship Id="rId7" Type="http://schemas.openxmlformats.org/officeDocument/2006/relationships/tags" Target="../tags/tag707.xml"/><Relationship Id="rId12" Type="http://schemas.openxmlformats.org/officeDocument/2006/relationships/image" Target="../media/image122.jpg"/><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image" Target="../media/image123.tmp"/><Relationship Id="rId5" Type="http://schemas.openxmlformats.org/officeDocument/2006/relationships/tags" Target="../tags/tag705.xml"/><Relationship Id="rId10" Type="http://schemas.openxmlformats.org/officeDocument/2006/relationships/notesSlide" Target="../notesSlides/notesSlide119.xml"/><Relationship Id="rId4" Type="http://schemas.openxmlformats.org/officeDocument/2006/relationships/tags" Target="../tags/tag704.xml"/><Relationship Id="rId9"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slideLayout" Target="../slideLayouts/slideLayout2.xml"/><Relationship Id="rId3" Type="http://schemas.openxmlformats.org/officeDocument/2006/relationships/tags" Target="../tags/tag45.xml"/><Relationship Id="rId21" Type="http://schemas.openxmlformats.org/officeDocument/2006/relationships/image" Target="../media/image14.png"/><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slide" Target="slide1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tags" Target="../tags/tag57.xml"/><Relationship Id="rId10" Type="http://schemas.openxmlformats.org/officeDocument/2006/relationships/tags" Target="../tags/tag52.xml"/><Relationship Id="rId19" Type="http://schemas.openxmlformats.org/officeDocument/2006/relationships/notesSlide" Target="../notesSlides/notesSlide1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image" Target="../media/image16.png"/></Relationships>
</file>

<file path=ppt/slides/_rels/slide120.xml.rels><?xml version="1.0" encoding="UTF-8" standalone="yes"?>
<Relationships xmlns="http://schemas.openxmlformats.org/package/2006/relationships"><Relationship Id="rId8" Type="http://schemas.openxmlformats.org/officeDocument/2006/relationships/tags" Target="../tags/tag716.xml"/><Relationship Id="rId3" Type="http://schemas.openxmlformats.org/officeDocument/2006/relationships/tags" Target="../tags/tag711.xml"/><Relationship Id="rId7" Type="http://schemas.openxmlformats.org/officeDocument/2006/relationships/tags" Target="../tags/tag715.xml"/><Relationship Id="rId12" Type="http://schemas.openxmlformats.org/officeDocument/2006/relationships/image" Target="../media/image122.jpg"/><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tags" Target="../tags/tag714.xml"/><Relationship Id="rId11" Type="http://schemas.openxmlformats.org/officeDocument/2006/relationships/image" Target="../media/image123.tmp"/><Relationship Id="rId5" Type="http://schemas.openxmlformats.org/officeDocument/2006/relationships/tags" Target="../tags/tag713.xml"/><Relationship Id="rId10" Type="http://schemas.openxmlformats.org/officeDocument/2006/relationships/notesSlide" Target="../notesSlides/notesSlide120.xml"/><Relationship Id="rId4" Type="http://schemas.openxmlformats.org/officeDocument/2006/relationships/tags" Target="../tags/tag712.xml"/><Relationship Id="rId9"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tags" Target="../tags/tag719.xml"/><Relationship Id="rId7" Type="http://schemas.openxmlformats.org/officeDocument/2006/relationships/notesSlide" Target="../notesSlides/notesSlide121.xml"/><Relationship Id="rId2" Type="http://schemas.openxmlformats.org/officeDocument/2006/relationships/tags" Target="../tags/tag718.xml"/><Relationship Id="rId1" Type="http://schemas.openxmlformats.org/officeDocument/2006/relationships/tags" Target="../tags/tag717.xml"/><Relationship Id="rId6" Type="http://schemas.openxmlformats.org/officeDocument/2006/relationships/slideLayout" Target="../slideLayouts/slideLayout24.xml"/><Relationship Id="rId5" Type="http://schemas.openxmlformats.org/officeDocument/2006/relationships/tags" Target="../tags/tag721.xml"/><Relationship Id="rId4" Type="http://schemas.openxmlformats.org/officeDocument/2006/relationships/tags" Target="../tags/tag720.xml"/></Relationships>
</file>

<file path=ppt/slides/_rels/slide122.xml.rels><?xml version="1.0" encoding="UTF-8" standalone="yes"?>
<Relationships xmlns="http://schemas.openxmlformats.org/package/2006/relationships"><Relationship Id="rId8" Type="http://schemas.openxmlformats.org/officeDocument/2006/relationships/notesSlide" Target="../notesSlides/notesSlide122.xml"/><Relationship Id="rId3" Type="http://schemas.openxmlformats.org/officeDocument/2006/relationships/tags" Target="../tags/tag724.xml"/><Relationship Id="rId7" Type="http://schemas.openxmlformats.org/officeDocument/2006/relationships/slideLayout" Target="../slideLayouts/slideLayout24.xml"/><Relationship Id="rId2" Type="http://schemas.openxmlformats.org/officeDocument/2006/relationships/tags" Target="../tags/tag723.xml"/><Relationship Id="rId1" Type="http://schemas.openxmlformats.org/officeDocument/2006/relationships/tags" Target="../tags/tag722.xml"/><Relationship Id="rId6" Type="http://schemas.openxmlformats.org/officeDocument/2006/relationships/tags" Target="../tags/tag727.xml"/><Relationship Id="rId5" Type="http://schemas.openxmlformats.org/officeDocument/2006/relationships/tags" Target="../tags/tag726.xml"/><Relationship Id="rId4" Type="http://schemas.openxmlformats.org/officeDocument/2006/relationships/tags" Target="../tags/tag725.xml"/><Relationship Id="rId9" Type="http://schemas.openxmlformats.org/officeDocument/2006/relationships/image" Target="../media/image122.jpg"/></Relationships>
</file>

<file path=ppt/slides/_rels/slide123.xml.rels><?xml version="1.0" encoding="UTF-8" standalone="yes"?>
<Relationships xmlns="http://schemas.openxmlformats.org/package/2006/relationships"><Relationship Id="rId8" Type="http://schemas.openxmlformats.org/officeDocument/2006/relationships/image" Target="../media/image124.tmp"/><Relationship Id="rId3" Type="http://schemas.openxmlformats.org/officeDocument/2006/relationships/tags" Target="../tags/tag730.xml"/><Relationship Id="rId7" Type="http://schemas.openxmlformats.org/officeDocument/2006/relationships/notesSlide" Target="../notesSlides/notesSlide123.xml"/><Relationship Id="rId2" Type="http://schemas.openxmlformats.org/officeDocument/2006/relationships/tags" Target="../tags/tag729.xml"/><Relationship Id="rId1" Type="http://schemas.openxmlformats.org/officeDocument/2006/relationships/tags" Target="../tags/tag728.xml"/><Relationship Id="rId6" Type="http://schemas.openxmlformats.org/officeDocument/2006/relationships/slideLayout" Target="../slideLayouts/slideLayout28.xml"/><Relationship Id="rId5" Type="http://schemas.openxmlformats.org/officeDocument/2006/relationships/tags" Target="../tags/tag732.xml"/><Relationship Id="rId4" Type="http://schemas.openxmlformats.org/officeDocument/2006/relationships/tags" Target="../tags/tag731.xml"/><Relationship Id="rId9" Type="http://schemas.openxmlformats.org/officeDocument/2006/relationships/image" Target="../media/image125.tmp"/></Relationships>
</file>

<file path=ppt/slides/_rels/slide124.xml.rels><?xml version="1.0" encoding="UTF-8" standalone="yes"?>
<Relationships xmlns="http://schemas.openxmlformats.org/package/2006/relationships"><Relationship Id="rId8" Type="http://schemas.openxmlformats.org/officeDocument/2006/relationships/notesSlide" Target="../notesSlides/notesSlide124.xml"/><Relationship Id="rId3" Type="http://schemas.openxmlformats.org/officeDocument/2006/relationships/tags" Target="../tags/tag735.xml"/><Relationship Id="rId7" Type="http://schemas.openxmlformats.org/officeDocument/2006/relationships/slideLayout" Target="../slideLayouts/slideLayout28.xml"/><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tags" Target="../tags/tag738.xml"/><Relationship Id="rId5" Type="http://schemas.openxmlformats.org/officeDocument/2006/relationships/tags" Target="../tags/tag737.xml"/><Relationship Id="rId10" Type="http://schemas.openxmlformats.org/officeDocument/2006/relationships/image" Target="../media/image127.tmp"/><Relationship Id="rId4" Type="http://schemas.openxmlformats.org/officeDocument/2006/relationships/tags" Target="../tags/tag736.xml"/><Relationship Id="rId9" Type="http://schemas.openxmlformats.org/officeDocument/2006/relationships/image" Target="../media/image126.tmp"/></Relationships>
</file>

<file path=ppt/slides/_rels/slide125.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tags" Target="../tags/tag741.xml"/><Relationship Id="rId7" Type="http://schemas.openxmlformats.org/officeDocument/2006/relationships/notesSlide" Target="../notesSlides/notesSlide125.xml"/><Relationship Id="rId2" Type="http://schemas.openxmlformats.org/officeDocument/2006/relationships/tags" Target="../tags/tag740.xml"/><Relationship Id="rId1" Type="http://schemas.openxmlformats.org/officeDocument/2006/relationships/tags" Target="../tags/tag739.xml"/><Relationship Id="rId6" Type="http://schemas.openxmlformats.org/officeDocument/2006/relationships/slideLayout" Target="../slideLayouts/slideLayout35.xml"/><Relationship Id="rId5" Type="http://schemas.openxmlformats.org/officeDocument/2006/relationships/tags" Target="../tags/tag743.xml"/><Relationship Id="rId4" Type="http://schemas.openxmlformats.org/officeDocument/2006/relationships/tags" Target="../tags/tag742.xml"/></Relationships>
</file>

<file path=ppt/slides/_rels/slide126.xml.rels><?xml version="1.0" encoding="UTF-8" standalone="yes"?>
<Relationships xmlns="http://schemas.openxmlformats.org/package/2006/relationships"><Relationship Id="rId3" Type="http://schemas.openxmlformats.org/officeDocument/2006/relationships/tags" Target="../tags/tag746.xml"/><Relationship Id="rId7" Type="http://schemas.openxmlformats.org/officeDocument/2006/relationships/image" Target="../media/image128.png"/><Relationship Id="rId2" Type="http://schemas.openxmlformats.org/officeDocument/2006/relationships/tags" Target="../tags/tag745.xml"/><Relationship Id="rId1" Type="http://schemas.openxmlformats.org/officeDocument/2006/relationships/tags" Target="../tags/tag744.xml"/><Relationship Id="rId6" Type="http://schemas.openxmlformats.org/officeDocument/2006/relationships/notesSlide" Target="../notesSlides/notesSlide126.xml"/><Relationship Id="rId5" Type="http://schemas.openxmlformats.org/officeDocument/2006/relationships/slideLayout" Target="../slideLayouts/slideLayout35.xml"/><Relationship Id="rId4" Type="http://schemas.openxmlformats.org/officeDocument/2006/relationships/tags" Target="../tags/tag747.xml"/></Relationships>
</file>

<file path=ppt/slides/_rels/slide127.xml.rels><?xml version="1.0" encoding="UTF-8" standalone="yes"?>
<Relationships xmlns="http://schemas.openxmlformats.org/package/2006/relationships"><Relationship Id="rId8" Type="http://schemas.openxmlformats.org/officeDocument/2006/relationships/tags" Target="../tags/tag755.xml"/><Relationship Id="rId13" Type="http://schemas.openxmlformats.org/officeDocument/2006/relationships/tags" Target="../tags/tag760.xml"/><Relationship Id="rId3" Type="http://schemas.openxmlformats.org/officeDocument/2006/relationships/tags" Target="../tags/tag750.xml"/><Relationship Id="rId7" Type="http://schemas.openxmlformats.org/officeDocument/2006/relationships/tags" Target="../tags/tag754.xml"/><Relationship Id="rId12" Type="http://schemas.openxmlformats.org/officeDocument/2006/relationships/tags" Target="../tags/tag759.xml"/><Relationship Id="rId17" Type="http://schemas.openxmlformats.org/officeDocument/2006/relationships/image" Target="../media/image129.tmp"/><Relationship Id="rId2" Type="http://schemas.openxmlformats.org/officeDocument/2006/relationships/tags" Target="../tags/tag749.xml"/><Relationship Id="rId16" Type="http://schemas.openxmlformats.org/officeDocument/2006/relationships/image" Target="../media/image128.png"/><Relationship Id="rId1" Type="http://schemas.openxmlformats.org/officeDocument/2006/relationships/tags" Target="../tags/tag748.xml"/><Relationship Id="rId6" Type="http://schemas.openxmlformats.org/officeDocument/2006/relationships/tags" Target="../tags/tag753.xml"/><Relationship Id="rId11" Type="http://schemas.openxmlformats.org/officeDocument/2006/relationships/tags" Target="../tags/tag758.xml"/><Relationship Id="rId5" Type="http://schemas.openxmlformats.org/officeDocument/2006/relationships/tags" Target="../tags/tag752.xml"/><Relationship Id="rId15" Type="http://schemas.openxmlformats.org/officeDocument/2006/relationships/notesSlide" Target="../notesSlides/notesSlide127.xml"/><Relationship Id="rId10" Type="http://schemas.openxmlformats.org/officeDocument/2006/relationships/tags" Target="../tags/tag757.xml"/><Relationship Id="rId4" Type="http://schemas.openxmlformats.org/officeDocument/2006/relationships/tags" Target="../tags/tag751.xml"/><Relationship Id="rId9" Type="http://schemas.openxmlformats.org/officeDocument/2006/relationships/tags" Target="../tags/tag756.xml"/><Relationship Id="rId14"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8" Type="http://schemas.openxmlformats.org/officeDocument/2006/relationships/notesSlide" Target="../notesSlides/notesSlide128.xml"/><Relationship Id="rId3" Type="http://schemas.openxmlformats.org/officeDocument/2006/relationships/tags" Target="../tags/tag763.xml"/><Relationship Id="rId7" Type="http://schemas.openxmlformats.org/officeDocument/2006/relationships/slideLayout" Target="../slideLayouts/slideLayout35.xml"/><Relationship Id="rId2" Type="http://schemas.openxmlformats.org/officeDocument/2006/relationships/tags" Target="../tags/tag762.xml"/><Relationship Id="rId1" Type="http://schemas.openxmlformats.org/officeDocument/2006/relationships/tags" Target="../tags/tag761.xml"/><Relationship Id="rId6" Type="http://schemas.openxmlformats.org/officeDocument/2006/relationships/tags" Target="../tags/tag766.xml"/><Relationship Id="rId5" Type="http://schemas.openxmlformats.org/officeDocument/2006/relationships/tags" Target="../tags/tag765.xml"/><Relationship Id="rId4" Type="http://schemas.openxmlformats.org/officeDocument/2006/relationships/tags" Target="../tags/tag764.xml"/><Relationship Id="rId9" Type="http://schemas.openxmlformats.org/officeDocument/2006/relationships/image" Target="../media/image128.png"/></Relationships>
</file>

<file path=ppt/slides/_rels/slide12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tags" Target="../tags/tag769.xml"/><Relationship Id="rId7" Type="http://schemas.openxmlformats.org/officeDocument/2006/relationships/notesSlide" Target="../notesSlides/notesSlide129.xml"/><Relationship Id="rId2" Type="http://schemas.openxmlformats.org/officeDocument/2006/relationships/tags" Target="../tags/tag768.xml"/><Relationship Id="rId1" Type="http://schemas.openxmlformats.org/officeDocument/2006/relationships/tags" Target="../tags/tag767.xml"/><Relationship Id="rId6" Type="http://schemas.openxmlformats.org/officeDocument/2006/relationships/slideLayout" Target="../slideLayouts/slideLayout35.xml"/><Relationship Id="rId5" Type="http://schemas.openxmlformats.org/officeDocument/2006/relationships/tags" Target="../tags/tag771.xml"/><Relationship Id="rId4" Type="http://schemas.openxmlformats.org/officeDocument/2006/relationships/tags" Target="../tags/tag770.xml"/><Relationship Id="rId9" Type="http://schemas.openxmlformats.org/officeDocument/2006/relationships/image" Target="../media/image130.tmp"/></Relationships>
</file>

<file path=ppt/slides/_rels/slide13.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image" Target="../media/image16.pn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image" Target="../media/image14.png"/><Relationship Id="rId2" Type="http://schemas.openxmlformats.org/officeDocument/2006/relationships/tags" Target="../tags/tag61.xml"/><Relationship Id="rId16" Type="http://schemas.openxmlformats.org/officeDocument/2006/relationships/slide" Target="slide14.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notesSlide" Target="../notesSlides/notesSlide13.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tags" Target="../tags/tag774.xml"/><Relationship Id="rId7" Type="http://schemas.openxmlformats.org/officeDocument/2006/relationships/image" Target="../media/image128.png"/><Relationship Id="rId2" Type="http://schemas.openxmlformats.org/officeDocument/2006/relationships/tags" Target="../tags/tag773.xml"/><Relationship Id="rId1" Type="http://schemas.openxmlformats.org/officeDocument/2006/relationships/tags" Target="../tags/tag772.xml"/><Relationship Id="rId6" Type="http://schemas.openxmlformats.org/officeDocument/2006/relationships/notesSlide" Target="../notesSlides/notesSlide130.xml"/><Relationship Id="rId5" Type="http://schemas.openxmlformats.org/officeDocument/2006/relationships/slideLayout" Target="../slideLayouts/slideLayout35.xml"/><Relationship Id="rId4" Type="http://schemas.openxmlformats.org/officeDocument/2006/relationships/tags" Target="../tags/tag775.xml"/></Relationships>
</file>

<file path=ppt/slides/_rels/slide131.xml.rels><?xml version="1.0" encoding="UTF-8" standalone="yes"?>
<Relationships xmlns="http://schemas.openxmlformats.org/package/2006/relationships"><Relationship Id="rId8" Type="http://schemas.openxmlformats.org/officeDocument/2006/relationships/notesSlide" Target="../notesSlides/notesSlide131.xml"/><Relationship Id="rId3" Type="http://schemas.openxmlformats.org/officeDocument/2006/relationships/tags" Target="../tags/tag778.xml"/><Relationship Id="rId7" Type="http://schemas.openxmlformats.org/officeDocument/2006/relationships/slideLayout" Target="../slideLayouts/slideLayout35.xml"/><Relationship Id="rId2" Type="http://schemas.openxmlformats.org/officeDocument/2006/relationships/tags" Target="../tags/tag777.xml"/><Relationship Id="rId1" Type="http://schemas.openxmlformats.org/officeDocument/2006/relationships/tags" Target="../tags/tag776.xml"/><Relationship Id="rId6" Type="http://schemas.openxmlformats.org/officeDocument/2006/relationships/tags" Target="../tags/tag781.xml"/><Relationship Id="rId11" Type="http://schemas.openxmlformats.org/officeDocument/2006/relationships/image" Target="../media/image133.tmp"/><Relationship Id="rId5" Type="http://schemas.openxmlformats.org/officeDocument/2006/relationships/tags" Target="../tags/tag780.xml"/><Relationship Id="rId10" Type="http://schemas.openxmlformats.org/officeDocument/2006/relationships/image" Target="../media/image132.tmp"/><Relationship Id="rId4" Type="http://schemas.openxmlformats.org/officeDocument/2006/relationships/tags" Target="../tags/tag779.xml"/><Relationship Id="rId9" Type="http://schemas.openxmlformats.org/officeDocument/2006/relationships/image" Target="../media/image131.png"/></Relationships>
</file>

<file path=ppt/slides/_rels/slide13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tags" Target="../tags/tag784.xml"/><Relationship Id="rId7" Type="http://schemas.openxmlformats.org/officeDocument/2006/relationships/notesSlide" Target="../notesSlides/notesSlide132.xml"/><Relationship Id="rId2" Type="http://schemas.openxmlformats.org/officeDocument/2006/relationships/tags" Target="../tags/tag783.xml"/><Relationship Id="rId1" Type="http://schemas.openxmlformats.org/officeDocument/2006/relationships/tags" Target="../tags/tag782.xml"/><Relationship Id="rId6" Type="http://schemas.openxmlformats.org/officeDocument/2006/relationships/slideLayout" Target="../slideLayouts/slideLayout35.xml"/><Relationship Id="rId5" Type="http://schemas.openxmlformats.org/officeDocument/2006/relationships/tags" Target="../tags/tag786.xml"/><Relationship Id="rId4" Type="http://schemas.openxmlformats.org/officeDocument/2006/relationships/tags" Target="../tags/tag785.xml"/><Relationship Id="rId9" Type="http://schemas.openxmlformats.org/officeDocument/2006/relationships/image" Target="../media/image134.tmp"/></Relationships>
</file>

<file path=ppt/slides/_rels/slide133.xml.rels><?xml version="1.0" encoding="UTF-8" standalone="yes"?>
<Relationships xmlns="http://schemas.openxmlformats.org/package/2006/relationships"><Relationship Id="rId8" Type="http://schemas.openxmlformats.org/officeDocument/2006/relationships/tags" Target="../tags/tag794.xml"/><Relationship Id="rId3" Type="http://schemas.openxmlformats.org/officeDocument/2006/relationships/tags" Target="../tags/tag789.xml"/><Relationship Id="rId7" Type="http://schemas.openxmlformats.org/officeDocument/2006/relationships/tags" Target="../tags/tag793.xml"/><Relationship Id="rId2" Type="http://schemas.openxmlformats.org/officeDocument/2006/relationships/tags" Target="../tags/tag788.xml"/><Relationship Id="rId1" Type="http://schemas.openxmlformats.org/officeDocument/2006/relationships/tags" Target="../tags/tag787.xml"/><Relationship Id="rId6" Type="http://schemas.openxmlformats.org/officeDocument/2006/relationships/tags" Target="../tags/tag792.xml"/><Relationship Id="rId11" Type="http://schemas.openxmlformats.org/officeDocument/2006/relationships/image" Target="../media/image131.png"/><Relationship Id="rId5" Type="http://schemas.openxmlformats.org/officeDocument/2006/relationships/tags" Target="../tags/tag791.xml"/><Relationship Id="rId10" Type="http://schemas.openxmlformats.org/officeDocument/2006/relationships/notesSlide" Target="../notesSlides/notesSlide133.xml"/><Relationship Id="rId4" Type="http://schemas.openxmlformats.org/officeDocument/2006/relationships/tags" Target="../tags/tag790.xml"/><Relationship Id="rId9"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3" Type="http://schemas.openxmlformats.org/officeDocument/2006/relationships/tags" Target="../tags/tag797.xml"/><Relationship Id="rId7" Type="http://schemas.openxmlformats.org/officeDocument/2006/relationships/image" Target="../media/image131.png"/><Relationship Id="rId2" Type="http://schemas.openxmlformats.org/officeDocument/2006/relationships/tags" Target="../tags/tag796.xml"/><Relationship Id="rId1" Type="http://schemas.openxmlformats.org/officeDocument/2006/relationships/tags" Target="../tags/tag795.xml"/><Relationship Id="rId6" Type="http://schemas.openxmlformats.org/officeDocument/2006/relationships/notesSlide" Target="../notesSlides/notesSlide134.xml"/><Relationship Id="rId5" Type="http://schemas.openxmlformats.org/officeDocument/2006/relationships/slideLayout" Target="../slideLayouts/slideLayout35.xml"/><Relationship Id="rId4" Type="http://schemas.openxmlformats.org/officeDocument/2006/relationships/tags" Target="../tags/tag798.xml"/></Relationships>
</file>

<file path=ppt/slides/_rels/slide13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tags" Target="../tags/tag801.xml"/><Relationship Id="rId7" Type="http://schemas.openxmlformats.org/officeDocument/2006/relationships/tags" Target="../tags/tag805.xml"/><Relationship Id="rId2" Type="http://schemas.openxmlformats.org/officeDocument/2006/relationships/tags" Target="../tags/tag800.xml"/><Relationship Id="rId1" Type="http://schemas.openxmlformats.org/officeDocument/2006/relationships/tags" Target="../tags/tag799.xml"/><Relationship Id="rId6" Type="http://schemas.openxmlformats.org/officeDocument/2006/relationships/tags" Target="../tags/tag804.xml"/><Relationship Id="rId5" Type="http://schemas.openxmlformats.org/officeDocument/2006/relationships/tags" Target="../tags/tag803.xml"/><Relationship Id="rId4" Type="http://schemas.openxmlformats.org/officeDocument/2006/relationships/tags" Target="../tags/tag802.xml"/><Relationship Id="rId9"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tags" Target="../tags/tag808.xml"/><Relationship Id="rId2" Type="http://schemas.openxmlformats.org/officeDocument/2006/relationships/tags" Target="../tags/tag807.xml"/><Relationship Id="rId1" Type="http://schemas.openxmlformats.org/officeDocument/2006/relationships/tags" Target="../tags/tag806.xml"/><Relationship Id="rId6" Type="http://schemas.openxmlformats.org/officeDocument/2006/relationships/notesSlide" Target="../notesSlides/notesSlide136.xml"/><Relationship Id="rId5" Type="http://schemas.openxmlformats.org/officeDocument/2006/relationships/slideLayout" Target="../slideLayouts/slideLayout35.xml"/><Relationship Id="rId4" Type="http://schemas.openxmlformats.org/officeDocument/2006/relationships/tags" Target="../tags/tag809.xml"/></Relationships>
</file>

<file path=ppt/slides/_rels/slide137.xml.rels><?xml version="1.0" encoding="UTF-8" standalone="yes"?>
<Relationships xmlns="http://schemas.openxmlformats.org/package/2006/relationships"><Relationship Id="rId8" Type="http://schemas.openxmlformats.org/officeDocument/2006/relationships/tags" Target="../tags/tag817.xml"/><Relationship Id="rId13" Type="http://schemas.openxmlformats.org/officeDocument/2006/relationships/image" Target="../media/image137.tmp"/><Relationship Id="rId3" Type="http://schemas.openxmlformats.org/officeDocument/2006/relationships/tags" Target="../tags/tag812.xml"/><Relationship Id="rId7" Type="http://schemas.openxmlformats.org/officeDocument/2006/relationships/tags" Target="../tags/tag816.xml"/><Relationship Id="rId12" Type="http://schemas.openxmlformats.org/officeDocument/2006/relationships/image" Target="../media/image136.tmp"/><Relationship Id="rId2" Type="http://schemas.openxmlformats.org/officeDocument/2006/relationships/tags" Target="../tags/tag811.xml"/><Relationship Id="rId1" Type="http://schemas.openxmlformats.org/officeDocument/2006/relationships/tags" Target="../tags/tag810.xml"/><Relationship Id="rId6" Type="http://schemas.openxmlformats.org/officeDocument/2006/relationships/tags" Target="../tags/tag815.xml"/><Relationship Id="rId11" Type="http://schemas.openxmlformats.org/officeDocument/2006/relationships/image" Target="../media/image135.tmp"/><Relationship Id="rId5" Type="http://schemas.openxmlformats.org/officeDocument/2006/relationships/tags" Target="../tags/tag814.xml"/><Relationship Id="rId10" Type="http://schemas.openxmlformats.org/officeDocument/2006/relationships/notesSlide" Target="../notesSlides/notesSlide137.xml"/><Relationship Id="rId4" Type="http://schemas.openxmlformats.org/officeDocument/2006/relationships/tags" Target="../tags/tag813.xml"/><Relationship Id="rId9"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8" Type="http://schemas.openxmlformats.org/officeDocument/2006/relationships/notesSlide" Target="../notesSlides/notesSlide138.xml"/><Relationship Id="rId3" Type="http://schemas.openxmlformats.org/officeDocument/2006/relationships/tags" Target="../tags/tag820.xml"/><Relationship Id="rId7" Type="http://schemas.openxmlformats.org/officeDocument/2006/relationships/slideLayout" Target="../slideLayouts/slideLayout35.xml"/><Relationship Id="rId2" Type="http://schemas.openxmlformats.org/officeDocument/2006/relationships/tags" Target="../tags/tag819.xml"/><Relationship Id="rId1" Type="http://schemas.openxmlformats.org/officeDocument/2006/relationships/tags" Target="../tags/tag818.xml"/><Relationship Id="rId6" Type="http://schemas.openxmlformats.org/officeDocument/2006/relationships/tags" Target="../tags/tag823.xml"/><Relationship Id="rId5" Type="http://schemas.openxmlformats.org/officeDocument/2006/relationships/tags" Target="../tags/tag822.xml"/><Relationship Id="rId4" Type="http://schemas.openxmlformats.org/officeDocument/2006/relationships/tags" Target="../tags/tag821.xml"/></Relationships>
</file>

<file path=ppt/slides/_rels/slide139.xml.rels><?xml version="1.0" encoding="UTF-8" standalone="yes"?>
<Relationships xmlns="http://schemas.openxmlformats.org/package/2006/relationships"><Relationship Id="rId8" Type="http://schemas.openxmlformats.org/officeDocument/2006/relationships/notesSlide" Target="../notesSlides/notesSlide139.xml"/><Relationship Id="rId3" Type="http://schemas.openxmlformats.org/officeDocument/2006/relationships/tags" Target="../tags/tag826.xml"/><Relationship Id="rId7" Type="http://schemas.openxmlformats.org/officeDocument/2006/relationships/slideLayout" Target="../slideLayouts/slideLayout35.xml"/><Relationship Id="rId2" Type="http://schemas.openxmlformats.org/officeDocument/2006/relationships/tags" Target="../tags/tag825.xml"/><Relationship Id="rId1" Type="http://schemas.openxmlformats.org/officeDocument/2006/relationships/tags" Target="../tags/tag824.xml"/><Relationship Id="rId6" Type="http://schemas.openxmlformats.org/officeDocument/2006/relationships/tags" Target="../tags/tag829.xml"/><Relationship Id="rId5" Type="http://schemas.openxmlformats.org/officeDocument/2006/relationships/tags" Target="../tags/tag828.xml"/><Relationship Id="rId4" Type="http://schemas.openxmlformats.org/officeDocument/2006/relationships/tags" Target="../tags/tag827.xml"/></Relationships>
</file>

<file path=ppt/slides/_rels/slide1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tags" Target="../tags/tag832.xml"/><Relationship Id="rId2" Type="http://schemas.openxmlformats.org/officeDocument/2006/relationships/tags" Target="../tags/tag831.xml"/><Relationship Id="rId1" Type="http://schemas.openxmlformats.org/officeDocument/2006/relationships/tags" Target="../tags/tag830.xml"/><Relationship Id="rId6" Type="http://schemas.openxmlformats.org/officeDocument/2006/relationships/notesSlide" Target="../notesSlides/notesSlide140.xml"/><Relationship Id="rId5" Type="http://schemas.openxmlformats.org/officeDocument/2006/relationships/slideLayout" Target="../slideLayouts/slideLayout35.xml"/><Relationship Id="rId4" Type="http://schemas.openxmlformats.org/officeDocument/2006/relationships/tags" Target="../tags/tag833.xml"/></Relationships>
</file>

<file path=ppt/slides/_rels/slide141.xml.rels><?xml version="1.0" encoding="UTF-8" standalone="yes"?>
<Relationships xmlns="http://schemas.openxmlformats.org/package/2006/relationships"><Relationship Id="rId8" Type="http://schemas.openxmlformats.org/officeDocument/2006/relationships/notesSlide" Target="../notesSlides/notesSlide141.xml"/><Relationship Id="rId3" Type="http://schemas.openxmlformats.org/officeDocument/2006/relationships/tags" Target="../tags/tag836.xml"/><Relationship Id="rId7" Type="http://schemas.openxmlformats.org/officeDocument/2006/relationships/slideLayout" Target="../slideLayouts/slideLayout35.xml"/><Relationship Id="rId2" Type="http://schemas.openxmlformats.org/officeDocument/2006/relationships/tags" Target="../tags/tag835.xml"/><Relationship Id="rId1" Type="http://schemas.openxmlformats.org/officeDocument/2006/relationships/tags" Target="../tags/tag834.xml"/><Relationship Id="rId6" Type="http://schemas.openxmlformats.org/officeDocument/2006/relationships/tags" Target="../tags/tag839.xml"/><Relationship Id="rId5" Type="http://schemas.openxmlformats.org/officeDocument/2006/relationships/tags" Target="../tags/tag838.xml"/><Relationship Id="rId4" Type="http://schemas.openxmlformats.org/officeDocument/2006/relationships/tags" Target="../tags/tag837.xml"/></Relationships>
</file>

<file path=ppt/slides/_rels/slide142.xml.rels><?xml version="1.0" encoding="UTF-8" standalone="yes"?>
<Relationships xmlns="http://schemas.openxmlformats.org/package/2006/relationships"><Relationship Id="rId3" Type="http://schemas.openxmlformats.org/officeDocument/2006/relationships/tags" Target="../tags/tag842.xml"/><Relationship Id="rId2" Type="http://schemas.openxmlformats.org/officeDocument/2006/relationships/tags" Target="../tags/tag841.xml"/><Relationship Id="rId1" Type="http://schemas.openxmlformats.org/officeDocument/2006/relationships/tags" Target="../tags/tag840.xml"/><Relationship Id="rId6" Type="http://schemas.openxmlformats.org/officeDocument/2006/relationships/notesSlide" Target="../notesSlides/notesSlide142.xml"/><Relationship Id="rId5" Type="http://schemas.openxmlformats.org/officeDocument/2006/relationships/slideLayout" Target="../slideLayouts/slideLayout35.xml"/><Relationship Id="rId4" Type="http://schemas.openxmlformats.org/officeDocument/2006/relationships/tags" Target="../tags/tag843.xml"/></Relationships>
</file>

<file path=ppt/slides/_rels/slide143.xml.rels><?xml version="1.0" encoding="UTF-8" standalone="yes"?>
<Relationships xmlns="http://schemas.openxmlformats.org/package/2006/relationships"><Relationship Id="rId3" Type="http://schemas.openxmlformats.org/officeDocument/2006/relationships/tags" Target="../tags/tag846.xml"/><Relationship Id="rId2" Type="http://schemas.openxmlformats.org/officeDocument/2006/relationships/tags" Target="../tags/tag845.xml"/><Relationship Id="rId1" Type="http://schemas.openxmlformats.org/officeDocument/2006/relationships/tags" Target="../tags/tag844.xml"/><Relationship Id="rId5" Type="http://schemas.openxmlformats.org/officeDocument/2006/relationships/notesSlide" Target="../notesSlides/notesSlide143.xml"/><Relationship Id="rId4"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tags" Target="../tags/tag849.xml"/><Relationship Id="rId7" Type="http://schemas.openxmlformats.org/officeDocument/2006/relationships/tags" Target="../tags/tag853.xml"/><Relationship Id="rId2" Type="http://schemas.openxmlformats.org/officeDocument/2006/relationships/tags" Target="../tags/tag848.xml"/><Relationship Id="rId1" Type="http://schemas.openxmlformats.org/officeDocument/2006/relationships/tags" Target="../tags/tag847.xml"/><Relationship Id="rId6" Type="http://schemas.openxmlformats.org/officeDocument/2006/relationships/tags" Target="../tags/tag852.xml"/><Relationship Id="rId11" Type="http://schemas.openxmlformats.org/officeDocument/2006/relationships/image" Target="../media/image139.tmp"/><Relationship Id="rId5" Type="http://schemas.openxmlformats.org/officeDocument/2006/relationships/tags" Target="../tags/tag851.xml"/><Relationship Id="rId10" Type="http://schemas.openxmlformats.org/officeDocument/2006/relationships/image" Target="../media/image138.tmp"/><Relationship Id="rId4" Type="http://schemas.openxmlformats.org/officeDocument/2006/relationships/tags" Target="../tags/tag850.xml"/><Relationship Id="rId9"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8" Type="http://schemas.openxmlformats.org/officeDocument/2006/relationships/notesSlide" Target="../notesSlides/notesSlide145.xml"/><Relationship Id="rId3" Type="http://schemas.openxmlformats.org/officeDocument/2006/relationships/tags" Target="../tags/tag856.xml"/><Relationship Id="rId7" Type="http://schemas.openxmlformats.org/officeDocument/2006/relationships/slideLayout" Target="../slideLayouts/slideLayout46.xml"/><Relationship Id="rId2" Type="http://schemas.openxmlformats.org/officeDocument/2006/relationships/tags" Target="../tags/tag855.xml"/><Relationship Id="rId1" Type="http://schemas.openxmlformats.org/officeDocument/2006/relationships/tags" Target="../tags/tag854.xml"/><Relationship Id="rId6" Type="http://schemas.openxmlformats.org/officeDocument/2006/relationships/tags" Target="../tags/tag859.xml"/><Relationship Id="rId5" Type="http://schemas.openxmlformats.org/officeDocument/2006/relationships/tags" Target="../tags/tag858.xml"/><Relationship Id="rId4" Type="http://schemas.openxmlformats.org/officeDocument/2006/relationships/tags" Target="../tags/tag857.xml"/><Relationship Id="rId9" Type="http://schemas.openxmlformats.org/officeDocument/2006/relationships/image" Target="../media/image140.tmp"/></Relationships>
</file>

<file path=ppt/slides/_rels/slide146.xml.rels><?xml version="1.0" encoding="UTF-8" standalone="yes"?>
<Relationships xmlns="http://schemas.openxmlformats.org/package/2006/relationships"><Relationship Id="rId3" Type="http://schemas.openxmlformats.org/officeDocument/2006/relationships/tags" Target="../tags/tag862.xml"/><Relationship Id="rId7" Type="http://schemas.openxmlformats.org/officeDocument/2006/relationships/image" Target="../media/image141.tmp"/><Relationship Id="rId2" Type="http://schemas.openxmlformats.org/officeDocument/2006/relationships/tags" Target="../tags/tag861.xml"/><Relationship Id="rId1" Type="http://schemas.openxmlformats.org/officeDocument/2006/relationships/tags" Target="../tags/tag860.xml"/><Relationship Id="rId6" Type="http://schemas.openxmlformats.org/officeDocument/2006/relationships/notesSlide" Target="../notesSlides/notesSlide146.xml"/><Relationship Id="rId5" Type="http://schemas.openxmlformats.org/officeDocument/2006/relationships/slideLayout" Target="../slideLayouts/slideLayout46.xml"/><Relationship Id="rId4" Type="http://schemas.openxmlformats.org/officeDocument/2006/relationships/tags" Target="../tags/tag863.xml"/></Relationships>
</file>

<file path=ppt/slides/_rels/slide147.xml.rels><?xml version="1.0" encoding="UTF-8" standalone="yes"?>
<Relationships xmlns="http://schemas.openxmlformats.org/package/2006/relationships"><Relationship Id="rId8" Type="http://schemas.openxmlformats.org/officeDocument/2006/relationships/notesSlide" Target="../notesSlides/notesSlide147.xml"/><Relationship Id="rId3" Type="http://schemas.openxmlformats.org/officeDocument/2006/relationships/tags" Target="../tags/tag866.xml"/><Relationship Id="rId7" Type="http://schemas.openxmlformats.org/officeDocument/2006/relationships/slideLayout" Target="../slideLayouts/slideLayout46.xml"/><Relationship Id="rId2" Type="http://schemas.openxmlformats.org/officeDocument/2006/relationships/tags" Target="../tags/tag865.xml"/><Relationship Id="rId1" Type="http://schemas.openxmlformats.org/officeDocument/2006/relationships/tags" Target="../tags/tag864.xml"/><Relationship Id="rId6" Type="http://schemas.openxmlformats.org/officeDocument/2006/relationships/tags" Target="../tags/tag869.xml"/><Relationship Id="rId5" Type="http://schemas.openxmlformats.org/officeDocument/2006/relationships/tags" Target="../tags/tag868.xml"/><Relationship Id="rId4" Type="http://schemas.openxmlformats.org/officeDocument/2006/relationships/tags" Target="../tags/tag867.xml"/><Relationship Id="rId9" Type="http://schemas.openxmlformats.org/officeDocument/2006/relationships/image" Target="../media/image142.tmp"/></Relationships>
</file>

<file path=ppt/slides/_rels/slide148.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tags" Target="../tags/tag872.xml"/><Relationship Id="rId7" Type="http://schemas.openxmlformats.org/officeDocument/2006/relationships/tags" Target="../tags/tag876.xml"/><Relationship Id="rId2" Type="http://schemas.openxmlformats.org/officeDocument/2006/relationships/tags" Target="../tags/tag871.xml"/><Relationship Id="rId1" Type="http://schemas.openxmlformats.org/officeDocument/2006/relationships/tags" Target="../tags/tag870.xml"/><Relationship Id="rId6" Type="http://schemas.openxmlformats.org/officeDocument/2006/relationships/tags" Target="../tags/tag875.xml"/><Relationship Id="rId5" Type="http://schemas.openxmlformats.org/officeDocument/2006/relationships/tags" Target="../tags/tag874.xml"/><Relationship Id="rId10" Type="http://schemas.openxmlformats.org/officeDocument/2006/relationships/image" Target="../media/image35.jpg"/><Relationship Id="rId4" Type="http://schemas.openxmlformats.org/officeDocument/2006/relationships/tags" Target="../tags/tag873.xml"/><Relationship Id="rId9"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8" Type="http://schemas.openxmlformats.org/officeDocument/2006/relationships/notesSlide" Target="../notesSlides/notesSlide149.xml"/><Relationship Id="rId3" Type="http://schemas.openxmlformats.org/officeDocument/2006/relationships/tags" Target="../tags/tag879.xml"/><Relationship Id="rId7" Type="http://schemas.openxmlformats.org/officeDocument/2006/relationships/slideLayout" Target="../slideLayouts/slideLayout46.xml"/><Relationship Id="rId2" Type="http://schemas.openxmlformats.org/officeDocument/2006/relationships/tags" Target="../tags/tag878.xml"/><Relationship Id="rId1" Type="http://schemas.openxmlformats.org/officeDocument/2006/relationships/tags" Target="../tags/tag877.xml"/><Relationship Id="rId6" Type="http://schemas.openxmlformats.org/officeDocument/2006/relationships/tags" Target="../tags/tag882.xml"/><Relationship Id="rId5" Type="http://schemas.openxmlformats.org/officeDocument/2006/relationships/tags" Target="../tags/tag881.xml"/><Relationship Id="rId4" Type="http://schemas.openxmlformats.org/officeDocument/2006/relationships/tags" Target="../tags/tag880.xml"/></Relationships>
</file>

<file path=ppt/slides/_rels/slide1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tags" Target="../tags/tag79.xml"/></Relationships>
</file>

<file path=ppt/slides/_rels/slide150.xml.rels><?xml version="1.0" encoding="UTF-8" standalone="yes"?>
<Relationships xmlns="http://schemas.openxmlformats.org/package/2006/relationships"><Relationship Id="rId8" Type="http://schemas.openxmlformats.org/officeDocument/2006/relationships/notesSlide" Target="../notesSlides/notesSlide150.xml"/><Relationship Id="rId3" Type="http://schemas.openxmlformats.org/officeDocument/2006/relationships/tags" Target="../tags/tag885.xml"/><Relationship Id="rId7" Type="http://schemas.openxmlformats.org/officeDocument/2006/relationships/slideLayout" Target="../slideLayouts/slideLayout46.xml"/><Relationship Id="rId2" Type="http://schemas.openxmlformats.org/officeDocument/2006/relationships/tags" Target="../tags/tag884.xml"/><Relationship Id="rId1" Type="http://schemas.openxmlformats.org/officeDocument/2006/relationships/tags" Target="../tags/tag883.xml"/><Relationship Id="rId6" Type="http://schemas.openxmlformats.org/officeDocument/2006/relationships/tags" Target="../tags/tag888.xml"/><Relationship Id="rId5" Type="http://schemas.openxmlformats.org/officeDocument/2006/relationships/tags" Target="../tags/tag887.xml"/><Relationship Id="rId4" Type="http://schemas.openxmlformats.org/officeDocument/2006/relationships/tags" Target="../tags/tag886.xml"/><Relationship Id="rId9" Type="http://schemas.openxmlformats.org/officeDocument/2006/relationships/image" Target="../media/image35.jpg"/></Relationships>
</file>

<file path=ppt/slides/_rels/slide151.xml.rels><?xml version="1.0" encoding="UTF-8" standalone="yes"?>
<Relationships xmlns="http://schemas.openxmlformats.org/package/2006/relationships"><Relationship Id="rId3" Type="http://schemas.openxmlformats.org/officeDocument/2006/relationships/tags" Target="../tags/tag891.xml"/><Relationship Id="rId7" Type="http://schemas.openxmlformats.org/officeDocument/2006/relationships/image" Target="../media/image143.tmp"/><Relationship Id="rId2" Type="http://schemas.openxmlformats.org/officeDocument/2006/relationships/tags" Target="../tags/tag890.xml"/><Relationship Id="rId1" Type="http://schemas.openxmlformats.org/officeDocument/2006/relationships/tags" Target="../tags/tag889.xml"/><Relationship Id="rId6" Type="http://schemas.openxmlformats.org/officeDocument/2006/relationships/notesSlide" Target="../notesSlides/notesSlide151.xml"/><Relationship Id="rId5" Type="http://schemas.openxmlformats.org/officeDocument/2006/relationships/slideLayout" Target="../slideLayouts/slideLayout46.xml"/><Relationship Id="rId4" Type="http://schemas.openxmlformats.org/officeDocument/2006/relationships/tags" Target="../tags/tag892.xml"/></Relationships>
</file>

<file path=ppt/slides/_rels/slide152.xml.rels><?xml version="1.0" encoding="UTF-8" standalone="yes"?>
<Relationships xmlns="http://schemas.openxmlformats.org/package/2006/relationships"><Relationship Id="rId3" Type="http://schemas.openxmlformats.org/officeDocument/2006/relationships/tags" Target="../tags/tag895.xml"/><Relationship Id="rId2" Type="http://schemas.openxmlformats.org/officeDocument/2006/relationships/tags" Target="../tags/tag894.xml"/><Relationship Id="rId1" Type="http://schemas.openxmlformats.org/officeDocument/2006/relationships/tags" Target="../tags/tag893.xml"/><Relationship Id="rId6" Type="http://schemas.openxmlformats.org/officeDocument/2006/relationships/notesSlide" Target="../notesSlides/notesSlide152.xml"/><Relationship Id="rId5" Type="http://schemas.openxmlformats.org/officeDocument/2006/relationships/slideLayout" Target="../slideLayouts/slideLayout46.xml"/><Relationship Id="rId4" Type="http://schemas.openxmlformats.org/officeDocument/2006/relationships/tags" Target="../tags/tag896.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50.xml"/><Relationship Id="rId1" Type="http://schemas.openxmlformats.org/officeDocument/2006/relationships/tags" Target="../tags/tag897.xml"/><Relationship Id="rId4" Type="http://schemas.openxmlformats.org/officeDocument/2006/relationships/image" Target="../media/image105.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45.xml"/><Relationship Id="rId1" Type="http://schemas.openxmlformats.org/officeDocument/2006/relationships/tags" Target="../tags/tag898.xml"/></Relationships>
</file>

<file path=ppt/slides/_rels/slide155.xml.rels><?xml version="1.0" encoding="UTF-8" standalone="yes"?>
<Relationships xmlns="http://schemas.openxmlformats.org/package/2006/relationships"><Relationship Id="rId8" Type="http://schemas.openxmlformats.org/officeDocument/2006/relationships/tags" Target="../tags/tag906.xml"/><Relationship Id="rId3" Type="http://schemas.openxmlformats.org/officeDocument/2006/relationships/tags" Target="../tags/tag901.xml"/><Relationship Id="rId7" Type="http://schemas.openxmlformats.org/officeDocument/2006/relationships/tags" Target="../tags/tag905.xml"/><Relationship Id="rId12" Type="http://schemas.openxmlformats.org/officeDocument/2006/relationships/hyperlink" Target="mailto:cdf@fadq.qc.ca" TargetMode="External"/><Relationship Id="rId2" Type="http://schemas.openxmlformats.org/officeDocument/2006/relationships/tags" Target="../tags/tag900.xml"/><Relationship Id="rId1" Type="http://schemas.openxmlformats.org/officeDocument/2006/relationships/tags" Target="../tags/tag899.xml"/><Relationship Id="rId6" Type="http://schemas.openxmlformats.org/officeDocument/2006/relationships/tags" Target="../tags/tag904.xml"/><Relationship Id="rId11" Type="http://schemas.openxmlformats.org/officeDocument/2006/relationships/image" Target="../media/image144.tmp"/><Relationship Id="rId5" Type="http://schemas.openxmlformats.org/officeDocument/2006/relationships/tags" Target="../tags/tag903.xml"/><Relationship Id="rId10" Type="http://schemas.openxmlformats.org/officeDocument/2006/relationships/notesSlide" Target="../notesSlides/notesSlide155.xml"/><Relationship Id="rId4" Type="http://schemas.openxmlformats.org/officeDocument/2006/relationships/tags" Target="../tags/tag902.xml"/><Relationship Id="rId9" Type="http://schemas.openxmlformats.org/officeDocument/2006/relationships/slideLayout" Target="../slideLayouts/slideLayout46.xml"/></Relationships>
</file>

<file path=ppt/slides/_rels/slide156.xml.rels><?xml version="1.0" encoding="UTF-8" standalone="yes"?>
<Relationships xmlns="http://schemas.openxmlformats.org/package/2006/relationships"><Relationship Id="rId8" Type="http://schemas.openxmlformats.org/officeDocument/2006/relationships/notesSlide" Target="../notesSlides/notesSlide156.xml"/><Relationship Id="rId3" Type="http://schemas.openxmlformats.org/officeDocument/2006/relationships/tags" Target="../tags/tag909.xml"/><Relationship Id="rId7" Type="http://schemas.openxmlformats.org/officeDocument/2006/relationships/slideLayout" Target="../slideLayouts/slideLayout46.xml"/><Relationship Id="rId2" Type="http://schemas.openxmlformats.org/officeDocument/2006/relationships/tags" Target="../tags/tag908.xml"/><Relationship Id="rId1" Type="http://schemas.openxmlformats.org/officeDocument/2006/relationships/tags" Target="../tags/tag907.xml"/><Relationship Id="rId6" Type="http://schemas.openxmlformats.org/officeDocument/2006/relationships/tags" Target="../tags/tag912.xml"/><Relationship Id="rId5" Type="http://schemas.openxmlformats.org/officeDocument/2006/relationships/tags" Target="../tags/tag911.xml"/><Relationship Id="rId4" Type="http://schemas.openxmlformats.org/officeDocument/2006/relationships/tags" Target="../tags/tag910.xml"/></Relationships>
</file>

<file path=ppt/slides/_rels/slide157.xml.rels><?xml version="1.0" encoding="UTF-8" standalone="yes"?>
<Relationships xmlns="http://schemas.openxmlformats.org/package/2006/relationships"><Relationship Id="rId3" Type="http://schemas.openxmlformats.org/officeDocument/2006/relationships/tags" Target="../tags/tag915.xml"/><Relationship Id="rId7" Type="http://schemas.openxmlformats.org/officeDocument/2006/relationships/notesSlide" Target="../notesSlides/notesSlide157.xml"/><Relationship Id="rId2" Type="http://schemas.openxmlformats.org/officeDocument/2006/relationships/tags" Target="../tags/tag914.xml"/><Relationship Id="rId1" Type="http://schemas.openxmlformats.org/officeDocument/2006/relationships/tags" Target="../tags/tag913.xml"/><Relationship Id="rId6" Type="http://schemas.openxmlformats.org/officeDocument/2006/relationships/slideLayout" Target="../slideLayouts/slideLayout46.xml"/><Relationship Id="rId5" Type="http://schemas.openxmlformats.org/officeDocument/2006/relationships/tags" Target="../tags/tag917.xml"/><Relationship Id="rId4" Type="http://schemas.openxmlformats.org/officeDocument/2006/relationships/tags" Target="../tags/tag91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6.xml"/><Relationship Id="rId1" Type="http://schemas.openxmlformats.org/officeDocument/2006/relationships/tags" Target="../tags/tag918.xml"/><Relationship Id="rId4" Type="http://schemas.openxmlformats.org/officeDocument/2006/relationships/image" Target="../media/image105.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82.xml"/><Relationship Id="rId7" Type="http://schemas.openxmlformats.org/officeDocument/2006/relationships/slideLayout" Target="../slideLayouts/slideLayout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s>
</file>

<file path=ppt/slides/_rels/slide17.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hyperlink" Target="https://www.fadq.qc.ca/fr/politiques-et-conditions-dutilisation/configuration-necessaire/" TargetMode="Externa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notesSlide" Target="../notesSlides/notesSlide17.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slideLayout" Target="../slideLayouts/slideLayout6.xml"/><Relationship Id="rId5" Type="http://schemas.openxmlformats.org/officeDocument/2006/relationships/tags" Target="../tags/tag90.xml"/><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17.tmp"/></Relationships>
</file>

<file path=ppt/slides/_rels/slide18.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8.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01.xml"/><Relationship Id="rId7" Type="http://schemas.openxmlformats.org/officeDocument/2006/relationships/slideLayout" Target="../slideLayouts/slideLayout6.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9" Type="http://schemas.openxmlformats.org/officeDocument/2006/relationships/image" Target="../media/image19.tmp"/></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7.png"/><Relationship Id="rId3" Type="http://schemas.openxmlformats.org/officeDocument/2006/relationships/tags" Target="../tags/tag5.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5.png"/><Relationship Id="rId5" Type="http://schemas.openxmlformats.org/officeDocument/2006/relationships/tags" Target="../tags/tag7.xml"/><Relationship Id="rId10" Type="http://schemas.openxmlformats.org/officeDocument/2006/relationships/image" Target="../media/image4.png"/><Relationship Id="rId4" Type="http://schemas.openxmlformats.org/officeDocument/2006/relationships/tags" Target="../tags/tag6.xml"/><Relationship Id="rId9"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0.tmp"/><Relationship Id="rId3" Type="http://schemas.openxmlformats.org/officeDocument/2006/relationships/tags" Target="../tags/tag107.xml"/><Relationship Id="rId7" Type="http://schemas.openxmlformats.org/officeDocument/2006/relationships/notesSlide" Target="../notesSlides/notesSlide20.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Layout" Target="../slideLayouts/slideLayout6.xml"/><Relationship Id="rId5" Type="http://schemas.openxmlformats.org/officeDocument/2006/relationships/tags" Target="../tags/tag109.xml"/><Relationship Id="rId4" Type="http://schemas.openxmlformats.org/officeDocument/2006/relationships/tags" Target="../tags/tag10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10.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1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23.png"/><Relationship Id="rId5" Type="http://schemas.openxmlformats.org/officeDocument/2006/relationships/notesSlide" Target="../notesSlides/notesSlide23.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24.png"/><Relationship Id="rId5" Type="http://schemas.openxmlformats.org/officeDocument/2006/relationships/notesSlide" Target="../notesSlides/notesSlide24.xml"/><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20.xml"/><Relationship Id="rId7" Type="http://schemas.openxmlformats.org/officeDocument/2006/relationships/slideLayout" Target="../slideLayouts/slideLayout6.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10" Type="http://schemas.openxmlformats.org/officeDocument/2006/relationships/image" Target="../media/image26.png"/><Relationship Id="rId4" Type="http://schemas.openxmlformats.org/officeDocument/2006/relationships/tags" Target="../tags/tag121.xml"/><Relationship Id="rId9" Type="http://schemas.openxmlformats.org/officeDocument/2006/relationships/image" Target="../media/image25.tmp"/></Relationships>
</file>

<file path=ppt/slides/_rels/slide26.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27.png"/><Relationship Id="rId5" Type="http://schemas.openxmlformats.org/officeDocument/2006/relationships/notesSlide" Target="../notesSlides/notesSlide26.xml"/><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18" Type="http://schemas.openxmlformats.org/officeDocument/2006/relationships/image" Target="../media/image29.tmp"/><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tags" Target="../tags/tag138.xml"/><Relationship Id="rId17" Type="http://schemas.openxmlformats.org/officeDocument/2006/relationships/image" Target="../media/image28.tmp"/><Relationship Id="rId2" Type="http://schemas.openxmlformats.org/officeDocument/2006/relationships/tags" Target="../tags/tag128.xml"/><Relationship Id="rId16" Type="http://schemas.openxmlformats.org/officeDocument/2006/relationships/notesSlide" Target="../notesSlides/notesSlide27.xml"/><Relationship Id="rId20" Type="http://schemas.openxmlformats.org/officeDocument/2006/relationships/image" Target="../media/image31.tmp"/><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5" Type="http://schemas.openxmlformats.org/officeDocument/2006/relationships/slideLayout" Target="../slideLayouts/slideLayout6.xml"/><Relationship Id="rId10" Type="http://schemas.openxmlformats.org/officeDocument/2006/relationships/tags" Target="../tags/tag136.xml"/><Relationship Id="rId19" Type="http://schemas.openxmlformats.org/officeDocument/2006/relationships/image" Target="../media/image30.tmp"/><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43.xml"/><Relationship Id="rId7" Type="http://schemas.openxmlformats.org/officeDocument/2006/relationships/tags" Target="../tags/tag14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image" Target="../media/image33.tmp"/><Relationship Id="rId5" Type="http://schemas.openxmlformats.org/officeDocument/2006/relationships/tags" Target="../tags/tag145.xml"/><Relationship Id="rId10" Type="http://schemas.openxmlformats.org/officeDocument/2006/relationships/image" Target="../media/image32.tmp"/><Relationship Id="rId4" Type="http://schemas.openxmlformats.org/officeDocument/2006/relationships/tags" Target="../tags/tag144.xml"/><Relationship Id="rId9"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image" Target="../media/image35.jpg"/><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image" Target="../media/image34.tmp"/><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notesSlide" Target="../notesSlides/notesSlide29.xml"/><Relationship Id="rId5" Type="http://schemas.openxmlformats.org/officeDocument/2006/relationships/tags" Target="../tags/tag152.xml"/><Relationship Id="rId10" Type="http://schemas.openxmlformats.org/officeDocument/2006/relationships/slideLayout" Target="../slideLayouts/slideLayout6.xml"/><Relationship Id="rId4" Type="http://schemas.openxmlformats.org/officeDocument/2006/relationships/tags" Target="../tags/tag151.xml"/><Relationship Id="rId9" Type="http://schemas.openxmlformats.org/officeDocument/2006/relationships/tags" Target="../tags/tag156.xml"/></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image" Target="../media/image35.jpg"/><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image" Target="../media/image34.tmp"/><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notesSlide" Target="../notesSlides/notesSlide30.xml"/><Relationship Id="rId5" Type="http://schemas.openxmlformats.org/officeDocument/2006/relationships/tags" Target="../tags/tag161.xml"/><Relationship Id="rId10" Type="http://schemas.openxmlformats.org/officeDocument/2006/relationships/slideLayout" Target="../slideLayouts/slideLayout6.xml"/><Relationship Id="rId4" Type="http://schemas.openxmlformats.org/officeDocument/2006/relationships/tags" Target="../tags/tag160.xml"/><Relationship Id="rId9" Type="http://schemas.openxmlformats.org/officeDocument/2006/relationships/tags" Target="../tags/tag165.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68.xml"/><Relationship Id="rId7" Type="http://schemas.openxmlformats.org/officeDocument/2006/relationships/slideLayout" Target="../slideLayouts/slideLayout6.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9" Type="http://schemas.openxmlformats.org/officeDocument/2006/relationships/image" Target="../media/image36.tmp"/></Relationships>
</file>

<file path=ppt/slides/_rels/slide32.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image" Target="../media/image35.jpg"/><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image" Target="../media/image34.tmp"/><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notesSlide" Target="../notesSlides/notesSlide32.xml"/><Relationship Id="rId5" Type="http://schemas.openxmlformats.org/officeDocument/2006/relationships/tags" Target="../tags/tag176.xml"/><Relationship Id="rId10" Type="http://schemas.openxmlformats.org/officeDocument/2006/relationships/slideLayout" Target="../slideLayouts/slideLayout6.xml"/><Relationship Id="rId4" Type="http://schemas.openxmlformats.org/officeDocument/2006/relationships/tags" Target="../tags/tag175.xml"/><Relationship Id="rId9" Type="http://schemas.openxmlformats.org/officeDocument/2006/relationships/tags" Target="../tags/tag18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37.tmp"/><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185.xml"/><Relationship Id="rId7" Type="http://schemas.openxmlformats.org/officeDocument/2006/relationships/slideLayout" Target="../slideLayouts/slideLayout6.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9" Type="http://schemas.openxmlformats.org/officeDocument/2006/relationships/image" Target="../media/image38.tmp"/></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image" Target="../media/image40.tmp"/><Relationship Id="rId5" Type="http://schemas.openxmlformats.org/officeDocument/2006/relationships/tags" Target="../tags/tag193.xml"/><Relationship Id="rId10" Type="http://schemas.openxmlformats.org/officeDocument/2006/relationships/image" Target="../media/image39.tmp"/><Relationship Id="rId4" Type="http://schemas.openxmlformats.org/officeDocument/2006/relationships/tags" Target="../tags/tag192.xml"/><Relationship Id="rId9"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image" Target="../media/image42.tmp"/><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image" Target="../media/image41.tmp"/><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notesSlide" Target="../notesSlides/notesSlide36.xml"/><Relationship Id="rId5" Type="http://schemas.openxmlformats.org/officeDocument/2006/relationships/tags" Target="../tags/tag200.xml"/><Relationship Id="rId10" Type="http://schemas.openxmlformats.org/officeDocument/2006/relationships/slideLayout" Target="../slideLayouts/slideLayout6.xml"/><Relationship Id="rId4" Type="http://schemas.openxmlformats.org/officeDocument/2006/relationships/tags" Target="../tags/tag199.xml"/><Relationship Id="rId9" Type="http://schemas.openxmlformats.org/officeDocument/2006/relationships/tags" Target="../tags/tag204.xml"/></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07.xml"/><Relationship Id="rId7" Type="http://schemas.openxmlformats.org/officeDocument/2006/relationships/slideLayout" Target="../slideLayouts/slideLayout6.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44.png"/><Relationship Id="rId5" Type="http://schemas.openxmlformats.org/officeDocument/2006/relationships/tags" Target="../tags/tag209.xml"/><Relationship Id="rId10" Type="http://schemas.openxmlformats.org/officeDocument/2006/relationships/image" Target="../media/image42.tmp"/><Relationship Id="rId4" Type="http://schemas.openxmlformats.org/officeDocument/2006/relationships/tags" Target="../tags/tag208.xml"/><Relationship Id="rId9" Type="http://schemas.openxmlformats.org/officeDocument/2006/relationships/image" Target="../media/image43.tmp"/></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44.png"/><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image" Target="../media/image45.tmp"/><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image" Target="../media/image42.tmp"/><Relationship Id="rId5" Type="http://schemas.openxmlformats.org/officeDocument/2006/relationships/tags" Target="../tags/tag215.xml"/><Relationship Id="rId10" Type="http://schemas.openxmlformats.org/officeDocument/2006/relationships/image" Target="../media/image43.tmp"/><Relationship Id="rId4" Type="http://schemas.openxmlformats.org/officeDocument/2006/relationships/tags" Target="../tags/tag214.xml"/><Relationship Id="rId9"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tags" Target="../tags/tag220.xml"/><Relationship Id="rId7" Type="http://schemas.openxmlformats.org/officeDocument/2006/relationships/image" Target="../media/image42.tmp"/><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46.tmp"/><Relationship Id="rId5" Type="http://schemas.openxmlformats.org/officeDocument/2006/relationships/notesSlide" Target="../notesSlides/notesSlide39.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image" Target="../media/image49.jpeg"/><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image" Target="../media/image48.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image" Target="../media/image47.tmp"/><Relationship Id="rId5" Type="http://schemas.openxmlformats.org/officeDocument/2006/relationships/tags" Target="../tags/tag225.xml"/><Relationship Id="rId15" Type="http://schemas.openxmlformats.org/officeDocument/2006/relationships/image" Target="../media/image51.jpg"/><Relationship Id="rId10" Type="http://schemas.openxmlformats.org/officeDocument/2006/relationships/notesSlide" Target="../notesSlides/notesSlide40.xml"/><Relationship Id="rId4" Type="http://schemas.openxmlformats.org/officeDocument/2006/relationships/tags" Target="../tags/tag224.xml"/><Relationship Id="rId9" Type="http://schemas.openxmlformats.org/officeDocument/2006/relationships/slideLayout" Target="../slideLayouts/slideLayout6.xml"/><Relationship Id="rId1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tags" Target="../tags/tag231.xml"/><Relationship Id="rId7" Type="http://schemas.openxmlformats.org/officeDocument/2006/relationships/image" Target="../media/image52.tmp"/><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notesSlide" Target="../notesSlides/notesSlide41.xml"/><Relationship Id="rId5" Type="http://schemas.openxmlformats.org/officeDocument/2006/relationships/slideLayout" Target="../slideLayouts/slideLayout6.xml"/><Relationship Id="rId4" Type="http://schemas.openxmlformats.org/officeDocument/2006/relationships/tags" Target="../tags/tag232.xml"/></Relationships>
</file>

<file path=ppt/slides/_rels/slide42.xml.rels><?xml version="1.0" encoding="UTF-8" standalone="yes"?>
<Relationships xmlns="http://schemas.openxmlformats.org/package/2006/relationships"><Relationship Id="rId3" Type="http://schemas.openxmlformats.org/officeDocument/2006/relationships/tags" Target="../tags/tag235.xml"/><Relationship Id="rId7" Type="http://schemas.openxmlformats.org/officeDocument/2006/relationships/image" Target="../media/image53.tmp"/><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notesSlide" Target="../notesSlides/notesSlide42.xml"/><Relationship Id="rId5" Type="http://schemas.openxmlformats.org/officeDocument/2006/relationships/slideLayout" Target="../slideLayouts/slideLayout6.xml"/><Relationship Id="rId4" Type="http://schemas.openxmlformats.org/officeDocument/2006/relationships/tags" Target="../tags/tag236.xml"/></Relationships>
</file>

<file path=ppt/slides/_rels/slide43.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tags" Target="../tags/tag249.xml"/><Relationship Id="rId18" Type="http://schemas.openxmlformats.org/officeDocument/2006/relationships/tags" Target="../tags/tag254.xml"/><Relationship Id="rId26" Type="http://schemas.openxmlformats.org/officeDocument/2006/relationships/notesSlide" Target="../notesSlides/notesSlide43.xml"/><Relationship Id="rId3" Type="http://schemas.openxmlformats.org/officeDocument/2006/relationships/tags" Target="../tags/tag239.xml"/><Relationship Id="rId21" Type="http://schemas.openxmlformats.org/officeDocument/2006/relationships/tags" Target="../tags/tag257.xml"/><Relationship Id="rId7" Type="http://schemas.openxmlformats.org/officeDocument/2006/relationships/tags" Target="../tags/tag243.xml"/><Relationship Id="rId12" Type="http://schemas.openxmlformats.org/officeDocument/2006/relationships/tags" Target="../tags/tag248.xml"/><Relationship Id="rId17" Type="http://schemas.openxmlformats.org/officeDocument/2006/relationships/tags" Target="../tags/tag253.xml"/><Relationship Id="rId25" Type="http://schemas.openxmlformats.org/officeDocument/2006/relationships/slideLayout" Target="../slideLayouts/slideLayout6.xml"/><Relationship Id="rId2" Type="http://schemas.openxmlformats.org/officeDocument/2006/relationships/tags" Target="../tags/tag238.xml"/><Relationship Id="rId16" Type="http://schemas.openxmlformats.org/officeDocument/2006/relationships/tags" Target="../tags/tag252.xml"/><Relationship Id="rId20" Type="http://schemas.openxmlformats.org/officeDocument/2006/relationships/tags" Target="../tags/tag256.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tags" Target="../tags/tag247.xml"/><Relationship Id="rId24" Type="http://schemas.openxmlformats.org/officeDocument/2006/relationships/tags" Target="../tags/tag260.xml"/><Relationship Id="rId5" Type="http://schemas.openxmlformats.org/officeDocument/2006/relationships/tags" Target="../tags/tag241.xml"/><Relationship Id="rId15" Type="http://schemas.openxmlformats.org/officeDocument/2006/relationships/tags" Target="../tags/tag251.xml"/><Relationship Id="rId23" Type="http://schemas.openxmlformats.org/officeDocument/2006/relationships/tags" Target="../tags/tag259.xml"/><Relationship Id="rId10" Type="http://schemas.openxmlformats.org/officeDocument/2006/relationships/tags" Target="../tags/tag246.xml"/><Relationship Id="rId19" Type="http://schemas.openxmlformats.org/officeDocument/2006/relationships/tags" Target="../tags/tag255.xml"/><Relationship Id="rId4" Type="http://schemas.openxmlformats.org/officeDocument/2006/relationships/tags" Target="../tags/tag240.xml"/><Relationship Id="rId9" Type="http://schemas.openxmlformats.org/officeDocument/2006/relationships/tags" Target="../tags/tag245.xml"/><Relationship Id="rId14" Type="http://schemas.openxmlformats.org/officeDocument/2006/relationships/tags" Target="../tags/tag250.xml"/><Relationship Id="rId22" Type="http://schemas.openxmlformats.org/officeDocument/2006/relationships/tags" Target="../tags/tag258.xml"/></Relationships>
</file>

<file path=ppt/slides/_rels/slide44.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image" Target="../media/image55.tmp"/><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image" Target="../media/image54.tmp"/><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notesSlide" Target="../notesSlides/notesSlide44.xml"/><Relationship Id="rId5" Type="http://schemas.openxmlformats.org/officeDocument/2006/relationships/tags" Target="../tags/tag265.xml"/><Relationship Id="rId10" Type="http://schemas.openxmlformats.org/officeDocument/2006/relationships/slideLayout" Target="../slideLayouts/slideLayout6.xml"/><Relationship Id="rId4" Type="http://schemas.openxmlformats.org/officeDocument/2006/relationships/tags" Target="../tags/tag264.xml"/><Relationship Id="rId9" Type="http://schemas.openxmlformats.org/officeDocument/2006/relationships/tags" Target="../tags/tag269.xml"/></Relationships>
</file>

<file path=ppt/slides/_rels/slide45.xml.rels><?xml version="1.0" encoding="UTF-8" standalone="yes"?>
<Relationships xmlns="http://schemas.openxmlformats.org/package/2006/relationships"><Relationship Id="rId8" Type="http://schemas.openxmlformats.org/officeDocument/2006/relationships/tags" Target="../tags/tag277.xml"/><Relationship Id="rId3" Type="http://schemas.openxmlformats.org/officeDocument/2006/relationships/tags" Target="../tags/tag272.xml"/><Relationship Id="rId7" Type="http://schemas.openxmlformats.org/officeDocument/2006/relationships/tags" Target="../tags/tag276.xml"/><Relationship Id="rId12" Type="http://schemas.openxmlformats.org/officeDocument/2006/relationships/image" Target="../media/image56.tmp"/><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11" Type="http://schemas.openxmlformats.org/officeDocument/2006/relationships/notesSlide" Target="../notesSlides/notesSlide45.xml"/><Relationship Id="rId5" Type="http://schemas.openxmlformats.org/officeDocument/2006/relationships/tags" Target="../tags/tag274.xml"/><Relationship Id="rId10" Type="http://schemas.openxmlformats.org/officeDocument/2006/relationships/slideLayout" Target="../slideLayouts/slideLayout6.xml"/><Relationship Id="rId4" Type="http://schemas.openxmlformats.org/officeDocument/2006/relationships/tags" Target="../tags/tag273.xml"/><Relationship Id="rId9" Type="http://schemas.openxmlformats.org/officeDocument/2006/relationships/tags" Target="../tags/tag278.xml"/></Relationships>
</file>

<file path=ppt/slides/_rels/slide46.xml.rels><?xml version="1.0" encoding="UTF-8" standalone="yes"?>
<Relationships xmlns="http://schemas.openxmlformats.org/package/2006/relationships"><Relationship Id="rId8" Type="http://schemas.openxmlformats.org/officeDocument/2006/relationships/tags" Target="../tags/tag286.xml"/><Relationship Id="rId3" Type="http://schemas.openxmlformats.org/officeDocument/2006/relationships/tags" Target="../tags/tag281.xml"/><Relationship Id="rId7" Type="http://schemas.openxmlformats.org/officeDocument/2006/relationships/tags" Target="../tags/tag285.xml"/><Relationship Id="rId12" Type="http://schemas.openxmlformats.org/officeDocument/2006/relationships/image" Target="../media/image57.tmp"/><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notesSlide" Target="../notesSlides/notesSlide46.xml"/><Relationship Id="rId5" Type="http://schemas.openxmlformats.org/officeDocument/2006/relationships/tags" Target="../tags/tag283.xml"/><Relationship Id="rId10" Type="http://schemas.openxmlformats.org/officeDocument/2006/relationships/slideLayout" Target="../slideLayouts/slideLayout6.xml"/><Relationship Id="rId4" Type="http://schemas.openxmlformats.org/officeDocument/2006/relationships/tags" Target="../tags/tag282.xml"/><Relationship Id="rId9" Type="http://schemas.openxmlformats.org/officeDocument/2006/relationships/tags" Target="../tags/tag287.xml"/></Relationships>
</file>

<file path=ppt/slides/_rels/slide47.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notesSlide" Target="../notesSlides/notesSlide47.xml"/><Relationship Id="rId4"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image" Target="../media/image58.png"/><Relationship Id="rId5" Type="http://schemas.openxmlformats.org/officeDocument/2006/relationships/notesSlide" Target="../notesSlides/notesSlide48.xml"/><Relationship Id="rId4"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tags" Target="../tags/tag301.xml"/><Relationship Id="rId3" Type="http://schemas.openxmlformats.org/officeDocument/2006/relationships/tags" Target="../tags/tag296.xml"/><Relationship Id="rId7" Type="http://schemas.openxmlformats.org/officeDocument/2006/relationships/tags" Target="../tags/tag300.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image" Target="../media/image59.tmp"/><Relationship Id="rId5" Type="http://schemas.openxmlformats.org/officeDocument/2006/relationships/tags" Target="../tags/tag298.xml"/><Relationship Id="rId10" Type="http://schemas.openxmlformats.org/officeDocument/2006/relationships/notesSlide" Target="../notesSlides/notesSlide49.xml"/><Relationship Id="rId4" Type="http://schemas.openxmlformats.org/officeDocument/2006/relationships/tags" Target="../tags/tag297.xml"/><Relationship Id="rId9"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8" Type="http://schemas.openxmlformats.org/officeDocument/2006/relationships/tags" Target="../tags/tag309.xml"/><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image" Target="../media/image59.tmp"/><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notesSlide" Target="../notesSlides/notesSlide50.xml"/><Relationship Id="rId5" Type="http://schemas.openxmlformats.org/officeDocument/2006/relationships/tags" Target="../tags/tag306.xml"/><Relationship Id="rId10" Type="http://schemas.openxmlformats.org/officeDocument/2006/relationships/slideLayout" Target="../slideLayouts/slideLayout6.xml"/><Relationship Id="rId4" Type="http://schemas.openxmlformats.org/officeDocument/2006/relationships/tags" Target="../tags/tag305.xml"/><Relationship Id="rId9" Type="http://schemas.openxmlformats.org/officeDocument/2006/relationships/tags" Target="../tags/tag310.xml"/></Relationships>
</file>

<file path=ppt/slides/_rels/slide51.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image" Target="../media/image60.tmp"/><Relationship Id="rId5" Type="http://schemas.openxmlformats.org/officeDocument/2006/relationships/notesSlide" Target="../notesSlides/notesSlide51.xml"/><Relationship Id="rId4"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61.tmp"/><Relationship Id="rId5" Type="http://schemas.openxmlformats.org/officeDocument/2006/relationships/notesSlide" Target="../notesSlides/notesSlide52.xml"/><Relationship Id="rId4"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tags" Target="../tags/tag324.xml"/><Relationship Id="rId3" Type="http://schemas.openxmlformats.org/officeDocument/2006/relationships/tags" Target="../tags/tag319.xml"/><Relationship Id="rId7" Type="http://schemas.openxmlformats.org/officeDocument/2006/relationships/tags" Target="../tags/tag323.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3.xml"/><Relationship Id="rId5" Type="http://schemas.openxmlformats.org/officeDocument/2006/relationships/tags" Target="../tags/tag321.xml"/><Relationship Id="rId10" Type="http://schemas.openxmlformats.org/officeDocument/2006/relationships/slideLayout" Target="../slideLayouts/slideLayout13.xml"/><Relationship Id="rId4" Type="http://schemas.openxmlformats.org/officeDocument/2006/relationships/tags" Target="../tags/tag320.xml"/><Relationship Id="rId9" Type="http://schemas.openxmlformats.org/officeDocument/2006/relationships/tags" Target="../tags/tag325.xml"/></Relationships>
</file>

<file path=ppt/slides/_rels/slide54.xml.rels><?xml version="1.0" encoding="UTF-8" standalone="yes"?>
<Relationships xmlns="http://schemas.openxmlformats.org/package/2006/relationships"><Relationship Id="rId8" Type="http://schemas.openxmlformats.org/officeDocument/2006/relationships/tags" Target="../tags/tag333.xml"/><Relationship Id="rId3" Type="http://schemas.openxmlformats.org/officeDocument/2006/relationships/tags" Target="../tags/tag328.xml"/><Relationship Id="rId7" Type="http://schemas.openxmlformats.org/officeDocument/2006/relationships/tags" Target="../tags/tag332.xml"/><Relationship Id="rId12" Type="http://schemas.openxmlformats.org/officeDocument/2006/relationships/image" Target="../media/image62.tmp"/><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notesSlide" Target="../notesSlides/notesSlide54.xml"/><Relationship Id="rId5" Type="http://schemas.openxmlformats.org/officeDocument/2006/relationships/tags" Target="../tags/tag330.xml"/><Relationship Id="rId10" Type="http://schemas.openxmlformats.org/officeDocument/2006/relationships/slideLayout" Target="../slideLayouts/slideLayout6.xml"/><Relationship Id="rId4" Type="http://schemas.openxmlformats.org/officeDocument/2006/relationships/tags" Target="../tags/tag329.xml"/><Relationship Id="rId9" Type="http://schemas.openxmlformats.org/officeDocument/2006/relationships/tags" Target="../tags/tag334.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337.xml"/><Relationship Id="rId7" Type="http://schemas.openxmlformats.org/officeDocument/2006/relationships/tags" Target="../tags/tag341.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5" Type="http://schemas.openxmlformats.org/officeDocument/2006/relationships/tags" Target="../tags/tag339.xml"/><Relationship Id="rId10" Type="http://schemas.openxmlformats.org/officeDocument/2006/relationships/image" Target="../media/image63.tmp"/><Relationship Id="rId4" Type="http://schemas.openxmlformats.org/officeDocument/2006/relationships/tags" Target="../tags/tag338.xml"/><Relationship Id="rId9"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tags" Target="../tags/tag349.xml"/><Relationship Id="rId3" Type="http://schemas.openxmlformats.org/officeDocument/2006/relationships/tags" Target="../tags/tag344.xml"/><Relationship Id="rId7" Type="http://schemas.openxmlformats.org/officeDocument/2006/relationships/tags" Target="../tags/tag348.xml"/><Relationship Id="rId12" Type="http://schemas.openxmlformats.org/officeDocument/2006/relationships/image" Target="../media/image64.tmp"/><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notesSlide" Target="../notesSlides/notesSlide56.xml"/><Relationship Id="rId5" Type="http://schemas.openxmlformats.org/officeDocument/2006/relationships/tags" Target="../tags/tag346.xml"/><Relationship Id="rId10" Type="http://schemas.openxmlformats.org/officeDocument/2006/relationships/slideLayout" Target="../slideLayouts/slideLayout6.xml"/><Relationship Id="rId4" Type="http://schemas.openxmlformats.org/officeDocument/2006/relationships/tags" Target="../tags/tag345.xml"/><Relationship Id="rId9" Type="http://schemas.openxmlformats.org/officeDocument/2006/relationships/tags" Target="../tags/tag350.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353.xml"/><Relationship Id="rId7" Type="http://schemas.openxmlformats.org/officeDocument/2006/relationships/tags" Target="../tags/tag357.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5" Type="http://schemas.openxmlformats.org/officeDocument/2006/relationships/tags" Target="../tags/tag355.xml"/><Relationship Id="rId10" Type="http://schemas.openxmlformats.org/officeDocument/2006/relationships/image" Target="../media/image65.tmp"/><Relationship Id="rId4" Type="http://schemas.openxmlformats.org/officeDocument/2006/relationships/tags" Target="../tags/tag354.xml"/><Relationship Id="rId9"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tags" Target="../tags/tag360.xml"/><Relationship Id="rId7" Type="http://schemas.openxmlformats.org/officeDocument/2006/relationships/image" Target="../media/image66.tmp"/><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notesSlide" Target="../notesSlides/notesSlide58.xml"/><Relationship Id="rId5" Type="http://schemas.openxmlformats.org/officeDocument/2006/relationships/slideLayout" Target="../slideLayouts/slideLayout6.xml"/><Relationship Id="rId4" Type="http://schemas.openxmlformats.org/officeDocument/2006/relationships/tags" Target="../tags/tag361.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9.xml"/><Relationship Id="rId3" Type="http://schemas.openxmlformats.org/officeDocument/2006/relationships/tags" Target="../tags/tag364.xml"/><Relationship Id="rId7" Type="http://schemas.openxmlformats.org/officeDocument/2006/relationships/slideLayout" Target="../slideLayouts/slideLayout6.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9" Type="http://schemas.openxmlformats.org/officeDocument/2006/relationships/image" Target="../media/image67.tmp"/></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19.xml"/></Relationships>
</file>

<file path=ppt/slides/_rels/slide60.xml.rels><?xml version="1.0" encoding="UTF-8" standalone="yes"?>
<Relationships xmlns="http://schemas.openxmlformats.org/package/2006/relationships"><Relationship Id="rId3" Type="http://schemas.openxmlformats.org/officeDocument/2006/relationships/tags" Target="../tags/tag370.xml"/><Relationship Id="rId7" Type="http://schemas.openxmlformats.org/officeDocument/2006/relationships/image" Target="../media/image68.tmp"/><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notesSlide" Target="../notesSlides/notesSlide60.xml"/><Relationship Id="rId5" Type="http://schemas.openxmlformats.org/officeDocument/2006/relationships/slideLayout" Target="../slideLayouts/slideLayout6.xml"/><Relationship Id="rId4" Type="http://schemas.openxmlformats.org/officeDocument/2006/relationships/tags" Target="../tags/tag371.xml"/></Relationships>
</file>

<file path=ppt/slides/_rels/slide61.xml.rels><?xml version="1.0" encoding="UTF-8" standalone="yes"?>
<Relationships xmlns="http://schemas.openxmlformats.org/package/2006/relationships"><Relationship Id="rId8" Type="http://schemas.openxmlformats.org/officeDocument/2006/relationships/image" Target="../media/image69.tmp"/><Relationship Id="rId3" Type="http://schemas.openxmlformats.org/officeDocument/2006/relationships/tags" Target="../tags/tag374.xml"/><Relationship Id="rId7" Type="http://schemas.openxmlformats.org/officeDocument/2006/relationships/notesSlide" Target="../notesSlides/notesSlide61.xml"/><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slideLayout" Target="../slideLayouts/slideLayout6.xml"/><Relationship Id="rId5" Type="http://schemas.openxmlformats.org/officeDocument/2006/relationships/tags" Target="../tags/tag376.xml"/><Relationship Id="rId4" Type="http://schemas.openxmlformats.org/officeDocument/2006/relationships/tags" Target="../tags/tag375.xml"/></Relationships>
</file>

<file path=ppt/slides/_rels/slide62.xml.rels><?xml version="1.0" encoding="UTF-8" standalone="yes"?>
<Relationships xmlns="http://schemas.openxmlformats.org/package/2006/relationships"><Relationship Id="rId8" Type="http://schemas.openxmlformats.org/officeDocument/2006/relationships/image" Target="../media/image70.tmp"/><Relationship Id="rId3" Type="http://schemas.openxmlformats.org/officeDocument/2006/relationships/tags" Target="../tags/tag379.xml"/><Relationship Id="rId7" Type="http://schemas.openxmlformats.org/officeDocument/2006/relationships/notesSlide" Target="../notesSlides/notesSlide62.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slideLayout" Target="../slideLayouts/slideLayout6.xml"/><Relationship Id="rId5" Type="http://schemas.openxmlformats.org/officeDocument/2006/relationships/tags" Target="../tags/tag381.xml"/><Relationship Id="rId4" Type="http://schemas.openxmlformats.org/officeDocument/2006/relationships/tags" Target="../tags/tag380.xml"/><Relationship Id="rId9" Type="http://schemas.openxmlformats.org/officeDocument/2006/relationships/image" Target="../media/image35.jpg"/></Relationships>
</file>

<file path=ppt/slides/_rels/slide63.xml.rels><?xml version="1.0" encoding="UTF-8" standalone="yes"?>
<Relationships xmlns="http://schemas.openxmlformats.org/package/2006/relationships"><Relationship Id="rId8" Type="http://schemas.openxmlformats.org/officeDocument/2006/relationships/tags" Target="../tags/tag389.xml"/><Relationship Id="rId3" Type="http://schemas.openxmlformats.org/officeDocument/2006/relationships/tags" Target="../tags/tag384.xml"/><Relationship Id="rId7" Type="http://schemas.openxmlformats.org/officeDocument/2006/relationships/tags" Target="../tags/tag388.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image" Target="../media/image71.tmp"/><Relationship Id="rId5" Type="http://schemas.openxmlformats.org/officeDocument/2006/relationships/tags" Target="../tags/tag386.xml"/><Relationship Id="rId10" Type="http://schemas.openxmlformats.org/officeDocument/2006/relationships/notesSlide" Target="../notesSlides/notesSlide63.xml"/><Relationship Id="rId4" Type="http://schemas.openxmlformats.org/officeDocument/2006/relationships/tags" Target="../tags/tag385.xml"/><Relationship Id="rId9"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tags" Target="../tags/tag397.xml"/><Relationship Id="rId3" Type="http://schemas.openxmlformats.org/officeDocument/2006/relationships/tags" Target="../tags/tag392.xml"/><Relationship Id="rId7" Type="http://schemas.openxmlformats.org/officeDocument/2006/relationships/tags" Target="../tags/tag396.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11" Type="http://schemas.openxmlformats.org/officeDocument/2006/relationships/image" Target="../media/image71.tmp"/><Relationship Id="rId5" Type="http://schemas.openxmlformats.org/officeDocument/2006/relationships/tags" Target="../tags/tag394.xml"/><Relationship Id="rId10" Type="http://schemas.openxmlformats.org/officeDocument/2006/relationships/notesSlide" Target="../notesSlides/notesSlide64.xml"/><Relationship Id="rId4" Type="http://schemas.openxmlformats.org/officeDocument/2006/relationships/tags" Target="../tags/tag393.xml"/><Relationship Id="rId9"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tags" Target="../tags/tag400.xml"/><Relationship Id="rId7" Type="http://schemas.openxmlformats.org/officeDocument/2006/relationships/image" Target="../media/image72.tmp"/><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notesSlide" Target="../notesSlides/notesSlide65.xml"/><Relationship Id="rId5" Type="http://schemas.openxmlformats.org/officeDocument/2006/relationships/slideLayout" Target="../slideLayouts/slideLayout6.xml"/><Relationship Id="rId4" Type="http://schemas.openxmlformats.org/officeDocument/2006/relationships/tags" Target="../tags/tag401.xml"/></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66.xml"/><Relationship Id="rId3" Type="http://schemas.openxmlformats.org/officeDocument/2006/relationships/tags" Target="../tags/tag404.xml"/><Relationship Id="rId7" Type="http://schemas.openxmlformats.org/officeDocument/2006/relationships/slideLayout" Target="../slideLayouts/slideLayout6.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5" Type="http://schemas.openxmlformats.org/officeDocument/2006/relationships/tags" Target="../tags/tag406.xml"/><Relationship Id="rId10" Type="http://schemas.openxmlformats.org/officeDocument/2006/relationships/image" Target="../media/image35.jpg"/><Relationship Id="rId4" Type="http://schemas.openxmlformats.org/officeDocument/2006/relationships/tags" Target="../tags/tag405.xml"/><Relationship Id="rId9" Type="http://schemas.openxmlformats.org/officeDocument/2006/relationships/image" Target="../media/image73.tmp"/></Relationships>
</file>

<file path=ppt/slides/_rels/slide67.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image" Target="../media/image74.tmp"/><Relationship Id="rId5" Type="http://schemas.openxmlformats.org/officeDocument/2006/relationships/tags" Target="../tags/tag412.xml"/><Relationship Id="rId10" Type="http://schemas.openxmlformats.org/officeDocument/2006/relationships/notesSlide" Target="../notesSlides/notesSlide67.xml"/><Relationship Id="rId4" Type="http://schemas.openxmlformats.org/officeDocument/2006/relationships/tags" Target="../tags/tag411.xml"/><Relationship Id="rId9"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tags" Target="../tags/tag423.xml"/><Relationship Id="rId13" Type="http://schemas.openxmlformats.org/officeDocument/2006/relationships/image" Target="../media/image75.tmp"/><Relationship Id="rId3" Type="http://schemas.openxmlformats.org/officeDocument/2006/relationships/tags" Target="../tags/tag418.xml"/><Relationship Id="rId7" Type="http://schemas.openxmlformats.org/officeDocument/2006/relationships/tags" Target="../tags/tag422.xml"/><Relationship Id="rId12" Type="http://schemas.openxmlformats.org/officeDocument/2006/relationships/notesSlide" Target="../notesSlides/notesSlide68.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11" Type="http://schemas.openxmlformats.org/officeDocument/2006/relationships/slideLayout" Target="../slideLayouts/slideLayout2.xml"/><Relationship Id="rId5" Type="http://schemas.openxmlformats.org/officeDocument/2006/relationships/tags" Target="../tags/tag420.xml"/><Relationship Id="rId10" Type="http://schemas.openxmlformats.org/officeDocument/2006/relationships/tags" Target="../tags/tag425.xml"/><Relationship Id="rId4" Type="http://schemas.openxmlformats.org/officeDocument/2006/relationships/tags" Target="../tags/tag419.xml"/><Relationship Id="rId9" Type="http://schemas.openxmlformats.org/officeDocument/2006/relationships/tags" Target="../tags/tag424.xml"/><Relationship Id="rId14" Type="http://schemas.openxmlformats.org/officeDocument/2006/relationships/image" Target="../media/image35.jpg"/></Relationships>
</file>

<file path=ppt/slides/_rels/slide69.xml.rels><?xml version="1.0" encoding="UTF-8" standalone="yes"?>
<Relationships xmlns="http://schemas.openxmlformats.org/package/2006/relationships"><Relationship Id="rId3" Type="http://schemas.openxmlformats.org/officeDocument/2006/relationships/tags" Target="../tags/tag428.xml"/><Relationship Id="rId7" Type="http://schemas.openxmlformats.org/officeDocument/2006/relationships/image" Target="../media/image76.jpg"/><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notesSlide" Target="../notesSlides/notesSlide69.xml"/><Relationship Id="rId5" Type="http://schemas.openxmlformats.org/officeDocument/2006/relationships/slideLayout" Target="../slideLayouts/slideLayout2.xml"/><Relationship Id="rId4" Type="http://schemas.openxmlformats.org/officeDocument/2006/relationships/tags" Target="../tags/tag429.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22.xml"/><Relationship Id="rId7" Type="http://schemas.openxmlformats.org/officeDocument/2006/relationships/diagramData" Target="../diagrams/data1.xml"/><Relationship Id="rId12" Type="http://schemas.openxmlformats.org/officeDocument/2006/relationships/image" Target="../media/image1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7.xml"/><Relationship Id="rId11" Type="http://schemas.microsoft.com/office/2007/relationships/diagramDrawing" Target="../diagrams/drawing1.xml"/><Relationship Id="rId5" Type="http://schemas.openxmlformats.org/officeDocument/2006/relationships/slideLayout" Target="../slideLayouts/slideLayout3.xml"/><Relationship Id="rId10" Type="http://schemas.openxmlformats.org/officeDocument/2006/relationships/diagramColors" Target="../diagrams/colors1.xml"/><Relationship Id="rId4" Type="http://schemas.openxmlformats.org/officeDocument/2006/relationships/tags" Target="../tags/tag23.xml"/><Relationship Id="rId9"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8" Type="http://schemas.openxmlformats.org/officeDocument/2006/relationships/notesSlide" Target="../notesSlides/notesSlide70.xml"/><Relationship Id="rId3" Type="http://schemas.openxmlformats.org/officeDocument/2006/relationships/tags" Target="../tags/tag432.xml"/><Relationship Id="rId7" Type="http://schemas.openxmlformats.org/officeDocument/2006/relationships/slideLayout" Target="../slideLayouts/slideLayout2.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tags" Target="../tags/tag435.xml"/><Relationship Id="rId5" Type="http://schemas.openxmlformats.org/officeDocument/2006/relationships/tags" Target="../tags/tag434.xml"/><Relationship Id="rId10" Type="http://schemas.openxmlformats.org/officeDocument/2006/relationships/image" Target="../media/image78.tmp"/><Relationship Id="rId4" Type="http://schemas.openxmlformats.org/officeDocument/2006/relationships/tags" Target="../tags/tag433.xml"/><Relationship Id="rId9" Type="http://schemas.openxmlformats.org/officeDocument/2006/relationships/image" Target="../media/image77.tmp"/></Relationships>
</file>

<file path=ppt/slides/_rels/slide71.xml.rels><?xml version="1.0" encoding="UTF-8" standalone="yes"?>
<Relationships xmlns="http://schemas.openxmlformats.org/package/2006/relationships"><Relationship Id="rId3" Type="http://schemas.openxmlformats.org/officeDocument/2006/relationships/tags" Target="../tags/tag438.xml"/><Relationship Id="rId7" Type="http://schemas.openxmlformats.org/officeDocument/2006/relationships/image" Target="../media/image79.tmp"/><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notesSlide" Target="../notesSlides/notesSlide71.xml"/><Relationship Id="rId5" Type="http://schemas.openxmlformats.org/officeDocument/2006/relationships/slideLayout" Target="../slideLayouts/slideLayout2.xml"/><Relationship Id="rId4" Type="http://schemas.openxmlformats.org/officeDocument/2006/relationships/tags" Target="../tags/tag439.xml"/></Relationships>
</file>

<file path=ppt/slides/_rels/slide72.xml.rels><?xml version="1.0" encoding="UTF-8" standalone="yes"?>
<Relationships xmlns="http://schemas.openxmlformats.org/package/2006/relationships"><Relationship Id="rId8" Type="http://schemas.openxmlformats.org/officeDocument/2006/relationships/tags" Target="../tags/tag447.xml"/><Relationship Id="rId13" Type="http://schemas.openxmlformats.org/officeDocument/2006/relationships/image" Target="../media/image81.tmp"/><Relationship Id="rId3" Type="http://schemas.openxmlformats.org/officeDocument/2006/relationships/tags" Target="../tags/tag442.xml"/><Relationship Id="rId7" Type="http://schemas.openxmlformats.org/officeDocument/2006/relationships/tags" Target="../tags/tag446.xml"/><Relationship Id="rId12" Type="http://schemas.openxmlformats.org/officeDocument/2006/relationships/image" Target="../media/image80.tmp"/><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tags" Target="../tags/tag445.xml"/><Relationship Id="rId11" Type="http://schemas.openxmlformats.org/officeDocument/2006/relationships/notesSlide" Target="../notesSlides/notesSlide72.xml"/><Relationship Id="rId5" Type="http://schemas.openxmlformats.org/officeDocument/2006/relationships/tags" Target="../tags/tag444.xml"/><Relationship Id="rId10" Type="http://schemas.openxmlformats.org/officeDocument/2006/relationships/slideLayout" Target="../slideLayouts/slideLayout2.xml"/><Relationship Id="rId4" Type="http://schemas.openxmlformats.org/officeDocument/2006/relationships/tags" Target="../tags/tag443.xml"/><Relationship Id="rId9" Type="http://schemas.openxmlformats.org/officeDocument/2006/relationships/tags" Target="../tags/tag448.xml"/></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51.xml"/><Relationship Id="rId7" Type="http://schemas.openxmlformats.org/officeDocument/2006/relationships/tags" Target="../tags/tag455.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5" Type="http://schemas.openxmlformats.org/officeDocument/2006/relationships/tags" Target="../tags/tag453.xml"/><Relationship Id="rId10" Type="http://schemas.openxmlformats.org/officeDocument/2006/relationships/image" Target="../media/image82.tmp"/><Relationship Id="rId4" Type="http://schemas.openxmlformats.org/officeDocument/2006/relationships/tags" Target="../tags/tag452.xml"/><Relationship Id="rId9"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8" Type="http://schemas.openxmlformats.org/officeDocument/2006/relationships/image" Target="../media/image83.tmp"/><Relationship Id="rId3" Type="http://schemas.openxmlformats.org/officeDocument/2006/relationships/tags" Target="../tags/tag458.xml"/><Relationship Id="rId7" Type="http://schemas.openxmlformats.org/officeDocument/2006/relationships/notesSlide" Target="../notesSlides/notesSlide74.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slideLayout" Target="../slideLayouts/slideLayout2.xml"/><Relationship Id="rId5" Type="http://schemas.openxmlformats.org/officeDocument/2006/relationships/tags" Target="../tags/tag460.xml"/><Relationship Id="rId4" Type="http://schemas.openxmlformats.org/officeDocument/2006/relationships/tags" Target="../tags/tag459.xml"/></Relationships>
</file>

<file path=ppt/slides/_rels/slide75.xml.rels><?xml version="1.0" encoding="UTF-8" standalone="yes"?>
<Relationships xmlns="http://schemas.openxmlformats.org/package/2006/relationships"><Relationship Id="rId8" Type="http://schemas.openxmlformats.org/officeDocument/2006/relationships/image" Target="../media/image84.tmp"/><Relationship Id="rId3" Type="http://schemas.openxmlformats.org/officeDocument/2006/relationships/tags" Target="../tags/tag463.xml"/><Relationship Id="rId7" Type="http://schemas.openxmlformats.org/officeDocument/2006/relationships/notesSlide" Target="../notesSlides/notesSlide75.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slideLayout" Target="../slideLayouts/slideLayout2.xml"/><Relationship Id="rId5" Type="http://schemas.openxmlformats.org/officeDocument/2006/relationships/tags" Target="../tags/tag465.xml"/><Relationship Id="rId4" Type="http://schemas.openxmlformats.org/officeDocument/2006/relationships/tags" Target="../tags/tag464.xml"/></Relationships>
</file>

<file path=ppt/slides/_rels/slide76.xml.rels><?xml version="1.0" encoding="UTF-8" standalone="yes"?>
<Relationships xmlns="http://schemas.openxmlformats.org/package/2006/relationships"><Relationship Id="rId8" Type="http://schemas.openxmlformats.org/officeDocument/2006/relationships/tags" Target="../tags/tag473.xml"/><Relationship Id="rId3" Type="http://schemas.openxmlformats.org/officeDocument/2006/relationships/tags" Target="../tags/tag468.xml"/><Relationship Id="rId7" Type="http://schemas.openxmlformats.org/officeDocument/2006/relationships/tags" Target="../tags/tag472.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71.xml"/><Relationship Id="rId11" Type="http://schemas.openxmlformats.org/officeDocument/2006/relationships/image" Target="../media/image85.tmp"/><Relationship Id="rId5" Type="http://schemas.openxmlformats.org/officeDocument/2006/relationships/tags" Target="../tags/tag470.xml"/><Relationship Id="rId10" Type="http://schemas.openxmlformats.org/officeDocument/2006/relationships/notesSlide" Target="../notesSlides/notesSlide76.xml"/><Relationship Id="rId4" Type="http://schemas.openxmlformats.org/officeDocument/2006/relationships/tags" Target="../tags/tag469.xml"/><Relationship Id="rId9"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image" Target="../media/image86.tmp"/><Relationship Id="rId5" Type="http://schemas.openxmlformats.org/officeDocument/2006/relationships/notesSlide" Target="../notesSlides/notesSlide77.xml"/><Relationship Id="rId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tags" Target="../tags/tag479.xml"/><Relationship Id="rId7" Type="http://schemas.openxmlformats.org/officeDocument/2006/relationships/image" Target="../media/image87.tmp"/><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notesSlide" Target="../notesSlides/notesSlide78.xml"/><Relationship Id="rId5" Type="http://schemas.openxmlformats.org/officeDocument/2006/relationships/slideLayout" Target="../slideLayouts/slideLayout2.xml"/><Relationship Id="rId4" Type="http://schemas.openxmlformats.org/officeDocument/2006/relationships/tags" Target="../tags/tag480.xml"/></Relationships>
</file>

<file path=ppt/slides/_rels/slide79.xml.rels><?xml version="1.0" encoding="UTF-8" standalone="yes"?>
<Relationships xmlns="http://schemas.openxmlformats.org/package/2006/relationships"><Relationship Id="rId8" Type="http://schemas.openxmlformats.org/officeDocument/2006/relationships/tags" Target="../tags/tag488.xml"/><Relationship Id="rId3" Type="http://schemas.openxmlformats.org/officeDocument/2006/relationships/tags" Target="../tags/tag483.xml"/><Relationship Id="rId7" Type="http://schemas.openxmlformats.org/officeDocument/2006/relationships/tags" Target="../tags/tag487.xm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tags" Target="../tags/tag486.xml"/><Relationship Id="rId11" Type="http://schemas.openxmlformats.org/officeDocument/2006/relationships/image" Target="../media/image88.tmp"/><Relationship Id="rId5" Type="http://schemas.openxmlformats.org/officeDocument/2006/relationships/tags" Target="../tags/tag485.xml"/><Relationship Id="rId10" Type="http://schemas.openxmlformats.org/officeDocument/2006/relationships/notesSlide" Target="../notesSlides/notesSlide79.xml"/><Relationship Id="rId4" Type="http://schemas.openxmlformats.org/officeDocument/2006/relationships/tags" Target="../tags/tag484.xml"/><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6.xml"/><Relationship Id="rId7" Type="http://schemas.openxmlformats.org/officeDocument/2006/relationships/notesSlide" Target="../notesSlides/notesSlide8.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3.xml"/><Relationship Id="rId5" Type="http://schemas.openxmlformats.org/officeDocument/2006/relationships/tags" Target="../tags/tag28.xml"/><Relationship Id="rId4" Type="http://schemas.openxmlformats.org/officeDocument/2006/relationships/tags" Target="../tags/tag27.xml"/></Relationships>
</file>

<file path=ppt/slides/_rels/slide80.xml.rels><?xml version="1.0" encoding="UTF-8" standalone="yes"?>
<Relationships xmlns="http://schemas.openxmlformats.org/package/2006/relationships"><Relationship Id="rId8" Type="http://schemas.openxmlformats.org/officeDocument/2006/relationships/notesSlide" Target="../notesSlides/notesSlide80.xml"/><Relationship Id="rId3" Type="http://schemas.openxmlformats.org/officeDocument/2006/relationships/tags" Target="../tags/tag491.xml"/><Relationship Id="rId7" Type="http://schemas.openxmlformats.org/officeDocument/2006/relationships/slideLayout" Target="../slideLayouts/slideLayout2.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9" Type="http://schemas.openxmlformats.org/officeDocument/2006/relationships/image" Target="../media/image89.tmp"/></Relationships>
</file>

<file path=ppt/slides/_rels/slide81.xml.rels><?xml version="1.0" encoding="UTF-8" standalone="yes"?>
<Relationships xmlns="http://schemas.openxmlformats.org/package/2006/relationships"><Relationship Id="rId8" Type="http://schemas.openxmlformats.org/officeDocument/2006/relationships/notesSlide" Target="../notesSlides/notesSlide81.xml"/><Relationship Id="rId3" Type="http://schemas.openxmlformats.org/officeDocument/2006/relationships/tags" Target="../tags/tag497.xml"/><Relationship Id="rId7" Type="http://schemas.openxmlformats.org/officeDocument/2006/relationships/slideLayout" Target="../slideLayouts/slideLayout2.xml"/><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tags" Target="../tags/tag500.xml"/><Relationship Id="rId11" Type="http://schemas.openxmlformats.org/officeDocument/2006/relationships/image" Target="../media/image92.tmp"/><Relationship Id="rId5" Type="http://schemas.openxmlformats.org/officeDocument/2006/relationships/tags" Target="../tags/tag499.xml"/><Relationship Id="rId10" Type="http://schemas.openxmlformats.org/officeDocument/2006/relationships/image" Target="../media/image91.tmp"/><Relationship Id="rId4" Type="http://schemas.openxmlformats.org/officeDocument/2006/relationships/tags" Target="../tags/tag498.xml"/><Relationship Id="rId9" Type="http://schemas.openxmlformats.org/officeDocument/2006/relationships/image" Target="../media/image90.tmp"/></Relationships>
</file>

<file path=ppt/slides/_rels/slide82.xml.rels><?xml version="1.0" encoding="UTF-8" standalone="yes"?>
<Relationships xmlns="http://schemas.openxmlformats.org/package/2006/relationships"><Relationship Id="rId3" Type="http://schemas.openxmlformats.org/officeDocument/2006/relationships/tags" Target="../tags/tag503.xml"/><Relationship Id="rId7" Type="http://schemas.openxmlformats.org/officeDocument/2006/relationships/image" Target="../media/image93.tmp"/><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notesSlide" Target="../notesSlides/notesSlide82.xml"/><Relationship Id="rId5" Type="http://schemas.openxmlformats.org/officeDocument/2006/relationships/slideLayout" Target="../slideLayouts/slideLayout2.xml"/><Relationship Id="rId4" Type="http://schemas.openxmlformats.org/officeDocument/2006/relationships/tags" Target="../tags/tag504.xml"/></Relationships>
</file>

<file path=ppt/slides/_rels/slide83.xml.rels><?xml version="1.0" encoding="UTF-8" standalone="yes"?>
<Relationships xmlns="http://schemas.openxmlformats.org/package/2006/relationships"><Relationship Id="rId3" Type="http://schemas.openxmlformats.org/officeDocument/2006/relationships/tags" Target="../tags/tag507.xml"/><Relationship Id="rId7" Type="http://schemas.openxmlformats.org/officeDocument/2006/relationships/image" Target="../media/image94.tmp"/><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notesSlide" Target="../notesSlides/notesSlide83.xml"/><Relationship Id="rId5" Type="http://schemas.openxmlformats.org/officeDocument/2006/relationships/slideLayout" Target="../slideLayouts/slideLayout2.xml"/><Relationship Id="rId4" Type="http://schemas.openxmlformats.org/officeDocument/2006/relationships/tags" Target="../tags/tag508.xml"/></Relationships>
</file>

<file path=ppt/slides/_rels/slide84.xml.rels><?xml version="1.0" encoding="UTF-8" standalone="yes"?>
<Relationships xmlns="http://schemas.openxmlformats.org/package/2006/relationships"><Relationship Id="rId3" Type="http://schemas.openxmlformats.org/officeDocument/2006/relationships/tags" Target="../tags/tag511.xml"/><Relationship Id="rId7" Type="http://schemas.openxmlformats.org/officeDocument/2006/relationships/image" Target="../media/image95.tmp"/><Relationship Id="rId2" Type="http://schemas.openxmlformats.org/officeDocument/2006/relationships/tags" Target="../tags/tag510.xml"/><Relationship Id="rId1" Type="http://schemas.openxmlformats.org/officeDocument/2006/relationships/tags" Target="../tags/tag509.xml"/><Relationship Id="rId6" Type="http://schemas.openxmlformats.org/officeDocument/2006/relationships/notesSlide" Target="../notesSlides/notesSlide84.xml"/><Relationship Id="rId5" Type="http://schemas.openxmlformats.org/officeDocument/2006/relationships/slideLayout" Target="../slideLayouts/slideLayout2.xml"/><Relationship Id="rId4" Type="http://schemas.openxmlformats.org/officeDocument/2006/relationships/tags" Target="../tags/tag512.xml"/></Relationships>
</file>

<file path=ppt/slides/_rels/slide85.xml.rels><?xml version="1.0" encoding="UTF-8" standalone="yes"?>
<Relationships xmlns="http://schemas.openxmlformats.org/package/2006/relationships"><Relationship Id="rId8" Type="http://schemas.openxmlformats.org/officeDocument/2006/relationships/image" Target="../media/image96.tmp"/><Relationship Id="rId3" Type="http://schemas.openxmlformats.org/officeDocument/2006/relationships/tags" Target="../tags/tag515.xml"/><Relationship Id="rId7" Type="http://schemas.openxmlformats.org/officeDocument/2006/relationships/notesSlide" Target="../notesSlides/notesSlide85.xml"/><Relationship Id="rId2" Type="http://schemas.openxmlformats.org/officeDocument/2006/relationships/tags" Target="../tags/tag514.xml"/><Relationship Id="rId1" Type="http://schemas.openxmlformats.org/officeDocument/2006/relationships/tags" Target="../tags/tag513.xml"/><Relationship Id="rId6" Type="http://schemas.openxmlformats.org/officeDocument/2006/relationships/slideLayout" Target="../slideLayouts/slideLayout2.xml"/><Relationship Id="rId5" Type="http://schemas.openxmlformats.org/officeDocument/2006/relationships/tags" Target="../tags/tag517.xml"/><Relationship Id="rId4" Type="http://schemas.openxmlformats.org/officeDocument/2006/relationships/tags" Target="../tags/tag516.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86.xml"/><Relationship Id="rId3" Type="http://schemas.openxmlformats.org/officeDocument/2006/relationships/tags" Target="../tags/tag520.xml"/><Relationship Id="rId7" Type="http://schemas.openxmlformats.org/officeDocument/2006/relationships/slideLayout" Target="../slideLayouts/slideLayout2.xml"/><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tags" Target="../tags/tag523.xml"/><Relationship Id="rId5" Type="http://schemas.openxmlformats.org/officeDocument/2006/relationships/tags" Target="../tags/tag522.xml"/><Relationship Id="rId4" Type="http://schemas.openxmlformats.org/officeDocument/2006/relationships/tags" Target="../tags/tag521.xml"/><Relationship Id="rId9" Type="http://schemas.openxmlformats.org/officeDocument/2006/relationships/image" Target="../media/image97.tmp"/></Relationships>
</file>

<file path=ppt/slides/_rels/slide87.xml.rels><?xml version="1.0" encoding="UTF-8" standalone="yes"?>
<Relationships xmlns="http://schemas.openxmlformats.org/package/2006/relationships"><Relationship Id="rId3" Type="http://schemas.openxmlformats.org/officeDocument/2006/relationships/tags" Target="../tags/tag526.xml"/><Relationship Id="rId7" Type="http://schemas.openxmlformats.org/officeDocument/2006/relationships/image" Target="../media/image98.tmp"/><Relationship Id="rId2" Type="http://schemas.openxmlformats.org/officeDocument/2006/relationships/tags" Target="../tags/tag525.xml"/><Relationship Id="rId1" Type="http://schemas.openxmlformats.org/officeDocument/2006/relationships/tags" Target="../tags/tag524.xml"/><Relationship Id="rId6" Type="http://schemas.openxmlformats.org/officeDocument/2006/relationships/image" Target="../media/image97.tmp"/><Relationship Id="rId5" Type="http://schemas.openxmlformats.org/officeDocument/2006/relationships/notesSlide" Target="../notesSlides/notesSlide87.xml"/><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hyperlink" Target="http://cpaquebec.ca/fr/public-et-medias/salle-de-presse/nouvelles-et-publications/ncsc-4460-rapport-a-emettre-par-les-preparateurs-accredites-pour-les-programmes-agri-09ed8/" TargetMode="External"/><Relationship Id="rId3" Type="http://schemas.openxmlformats.org/officeDocument/2006/relationships/tags" Target="../tags/tag529.xml"/><Relationship Id="rId7" Type="http://schemas.openxmlformats.org/officeDocument/2006/relationships/image" Target="../media/image99.tmp"/><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notesSlide" Target="../notesSlides/notesSlide88.xml"/><Relationship Id="rId5" Type="http://schemas.openxmlformats.org/officeDocument/2006/relationships/slideLayout" Target="../slideLayouts/slideLayout2.xml"/><Relationship Id="rId4" Type="http://schemas.openxmlformats.org/officeDocument/2006/relationships/tags" Target="../tags/tag530.xml"/></Relationships>
</file>

<file path=ppt/slides/_rels/slide89.xml.rels><?xml version="1.0" encoding="UTF-8" standalone="yes"?>
<Relationships xmlns="http://schemas.openxmlformats.org/package/2006/relationships"><Relationship Id="rId8" Type="http://schemas.openxmlformats.org/officeDocument/2006/relationships/image" Target="../media/image100.tmp"/><Relationship Id="rId3" Type="http://schemas.openxmlformats.org/officeDocument/2006/relationships/tags" Target="../tags/tag533.xml"/><Relationship Id="rId7" Type="http://schemas.openxmlformats.org/officeDocument/2006/relationships/notesSlide" Target="../notesSlides/notesSlide89.xml"/><Relationship Id="rId2" Type="http://schemas.openxmlformats.org/officeDocument/2006/relationships/tags" Target="../tags/tag532.xml"/><Relationship Id="rId1" Type="http://schemas.openxmlformats.org/officeDocument/2006/relationships/tags" Target="../tags/tag531.xml"/><Relationship Id="rId6" Type="http://schemas.openxmlformats.org/officeDocument/2006/relationships/slideLayout" Target="../slideLayouts/slideLayout2.xml"/><Relationship Id="rId5" Type="http://schemas.openxmlformats.org/officeDocument/2006/relationships/tags" Target="../tags/tag535.xml"/><Relationship Id="rId10" Type="http://schemas.openxmlformats.org/officeDocument/2006/relationships/hyperlink" Target="http://cpaquebec.ca/fr/public-et-medias/salle-de-presse/nouvelles-et-publications/ncsc-4460-rapport-a-emettre-par-les-preparateurs-accredites-pour-les-programmes-agri-09ed8/" TargetMode="External"/><Relationship Id="rId4" Type="http://schemas.openxmlformats.org/officeDocument/2006/relationships/tags" Target="../tags/tag534.xml"/><Relationship Id="rId9" Type="http://schemas.openxmlformats.org/officeDocument/2006/relationships/image" Target="../media/image101.tmp"/></Relationships>
</file>

<file path=ppt/slides/_rels/slide9.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2.jp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image" Target="../media/image102.tmp"/><Relationship Id="rId5" Type="http://schemas.openxmlformats.org/officeDocument/2006/relationships/notesSlide" Target="../notesSlides/notesSlide90.xml"/><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tags" Target="../tags/tag541.xml"/><Relationship Id="rId2" Type="http://schemas.openxmlformats.org/officeDocument/2006/relationships/tags" Target="../tags/tag540.xml"/><Relationship Id="rId1" Type="http://schemas.openxmlformats.org/officeDocument/2006/relationships/tags" Target="../tags/tag539.xml"/><Relationship Id="rId6" Type="http://schemas.openxmlformats.org/officeDocument/2006/relationships/image" Target="../media/image103.tmp"/><Relationship Id="rId5" Type="http://schemas.openxmlformats.org/officeDocument/2006/relationships/notesSlide" Target="../notesSlides/notesSlide91.xml"/><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tags" Target="../tags/tag544.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image" Target="../media/image104.png"/><Relationship Id="rId5" Type="http://schemas.openxmlformats.org/officeDocument/2006/relationships/notesSlide" Target="../notesSlides/notesSlide92.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545.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546.xml"/></Relationships>
</file>

<file path=ppt/slides/_rels/slide95.xml.rels><?xml version="1.0" encoding="UTF-8" standalone="yes"?>
<Relationships xmlns="http://schemas.openxmlformats.org/package/2006/relationships"><Relationship Id="rId8" Type="http://schemas.openxmlformats.org/officeDocument/2006/relationships/notesSlide" Target="../notesSlides/notesSlide95.xml"/><Relationship Id="rId3" Type="http://schemas.openxmlformats.org/officeDocument/2006/relationships/tags" Target="../tags/tag549.xml"/><Relationship Id="rId7" Type="http://schemas.openxmlformats.org/officeDocument/2006/relationships/slideLayout" Target="../slideLayouts/slideLayout2.xml"/><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s>
</file>

<file path=ppt/slides/_rels/slide96.xml.rels><?xml version="1.0" encoding="UTF-8" standalone="yes"?>
<Relationships xmlns="http://schemas.openxmlformats.org/package/2006/relationships"><Relationship Id="rId8" Type="http://schemas.openxmlformats.org/officeDocument/2006/relationships/tags" Target="../tags/tag560.xml"/><Relationship Id="rId13" Type="http://schemas.openxmlformats.org/officeDocument/2006/relationships/tags" Target="../tags/tag565.xml"/><Relationship Id="rId18" Type="http://schemas.openxmlformats.org/officeDocument/2006/relationships/tags" Target="../tags/tag570.xml"/><Relationship Id="rId3" Type="http://schemas.openxmlformats.org/officeDocument/2006/relationships/tags" Target="../tags/tag555.xml"/><Relationship Id="rId21" Type="http://schemas.openxmlformats.org/officeDocument/2006/relationships/slideLayout" Target="../slideLayouts/slideLayout6.xml"/><Relationship Id="rId7" Type="http://schemas.openxmlformats.org/officeDocument/2006/relationships/tags" Target="../tags/tag559.xml"/><Relationship Id="rId12" Type="http://schemas.openxmlformats.org/officeDocument/2006/relationships/tags" Target="../tags/tag564.xml"/><Relationship Id="rId17" Type="http://schemas.openxmlformats.org/officeDocument/2006/relationships/tags" Target="../tags/tag569.xml"/><Relationship Id="rId2" Type="http://schemas.openxmlformats.org/officeDocument/2006/relationships/tags" Target="../tags/tag554.xml"/><Relationship Id="rId16" Type="http://schemas.openxmlformats.org/officeDocument/2006/relationships/tags" Target="../tags/tag568.xml"/><Relationship Id="rId20" Type="http://schemas.openxmlformats.org/officeDocument/2006/relationships/tags" Target="../tags/tag572.xml"/><Relationship Id="rId1" Type="http://schemas.openxmlformats.org/officeDocument/2006/relationships/tags" Target="../tags/tag553.xml"/><Relationship Id="rId6" Type="http://schemas.openxmlformats.org/officeDocument/2006/relationships/tags" Target="../tags/tag558.xml"/><Relationship Id="rId11" Type="http://schemas.openxmlformats.org/officeDocument/2006/relationships/tags" Target="../tags/tag563.xml"/><Relationship Id="rId5" Type="http://schemas.openxmlformats.org/officeDocument/2006/relationships/tags" Target="../tags/tag557.xml"/><Relationship Id="rId15" Type="http://schemas.openxmlformats.org/officeDocument/2006/relationships/tags" Target="../tags/tag567.xml"/><Relationship Id="rId23" Type="http://schemas.openxmlformats.org/officeDocument/2006/relationships/image" Target="../media/image106.tmp"/><Relationship Id="rId10" Type="http://schemas.openxmlformats.org/officeDocument/2006/relationships/tags" Target="../tags/tag562.xml"/><Relationship Id="rId19" Type="http://schemas.openxmlformats.org/officeDocument/2006/relationships/tags" Target="../tags/tag571.xml"/><Relationship Id="rId4" Type="http://schemas.openxmlformats.org/officeDocument/2006/relationships/tags" Target="../tags/tag556.xml"/><Relationship Id="rId9" Type="http://schemas.openxmlformats.org/officeDocument/2006/relationships/tags" Target="../tags/tag561.xml"/><Relationship Id="rId14" Type="http://schemas.openxmlformats.org/officeDocument/2006/relationships/tags" Target="../tags/tag566.xml"/><Relationship Id="rId2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tags" Target="../tags/tag575.xml"/><Relationship Id="rId7" Type="http://schemas.openxmlformats.org/officeDocument/2006/relationships/image" Target="../media/image107.tmp"/><Relationship Id="rId2" Type="http://schemas.openxmlformats.org/officeDocument/2006/relationships/tags" Target="../tags/tag574.xml"/><Relationship Id="rId1" Type="http://schemas.openxmlformats.org/officeDocument/2006/relationships/tags" Target="../tags/tag573.xml"/><Relationship Id="rId6" Type="http://schemas.openxmlformats.org/officeDocument/2006/relationships/notesSlide" Target="../notesSlides/notesSlide97.xml"/><Relationship Id="rId5" Type="http://schemas.openxmlformats.org/officeDocument/2006/relationships/slideLayout" Target="../slideLayouts/slideLayout28.xml"/><Relationship Id="rId4" Type="http://schemas.openxmlformats.org/officeDocument/2006/relationships/tags" Target="../tags/tag57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578.xml"/><Relationship Id="rId1" Type="http://schemas.openxmlformats.org/officeDocument/2006/relationships/tags" Target="../tags/tag577.xml"/><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580.xml"/><Relationship Id="rId1" Type="http://schemas.openxmlformats.org/officeDocument/2006/relationships/tags" Target="../tags/tag579.xml"/><Relationship Id="rId5" Type="http://schemas.openxmlformats.org/officeDocument/2006/relationships/image" Target="../media/image108.tmp"/><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457200" y="4702829"/>
            <a:ext cx="7772400" cy="1977656"/>
          </a:xfrm>
        </p:spPr>
        <p:txBody>
          <a:bodyPr>
            <a:normAutofit/>
          </a:bodyPr>
          <a:lstStyle/>
          <a:p>
            <a:r>
              <a:rPr lang="fr-CA" dirty="0" smtClean="0">
                <a:latin typeface="Century Gothic" panose="020B0502020202020204" pitchFamily="34" charset="0"/>
              </a:rPr>
              <a:t>Formation 2017 </a:t>
            </a:r>
            <a:r>
              <a:rPr lang="fr-CA" sz="3600" dirty="0" smtClean="0">
                <a:latin typeface="Century Gothic" panose="020B0502020202020204" pitchFamily="34" charset="0"/>
              </a:rPr>
              <a:t/>
            </a:r>
            <a:br>
              <a:rPr lang="fr-CA" sz="3600" dirty="0" smtClean="0">
                <a:latin typeface="Century Gothic" panose="020B0502020202020204" pitchFamily="34" charset="0"/>
              </a:rPr>
            </a:br>
            <a:r>
              <a:rPr lang="fr-CA" sz="2400" dirty="0" smtClean="0">
                <a:latin typeface="Century Gothic" panose="020B0502020202020204" pitchFamily="34" charset="0"/>
              </a:rPr>
              <a:t>Collecte des </a:t>
            </a:r>
            <a:r>
              <a:rPr lang="fr-CA" sz="2400" smtClean="0">
                <a:latin typeface="Century Gothic" panose="020B0502020202020204" pitchFamily="34" charset="0"/>
              </a:rPr>
              <a:t>données financières</a:t>
            </a:r>
            <a:endParaRPr lang="fr-CA" sz="2400" strike="sngStrike" dirty="0">
              <a:latin typeface="Century Gothic" panose="020B0502020202020204" pitchFamily="34" charset="0"/>
            </a:endParaRPr>
          </a:p>
        </p:txBody>
      </p:sp>
      <p:sp>
        <p:nvSpPr>
          <p:cNvPr id="3" name="Sous-titre 2"/>
          <p:cNvSpPr>
            <a:spLocks noGrp="1"/>
          </p:cNvSpPr>
          <p:nvPr>
            <p:ph type="subTitle" idx="1"/>
            <p:custDataLst>
              <p:tags r:id="rId2"/>
            </p:custDataLst>
          </p:nvPr>
        </p:nvSpPr>
        <p:spPr/>
        <p:txBody>
          <a:bodyPr/>
          <a:lstStyle/>
          <a:p>
            <a:r>
              <a:rPr lang="fr-CA" sz="1600" b="1" cap="all" dirty="0" smtClean="0">
                <a:latin typeface="Century Gothic" panose="020B0502020202020204" pitchFamily="34" charset="0"/>
              </a:rPr>
              <a:t>Présenté par :</a:t>
            </a:r>
            <a:br>
              <a:rPr lang="fr-CA" sz="1600" b="1" cap="all" dirty="0" smtClean="0">
                <a:latin typeface="Century Gothic" panose="020B0502020202020204" pitchFamily="34" charset="0"/>
              </a:rPr>
            </a:br>
            <a:r>
              <a:rPr lang="fr-CA" sz="1600" dirty="0" smtClean="0">
                <a:latin typeface="Century Gothic" panose="020B0502020202020204" pitchFamily="34" charset="0"/>
              </a:rPr>
              <a:t>Catherine Déry</a:t>
            </a:r>
          </a:p>
          <a:p>
            <a:r>
              <a:rPr lang="fr-CA" sz="1600" dirty="0" smtClean="0"/>
              <a:t>Rémi Cloutier</a:t>
            </a:r>
            <a:r>
              <a:rPr lang="fr-CA" sz="1600" dirty="0" smtClean="0">
                <a:latin typeface="Century Gothic" panose="020B0502020202020204" pitchFamily="34" charset="0"/>
              </a:rPr>
              <a:t>  </a:t>
            </a:r>
          </a:p>
          <a:p>
            <a:r>
              <a:rPr lang="fr-CA" dirty="0" smtClean="0"/>
              <a:t>Automne </a:t>
            </a:r>
            <a:r>
              <a:rPr lang="fr-CA" sz="1800" dirty="0" smtClean="0">
                <a:latin typeface="Century Gothic" panose="020B0502020202020204" pitchFamily="34" charset="0"/>
              </a:rPr>
              <a:t>2017</a:t>
            </a:r>
            <a:endParaRPr lang="fr-CA" sz="1800" dirty="0">
              <a:latin typeface="Century Gothic" panose="020B0502020202020204" pitchFamily="34" charset="0"/>
            </a:endParaRPr>
          </a:p>
        </p:txBody>
      </p:sp>
    </p:spTree>
    <p:extLst>
      <p:ext uri="{BB962C8B-B14F-4D97-AF65-F5344CB8AC3E}">
        <p14:creationId xmlns:p14="http://schemas.microsoft.com/office/powerpoint/2010/main" val="1366984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03366" y="1631370"/>
            <a:ext cx="11169045" cy="4838701"/>
          </a:xfrm>
          <a:prstGeom prst="rect">
            <a:avLst/>
          </a:prstGeom>
        </p:spPr>
      </p:pic>
      <p:sp>
        <p:nvSpPr>
          <p:cNvPr id="10" name="Espace réservé du texte 9"/>
          <p:cNvSpPr>
            <a:spLocks noGrp="1"/>
          </p:cNvSpPr>
          <p:nvPr>
            <p:ph type="body" idx="13"/>
            <p:custDataLst>
              <p:tags r:id="rId2"/>
            </p:custDataLst>
          </p:nvPr>
        </p:nvSpPr>
        <p:spPr/>
        <p:txBody>
          <a:bodyPr/>
          <a:lstStyle/>
          <a:p>
            <a:r>
              <a:rPr lang="fr-CA" b="1" cap="small" dirty="0"/>
              <a:t>Nouveau </a:t>
            </a:r>
            <a:r>
              <a:rPr lang="fr-CA" b="1" cap="small" dirty="0" smtClean="0"/>
              <a:t>processus</a:t>
            </a:r>
            <a:endParaRPr lang="fr-CA" b="1" cap="small" dirty="0"/>
          </a:p>
        </p:txBody>
      </p:sp>
      <p:sp>
        <p:nvSpPr>
          <p:cNvPr id="7" name="Titre 2"/>
          <p:cNvSpPr>
            <a:spLocks noGrp="1"/>
          </p:cNvSpPr>
          <p:nvPr>
            <p:ph type="title"/>
            <p:custDataLst>
              <p:tags r:id="rId3"/>
            </p:custDataLst>
          </p:nvPr>
        </p:nvSpPr>
        <p:spPr>
          <a:xfrm>
            <a:off x="-1" y="0"/>
            <a:ext cx="12192000" cy="990000"/>
          </a:xfrm>
        </p:spPr>
        <p:txBody>
          <a:bodyPr>
            <a:noAutofit/>
          </a:bodyPr>
          <a:lstStyle/>
          <a:p>
            <a:r>
              <a:rPr lang="fr-CA" sz="3200" cap="all" dirty="0"/>
              <a:t>Processus de la collecte des données </a:t>
            </a:r>
            <a:r>
              <a:rPr lang="fr-CA" sz="3200" cap="all" dirty="0" smtClean="0"/>
              <a:t>financières</a:t>
            </a:r>
            <a:endParaRPr lang="fr-CA" sz="3200" cap="all" dirty="0"/>
          </a:p>
        </p:txBody>
      </p:sp>
      <p:sp>
        <p:nvSpPr>
          <p:cNvPr id="2" name="ZoneTexte 1"/>
          <p:cNvSpPr txBox="1"/>
          <p:nvPr>
            <p:custDataLst>
              <p:tags r:id="rId4"/>
            </p:custDataLst>
          </p:nvPr>
        </p:nvSpPr>
        <p:spPr>
          <a:xfrm>
            <a:off x="9345478" y="6136586"/>
            <a:ext cx="2324542" cy="646331"/>
          </a:xfrm>
          <a:prstGeom prst="rect">
            <a:avLst/>
          </a:prstGeom>
          <a:solidFill>
            <a:schemeClr val="bg1"/>
          </a:solidFill>
        </p:spPr>
        <p:txBody>
          <a:bodyPr wrap="square" rtlCol="0">
            <a:spAutoFit/>
          </a:bodyPr>
          <a:lstStyle/>
          <a:p>
            <a:pPr algn="ctr"/>
            <a:r>
              <a:rPr lang="fr-CA" cap="small" dirty="0" smtClean="0">
                <a:latin typeface="Arial" panose="020B0604020202020204" pitchFamily="34" charset="0"/>
                <a:cs typeface="Arial" panose="020B0604020202020204" pitchFamily="34" charset="0"/>
              </a:rPr>
              <a:t>Analyse financière personnalisée</a:t>
            </a:r>
            <a:endParaRPr lang="fr-CA" cap="small" dirty="0">
              <a:latin typeface="Arial" panose="020B0604020202020204" pitchFamily="34" charset="0"/>
              <a:cs typeface="Arial" panose="020B0604020202020204" pitchFamily="34" charset="0"/>
            </a:endParaRPr>
          </a:p>
        </p:txBody>
      </p:sp>
      <p:pic>
        <p:nvPicPr>
          <p:cNvPr id="6" name="Image 5">
            <a:hlinkClick r:id="rId9" action="ppaction://hlinksldjump"/>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303366" y="5890323"/>
            <a:ext cx="1259216" cy="808721"/>
          </a:xfrm>
          <a:prstGeom prst="rect">
            <a:avLst/>
          </a:prstGeom>
        </p:spPr>
      </p:pic>
    </p:spTree>
    <p:extLst>
      <p:ext uri="{BB962C8B-B14F-4D97-AF65-F5344CB8AC3E}">
        <p14:creationId xmlns:p14="http://schemas.microsoft.com/office/powerpoint/2010/main" val="15209752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800548"/>
          </a:xfrm>
        </p:spPr>
        <p:txBody>
          <a:bodyPr>
            <a:normAutofit/>
          </a:bodyPr>
          <a:lstStyle/>
          <a:p>
            <a:pPr marL="92075"/>
            <a:r>
              <a:rPr lang="fr-CA" sz="3600" cap="all" dirty="0" smtClean="0">
                <a:effectLst/>
              </a:rPr>
              <a:t>Particularité : déclaration des UP</a:t>
            </a:r>
            <a:endParaRPr lang="fr-CA" sz="3600" cap="all" dirty="0">
              <a:effectLst/>
            </a:endParaRPr>
          </a:p>
        </p:txBody>
      </p:sp>
      <p:sp>
        <p:nvSpPr>
          <p:cNvPr id="10" name="Rectangle 9"/>
          <p:cNvSpPr/>
          <p:nvPr>
            <p:custDataLst>
              <p:tags r:id="rId2"/>
            </p:custDataLst>
          </p:nvPr>
        </p:nvSpPr>
        <p:spPr>
          <a:xfrm>
            <a:off x="0" y="963158"/>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Productions animales de type en continu</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7" name="Rectangle à coins arrondis 26"/>
          <p:cNvSpPr/>
          <p:nvPr>
            <p:custDataLst>
              <p:tags r:id="rId3"/>
            </p:custDataLst>
          </p:nvPr>
        </p:nvSpPr>
        <p:spPr>
          <a:xfrm>
            <a:off x="147535" y="1790794"/>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8" name="ZoneTexte 27"/>
          <p:cNvSpPr txBox="1"/>
          <p:nvPr>
            <p:custDataLst>
              <p:tags r:id="rId4"/>
            </p:custDataLst>
          </p:nvPr>
        </p:nvSpPr>
        <p:spPr>
          <a:xfrm>
            <a:off x="2211503" y="1632747"/>
            <a:ext cx="9865267" cy="707886"/>
          </a:xfrm>
          <a:prstGeom prst="rect">
            <a:avLst/>
          </a:prstGeom>
          <a:noFill/>
        </p:spPr>
        <p:txBody>
          <a:bodyPr wrap="square" rtlCol="0">
            <a:spAutoFit/>
          </a:bodyPr>
          <a:lstStyle/>
          <a:p>
            <a:r>
              <a:rPr lang="fr-CA" sz="2000" dirty="0" smtClean="0">
                <a:latin typeface="Century Gothic" panose="020B0502020202020204" pitchFamily="34" charset="0"/>
              </a:rPr>
              <a:t>Pour certaines productions animales, il est important de faire la </a:t>
            </a:r>
            <a:r>
              <a:rPr lang="fr-CA" sz="2000" b="1" dirty="0" smtClean="0">
                <a:latin typeface="Century Gothic" panose="020B0502020202020204" pitchFamily="34" charset="0"/>
              </a:rPr>
              <a:t>distinction </a:t>
            </a:r>
            <a:r>
              <a:rPr lang="fr-CA" sz="2000" dirty="0" smtClean="0">
                <a:latin typeface="Century Gothic" panose="020B0502020202020204" pitchFamily="34" charset="0"/>
              </a:rPr>
              <a:t>entre les </a:t>
            </a:r>
            <a:r>
              <a:rPr lang="fr-CA" sz="2000" b="1" dirty="0" smtClean="0">
                <a:latin typeface="Century Gothic" panose="020B0502020202020204" pitchFamily="34" charset="0"/>
              </a:rPr>
              <a:t>productions à son compte </a:t>
            </a:r>
            <a:r>
              <a:rPr lang="fr-CA" sz="2000" dirty="0" smtClean="0">
                <a:latin typeface="Century Gothic" panose="020B0502020202020204" pitchFamily="34" charset="0"/>
              </a:rPr>
              <a:t>et les </a:t>
            </a:r>
            <a:r>
              <a:rPr lang="fr-CA" sz="2000" b="1" dirty="0" smtClean="0">
                <a:latin typeface="Century Gothic" panose="020B0502020202020204" pitchFamily="34" charset="0"/>
              </a:rPr>
              <a:t>productions à forfait</a:t>
            </a:r>
            <a:r>
              <a:rPr lang="fr-CA" sz="2000" dirty="0">
                <a:latin typeface="Century Gothic" panose="020B0502020202020204" pitchFamily="34" charset="0"/>
              </a:rPr>
              <a:t>.</a:t>
            </a:r>
          </a:p>
        </p:txBody>
      </p:sp>
      <p:sp>
        <p:nvSpPr>
          <p:cNvPr id="29" name="ZoneTexte 28"/>
          <p:cNvSpPr txBox="1"/>
          <p:nvPr>
            <p:custDataLst>
              <p:tags r:id="rId5"/>
            </p:custDataLst>
          </p:nvPr>
        </p:nvSpPr>
        <p:spPr>
          <a:xfrm>
            <a:off x="0" y="2952580"/>
            <a:ext cx="6699315" cy="476726"/>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CA" sz="2200" b="1" cap="all" dirty="0" smtClean="0">
                <a:ln w="22225">
                  <a:solidFill>
                    <a:schemeClr val="tx2">
                      <a:lumMod val="75000"/>
                    </a:schemeClr>
                  </a:solidFill>
                  <a:prstDash val="solid"/>
                </a:ln>
                <a:solidFill>
                  <a:schemeClr val="tx1">
                    <a:lumMod val="75000"/>
                    <a:lumOff val="25000"/>
                  </a:schemeClr>
                </a:solidFill>
                <a:latin typeface="Century Gothic" panose="020B0502020202020204" pitchFamily="34" charset="0"/>
              </a:rPr>
              <a:t>Exemple : La production d’agneaux</a:t>
            </a:r>
          </a:p>
        </p:txBody>
      </p:sp>
      <p:pic>
        <p:nvPicPr>
          <p:cNvPr id="30" name="Image 29" descr="Saisir les données financières  La Financière agricole du Québec"/>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1" y="3598424"/>
            <a:ext cx="12192000" cy="2562225"/>
          </a:xfrm>
          <a:prstGeom prst="rect">
            <a:avLst/>
          </a:prstGeom>
          <a:noFill/>
          <a:ln w="19050">
            <a:solidFill>
              <a:schemeClr val="tx1"/>
            </a:solidFill>
          </a:ln>
        </p:spPr>
      </p:pic>
      <p:sp>
        <p:nvSpPr>
          <p:cNvPr id="31" name="Rectangle 30"/>
          <p:cNvSpPr/>
          <p:nvPr>
            <p:custDataLst>
              <p:tags r:id="rId7"/>
            </p:custDataLst>
          </p:nvPr>
        </p:nvSpPr>
        <p:spPr>
          <a:xfrm>
            <a:off x="102558" y="4619422"/>
            <a:ext cx="11974212" cy="105409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19515484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800548"/>
          </a:xfrm>
        </p:spPr>
        <p:txBody>
          <a:bodyPr>
            <a:normAutofit/>
          </a:bodyPr>
          <a:lstStyle/>
          <a:p>
            <a:pPr marL="92075"/>
            <a:r>
              <a:rPr lang="fr-CA" sz="3600" cap="all" dirty="0" smtClean="0">
                <a:effectLst/>
              </a:rPr>
              <a:t>Particularité : déclaration des UP</a:t>
            </a:r>
            <a:endParaRPr lang="fr-CA" sz="3600" cap="all" dirty="0">
              <a:effectLst/>
            </a:endParaRPr>
          </a:p>
        </p:txBody>
      </p:sp>
      <p:sp>
        <p:nvSpPr>
          <p:cNvPr id="10" name="Rectangle 9"/>
          <p:cNvSpPr/>
          <p:nvPr>
            <p:custDataLst>
              <p:tags r:id="rId2"/>
            </p:custDataLst>
          </p:nvPr>
        </p:nvSpPr>
        <p:spPr>
          <a:xfrm>
            <a:off x="0" y="963158"/>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Productions de type engraissement</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7" name="Rectangle à coins arrondis 26"/>
          <p:cNvSpPr/>
          <p:nvPr>
            <p:custDataLst>
              <p:tags r:id="rId3"/>
            </p:custDataLst>
          </p:nvPr>
        </p:nvSpPr>
        <p:spPr>
          <a:xfrm>
            <a:off x="147535" y="1790794"/>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8" name="ZoneTexte 27"/>
          <p:cNvSpPr txBox="1"/>
          <p:nvPr>
            <p:custDataLst>
              <p:tags r:id="rId4"/>
            </p:custDataLst>
          </p:nvPr>
        </p:nvSpPr>
        <p:spPr>
          <a:xfrm>
            <a:off x="2211503" y="1632747"/>
            <a:ext cx="9865267" cy="1015663"/>
          </a:xfrm>
          <a:prstGeom prst="rect">
            <a:avLst/>
          </a:prstGeom>
          <a:noFill/>
        </p:spPr>
        <p:txBody>
          <a:bodyPr wrap="square" rtlCol="0">
            <a:spAutoFit/>
          </a:bodyPr>
          <a:lstStyle/>
          <a:p>
            <a:r>
              <a:rPr lang="fr-CA" sz="2000" dirty="0" smtClean="0">
                <a:latin typeface="Century Gothic" panose="020B0502020202020204" pitchFamily="34" charset="0"/>
              </a:rPr>
              <a:t>Pour certaines productions animales, il est important de faire la </a:t>
            </a:r>
            <a:r>
              <a:rPr lang="fr-CA" sz="2000" b="1" dirty="0" smtClean="0">
                <a:latin typeface="Century Gothic" panose="020B0502020202020204" pitchFamily="34" charset="0"/>
              </a:rPr>
              <a:t>distinction </a:t>
            </a:r>
            <a:r>
              <a:rPr lang="fr-CA" sz="2000" dirty="0" smtClean="0">
                <a:latin typeface="Century Gothic" panose="020B0502020202020204" pitchFamily="34" charset="0"/>
              </a:rPr>
              <a:t>entre le nombre de places (animaux / </a:t>
            </a:r>
            <a:r>
              <a:rPr lang="fr-CA" sz="2000" dirty="0">
                <a:latin typeface="Century Gothic" panose="020B0502020202020204" pitchFamily="34" charset="0"/>
              </a:rPr>
              <a:t>lot</a:t>
            </a:r>
            <a:r>
              <a:rPr lang="fr-CA" sz="2000" dirty="0" smtClean="0">
                <a:latin typeface="Century Gothic" panose="020B0502020202020204" pitchFamily="34" charset="0"/>
              </a:rPr>
              <a:t>) pour </a:t>
            </a:r>
            <a:r>
              <a:rPr lang="fr-CA" sz="2000" dirty="0">
                <a:latin typeface="Century Gothic" panose="020B0502020202020204" pitchFamily="34" charset="0"/>
              </a:rPr>
              <a:t>les </a:t>
            </a:r>
            <a:r>
              <a:rPr lang="fr-CA" sz="2000" b="1" dirty="0">
                <a:latin typeface="Century Gothic" panose="020B0502020202020204" pitchFamily="34" charset="0"/>
              </a:rPr>
              <a:t>productions à son compte </a:t>
            </a:r>
            <a:r>
              <a:rPr lang="fr-CA" sz="2000" dirty="0">
                <a:latin typeface="Century Gothic" panose="020B0502020202020204" pitchFamily="34" charset="0"/>
              </a:rPr>
              <a:t>et les </a:t>
            </a:r>
            <a:r>
              <a:rPr lang="fr-CA" sz="2000" b="1" dirty="0">
                <a:latin typeface="Century Gothic" panose="020B0502020202020204" pitchFamily="34" charset="0"/>
              </a:rPr>
              <a:t>productions à </a:t>
            </a:r>
            <a:r>
              <a:rPr lang="fr-CA" sz="2000" b="1" dirty="0" smtClean="0">
                <a:latin typeface="Century Gothic" panose="020B0502020202020204" pitchFamily="34" charset="0"/>
              </a:rPr>
              <a:t>forfait</a:t>
            </a:r>
            <a:r>
              <a:rPr lang="fr-CA" sz="2000" dirty="0" smtClean="0">
                <a:latin typeface="Century Gothic" panose="020B0502020202020204" pitchFamily="34" charset="0"/>
              </a:rPr>
              <a:t>.</a:t>
            </a:r>
            <a:endParaRPr lang="fr-CA" sz="2000" dirty="0">
              <a:latin typeface="Century Gothic" panose="020B0502020202020204" pitchFamily="34" charset="0"/>
            </a:endParaRPr>
          </a:p>
        </p:txBody>
      </p:sp>
      <p:sp>
        <p:nvSpPr>
          <p:cNvPr id="29" name="ZoneTexte 28"/>
          <p:cNvSpPr txBox="1"/>
          <p:nvPr>
            <p:custDataLst>
              <p:tags r:id="rId5"/>
            </p:custDataLst>
          </p:nvPr>
        </p:nvSpPr>
        <p:spPr>
          <a:xfrm>
            <a:off x="0" y="2952580"/>
            <a:ext cx="6699315" cy="476726"/>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CA" sz="2200" b="1" cap="all" dirty="0" smtClean="0">
                <a:ln w="22225">
                  <a:solidFill>
                    <a:schemeClr val="tx2">
                      <a:lumMod val="75000"/>
                    </a:schemeClr>
                  </a:solidFill>
                  <a:prstDash val="solid"/>
                </a:ln>
                <a:solidFill>
                  <a:schemeClr val="tx1">
                    <a:lumMod val="75000"/>
                    <a:lumOff val="25000"/>
                  </a:schemeClr>
                </a:solidFill>
                <a:latin typeface="Century Gothic" panose="020B0502020202020204" pitchFamily="34" charset="0"/>
              </a:rPr>
              <a:t>Exemple : Les porcs d’abattage</a:t>
            </a:r>
          </a:p>
        </p:txBody>
      </p:sp>
      <p:pic>
        <p:nvPicPr>
          <p:cNvPr id="8" name="Image 7" descr="Saisir les données financières  La Financière agricole du Québec"/>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76199" y="3572429"/>
            <a:ext cx="12039600" cy="3086100"/>
          </a:xfrm>
          <a:prstGeom prst="rect">
            <a:avLst/>
          </a:prstGeom>
          <a:noFill/>
          <a:ln w="19050">
            <a:solidFill>
              <a:schemeClr val="tx1"/>
            </a:solidFill>
          </a:ln>
        </p:spPr>
      </p:pic>
      <p:sp>
        <p:nvSpPr>
          <p:cNvPr id="11" name="Rectangle 10"/>
          <p:cNvSpPr/>
          <p:nvPr>
            <p:custDataLst>
              <p:tags r:id="rId7"/>
            </p:custDataLst>
          </p:nvPr>
        </p:nvSpPr>
        <p:spPr>
          <a:xfrm>
            <a:off x="102558" y="5116891"/>
            <a:ext cx="11974212" cy="105409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7896714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800548"/>
          </a:xfrm>
        </p:spPr>
        <p:txBody>
          <a:bodyPr>
            <a:normAutofit/>
          </a:bodyPr>
          <a:lstStyle/>
          <a:p>
            <a:pPr marL="92075"/>
            <a:r>
              <a:rPr lang="fr-CA" sz="3600" cap="all" dirty="0" smtClean="0">
                <a:effectLst/>
              </a:rPr>
              <a:t>Particularité : déclaration des UP</a:t>
            </a:r>
            <a:endParaRPr lang="fr-CA" sz="3600" cap="all" dirty="0">
              <a:effectLst/>
            </a:endParaRPr>
          </a:p>
        </p:txBody>
      </p:sp>
      <p:sp>
        <p:nvSpPr>
          <p:cNvPr id="10" name="Rectangle 9"/>
          <p:cNvSpPr/>
          <p:nvPr>
            <p:custDataLst>
              <p:tags r:id="rId2"/>
            </p:custDataLst>
          </p:nvPr>
        </p:nvSpPr>
        <p:spPr>
          <a:xfrm>
            <a:off x="0" y="963158"/>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Production végétale de type en continu</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4" name="ZoneTexte 3"/>
          <p:cNvSpPr txBox="1"/>
          <p:nvPr>
            <p:custDataLst>
              <p:tags r:id="rId3"/>
            </p:custDataLst>
          </p:nvPr>
        </p:nvSpPr>
        <p:spPr>
          <a:xfrm>
            <a:off x="74479" y="1438212"/>
            <a:ext cx="3213252" cy="400110"/>
          </a:xfrm>
          <a:prstGeom prst="rect">
            <a:avLst/>
          </a:prstGeom>
          <a:noFill/>
        </p:spPr>
        <p:txBody>
          <a:bodyPr wrap="square" rtlCol="0">
            <a:spAutoFit/>
          </a:bodyPr>
          <a:lstStyle/>
          <a:p>
            <a:r>
              <a:rPr lang="fr-CA" sz="2000" b="1" u="sng" dirty="0" smtClean="0">
                <a:latin typeface="Century Gothic" panose="020B0502020202020204" pitchFamily="34" charset="0"/>
              </a:rPr>
              <a:t>Productions en serre</a:t>
            </a:r>
            <a:endParaRPr lang="fr-CA" sz="2000" b="1" u="sng" dirty="0">
              <a:latin typeface="Century Gothic" panose="020B0502020202020204" pitchFamily="34" charset="0"/>
            </a:endParaRPr>
          </a:p>
        </p:txBody>
      </p:sp>
      <p:sp>
        <p:nvSpPr>
          <p:cNvPr id="2" name="Rectangle 1"/>
          <p:cNvSpPr/>
          <p:nvPr>
            <p:custDataLst>
              <p:tags r:id="rId4"/>
            </p:custDataLst>
          </p:nvPr>
        </p:nvSpPr>
        <p:spPr>
          <a:xfrm>
            <a:off x="218316" y="1757321"/>
            <a:ext cx="11802447" cy="923330"/>
          </a:xfrm>
          <a:prstGeom prst="rect">
            <a:avLst/>
          </a:prstGeom>
        </p:spPr>
        <p:txBody>
          <a:bodyPr wrap="square">
            <a:spAutoFit/>
          </a:bodyPr>
          <a:lstStyle/>
          <a:p>
            <a:r>
              <a:rPr lang="fr-CA" dirty="0">
                <a:latin typeface="Century Gothic" panose="020B0502020202020204" pitchFamily="34" charset="0"/>
              </a:rPr>
              <a:t>Les unités productives doivent être déclarées selon une </a:t>
            </a:r>
            <a:r>
              <a:rPr lang="fr-CA" b="1" dirty="0">
                <a:latin typeface="Century Gothic" panose="020B0502020202020204" pitchFamily="34" charset="0"/>
              </a:rPr>
              <a:t>moyenne pondérée </a:t>
            </a:r>
            <a:r>
              <a:rPr lang="fr-CA" dirty="0">
                <a:latin typeface="Century Gothic" panose="020B0502020202020204" pitchFamily="34" charset="0"/>
              </a:rPr>
              <a:t>afin de considérer l’agrandissement ou la diminution de la superficie en production au cours de l’exercice </a:t>
            </a:r>
            <a:r>
              <a:rPr lang="fr-CA" dirty="0" smtClean="0">
                <a:latin typeface="Century Gothic" panose="020B0502020202020204" pitchFamily="34" charset="0"/>
              </a:rPr>
              <a:t>financier et la superficie totale de la serre.</a:t>
            </a:r>
            <a:endParaRPr lang="fr-CA" dirty="0">
              <a:latin typeface="Century Gothic" panose="020B0502020202020204" pitchFamily="34" charset="0"/>
            </a:endParaRPr>
          </a:p>
        </p:txBody>
      </p:sp>
      <p:sp>
        <p:nvSpPr>
          <p:cNvPr id="6" name="ZoneTexte 5"/>
          <p:cNvSpPr txBox="1"/>
          <p:nvPr>
            <p:custDataLst>
              <p:tags r:id="rId5"/>
            </p:custDataLst>
          </p:nvPr>
        </p:nvSpPr>
        <p:spPr>
          <a:xfrm>
            <a:off x="991162" y="3493717"/>
            <a:ext cx="1877611" cy="476726"/>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CA" sz="2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Exemple 1</a:t>
            </a:r>
          </a:p>
        </p:txBody>
      </p:sp>
      <p:graphicFrame>
        <p:nvGraphicFramePr>
          <p:cNvPr id="3" name="Tableau 2"/>
          <p:cNvGraphicFramePr>
            <a:graphicFrameLocks noGrp="1"/>
          </p:cNvGraphicFramePr>
          <p:nvPr>
            <p:custDataLst>
              <p:tags r:id="rId6"/>
            </p:custDataLst>
            <p:extLst>
              <p:ext uri="{D42A27DB-BD31-4B8C-83A1-F6EECF244321}">
                <p14:modId xmlns:p14="http://schemas.microsoft.com/office/powerpoint/2010/main" val="345477313"/>
              </p:ext>
            </p:extLst>
          </p:nvPr>
        </p:nvGraphicFramePr>
        <p:xfrm>
          <a:off x="2871763" y="2797719"/>
          <a:ext cx="6495551" cy="185420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2812559"/>
                <a:gridCol w="3682992"/>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Profil de l’entreprise</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Exercice financier</a:t>
                      </a:r>
                      <a:endParaRPr lang="fr-CA" b="1" dirty="0">
                        <a:solidFill>
                          <a:schemeClr val="accent2">
                            <a:lumMod val="75000"/>
                          </a:schemeClr>
                        </a:solidFill>
                        <a:latin typeface="Century Gothic" panose="020B0502020202020204" pitchFamily="34" charset="0"/>
                      </a:endParaRPr>
                    </a:p>
                  </a:txBody>
                  <a:tcPr/>
                </a:tc>
                <a:tc>
                  <a:txBody>
                    <a:bodyPr/>
                    <a:lstStyle/>
                    <a:p>
                      <a:r>
                        <a:rPr lang="fr-CA" b="0" dirty="0" smtClean="0">
                          <a:latin typeface="Century Gothic" panose="020B0502020202020204" pitchFamily="34" charset="0"/>
                        </a:rPr>
                        <a:t>1</a:t>
                      </a:r>
                      <a:r>
                        <a:rPr lang="fr-CA" b="0" baseline="30000" dirty="0" smtClean="0">
                          <a:latin typeface="Century Gothic" panose="020B0502020202020204" pitchFamily="34" charset="0"/>
                        </a:rPr>
                        <a:t>er</a:t>
                      </a:r>
                      <a:r>
                        <a:rPr lang="fr-CA" b="0" baseline="0" dirty="0" smtClean="0">
                          <a:latin typeface="Century Gothic" panose="020B0502020202020204" pitchFamily="34" charset="0"/>
                        </a:rPr>
                        <a:t> janvier au 31 décembre</a:t>
                      </a:r>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Production</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Fleurs en caissettes</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Période</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Mars à septembre</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Superficie de la serre</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6 000 mètres carrés</a:t>
                      </a:r>
                      <a:endParaRPr lang="fr-CA" dirty="0">
                        <a:latin typeface="Century Gothic" panose="020B0502020202020204" pitchFamily="34" charset="0"/>
                      </a:endParaRPr>
                    </a:p>
                  </a:txBody>
                  <a:tcPr/>
                </a:tc>
              </a:tr>
            </a:tbl>
          </a:graphicData>
        </a:graphic>
      </p:graphicFrame>
      <p:graphicFrame>
        <p:nvGraphicFramePr>
          <p:cNvPr id="11" name="Tableau 10"/>
          <p:cNvGraphicFramePr>
            <a:graphicFrameLocks noGrp="1"/>
          </p:cNvGraphicFramePr>
          <p:nvPr>
            <p:custDataLst>
              <p:tags r:id="rId7"/>
            </p:custDataLst>
            <p:extLst>
              <p:ext uri="{D42A27DB-BD31-4B8C-83A1-F6EECF244321}">
                <p14:modId xmlns:p14="http://schemas.microsoft.com/office/powerpoint/2010/main" val="4231840795"/>
              </p:ext>
            </p:extLst>
          </p:nvPr>
        </p:nvGraphicFramePr>
        <p:xfrm>
          <a:off x="991162" y="4768987"/>
          <a:ext cx="10357787" cy="1941178"/>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7295965"/>
                <a:gridCol w="3061822"/>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Calcul</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pPr algn="ctr"/>
                      <a:endParaRPr lang="fr-CA" b="1" cap="all" baseline="0" dirty="0">
                        <a:solidFill>
                          <a:schemeClr val="accent2">
                            <a:lumMod val="75000"/>
                          </a:schemeClr>
                        </a:solidFill>
                        <a:latin typeface="Century Gothic" panose="020B0502020202020204" pitchFamily="34" charset="0"/>
                      </a:endParaRPr>
                    </a:p>
                  </a:txBody>
                  <a:tcPr/>
                </a:tc>
              </a:tr>
              <a:tr h="370840">
                <a:tc>
                  <a:txBody>
                    <a:bodyPr/>
                    <a:lstStyle/>
                    <a:p>
                      <a:r>
                        <a:rPr lang="fr-CA" b="0" dirty="0" smtClean="0">
                          <a:latin typeface="Century Gothic" panose="020B0502020202020204" pitchFamily="34" charset="0"/>
                        </a:rPr>
                        <a:t>6 000 m</a:t>
                      </a:r>
                      <a:r>
                        <a:rPr lang="fr-CA" b="0" baseline="30000" dirty="0" smtClean="0">
                          <a:latin typeface="Century Gothic" panose="020B0502020202020204" pitchFamily="34" charset="0"/>
                        </a:rPr>
                        <a:t>2</a:t>
                      </a:r>
                      <a:r>
                        <a:rPr lang="fr-CA" b="0" baseline="0" dirty="0" smtClean="0">
                          <a:latin typeface="Century Gothic" panose="020B0502020202020204" pitchFamily="34" charset="0"/>
                        </a:rPr>
                        <a:t> x 7 mois (mars à septembre)</a:t>
                      </a:r>
                      <a:endParaRPr lang="fr-CA" b="0" dirty="0">
                        <a:latin typeface="Century Gothic" panose="020B0502020202020204" pitchFamily="34" charset="0"/>
                      </a:endParaRPr>
                    </a:p>
                  </a:txBody>
                  <a:tcPr/>
                </a:tc>
                <a:tc>
                  <a:txBody>
                    <a:bodyPr/>
                    <a:lstStyle/>
                    <a:p>
                      <a:r>
                        <a:rPr lang="fr-CA" b="0" dirty="0" smtClean="0">
                          <a:latin typeface="Century Gothic" panose="020B0502020202020204" pitchFamily="34" charset="0"/>
                        </a:rPr>
                        <a:t>42 000 m</a:t>
                      </a:r>
                      <a:r>
                        <a:rPr lang="fr-CA" b="0" baseline="30000" dirty="0" smtClean="0">
                          <a:latin typeface="Century Gothic" panose="020B0502020202020204" pitchFamily="34" charset="0"/>
                        </a:rPr>
                        <a:t>2</a:t>
                      </a:r>
                      <a:endParaRPr lang="fr-CA" b="0" dirty="0">
                        <a:latin typeface="Century Gothic" panose="020B0502020202020204" pitchFamily="34" charset="0"/>
                      </a:endParaRPr>
                    </a:p>
                  </a:txBody>
                  <a:tcPr/>
                </a:tc>
              </a:tr>
              <a:tr h="457818">
                <a:tc>
                  <a:txBody>
                    <a:bodyPr/>
                    <a:lstStyle/>
                    <a:p>
                      <a:r>
                        <a:rPr lang="fr-CA" dirty="0" smtClean="0">
                          <a:latin typeface="Century Gothic" panose="020B0502020202020204" pitchFamily="34" charset="0"/>
                        </a:rPr>
                        <a:t>0 m</a:t>
                      </a:r>
                      <a:r>
                        <a:rPr lang="fr-CA" b="0" baseline="30000" dirty="0" smtClean="0">
                          <a:latin typeface="Century Gothic" panose="020B0502020202020204" pitchFamily="34" charset="0"/>
                        </a:rPr>
                        <a:t>2</a:t>
                      </a:r>
                      <a:r>
                        <a:rPr lang="fr-CA" b="0" baseline="0" dirty="0" smtClean="0">
                          <a:latin typeface="Century Gothic" panose="020B0502020202020204" pitchFamily="34" charset="0"/>
                        </a:rPr>
                        <a:t> x 5 mois (janvier, février, octobre, novembre, décembre) </a:t>
                      </a:r>
                      <a:endParaRPr lang="fr-CA"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0 </a:t>
                      </a:r>
                      <a:r>
                        <a:rPr lang="fr-CA" b="0" dirty="0" smtClean="0">
                          <a:latin typeface="Century Gothic" panose="020B0502020202020204" pitchFamily="34" charset="0"/>
                        </a:rPr>
                        <a:t>m</a:t>
                      </a:r>
                      <a:r>
                        <a:rPr lang="fr-CA" b="0" baseline="30000" dirty="0" smtClean="0">
                          <a:latin typeface="Century Gothic" panose="020B0502020202020204" pitchFamily="34" charset="0"/>
                        </a:rPr>
                        <a:t>2</a:t>
                      </a:r>
                      <a:endParaRPr lang="fr-CA" dirty="0">
                        <a:latin typeface="Century Gothic" panose="020B0502020202020204" pitchFamily="34" charset="0"/>
                      </a:endParaRPr>
                    </a:p>
                  </a:txBody>
                  <a:tcPr/>
                </a:tc>
              </a:tr>
              <a:tr h="370840">
                <a:tc>
                  <a:txBody>
                    <a:bodyPr/>
                    <a:lstStyle/>
                    <a:p>
                      <a:r>
                        <a:rPr lang="fr-CA" dirty="0" smtClean="0">
                          <a:latin typeface="Century Gothic" panose="020B0502020202020204" pitchFamily="34" charset="0"/>
                        </a:rPr>
                        <a:t>Calcul</a:t>
                      </a:r>
                      <a:endParaRPr lang="fr-CA"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42 000 </a:t>
                      </a:r>
                      <a:r>
                        <a:rPr lang="fr-CA" b="0" dirty="0" smtClean="0">
                          <a:latin typeface="Century Gothic" panose="020B0502020202020204" pitchFamily="34" charset="0"/>
                        </a:rPr>
                        <a:t>m</a:t>
                      </a:r>
                      <a:r>
                        <a:rPr lang="fr-CA" b="0" baseline="30000" dirty="0" smtClean="0">
                          <a:latin typeface="Century Gothic" panose="020B0502020202020204" pitchFamily="34" charset="0"/>
                        </a:rPr>
                        <a:t>2</a:t>
                      </a:r>
                      <a:r>
                        <a:rPr lang="fr-CA" b="0" baseline="0" dirty="0" smtClean="0">
                          <a:latin typeface="Century Gothic" panose="020B0502020202020204" pitchFamily="34" charset="0"/>
                        </a:rPr>
                        <a:t> / 12 mois</a:t>
                      </a:r>
                      <a:endParaRPr lang="fr-CA" b="0" dirty="0" smtClean="0">
                        <a:latin typeface="Century Gothic" panose="020B0502020202020204" pitchFamily="34"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Moyenne</a:t>
                      </a:r>
                      <a:r>
                        <a:rPr lang="fr-CA" baseline="0" dirty="0" smtClean="0">
                          <a:latin typeface="Century Gothic" panose="020B0502020202020204" pitchFamily="34" charset="0"/>
                        </a:rPr>
                        <a:t> pondérée à déclarer </a:t>
                      </a:r>
                      <a:endParaRPr lang="fr-CA" dirty="0" smtClean="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3 500 m</a:t>
                      </a:r>
                      <a:r>
                        <a:rPr lang="fr-CA" b="0" baseline="30000" dirty="0" smtClean="0">
                          <a:latin typeface="Century Gothic" panose="020B0502020202020204" pitchFamily="34" charset="0"/>
                        </a:rPr>
                        <a:t>2</a:t>
                      </a:r>
                      <a:endParaRPr lang="fr-CA" b="0" dirty="0" smtClean="0">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9501808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800548"/>
          </a:xfrm>
        </p:spPr>
        <p:txBody>
          <a:bodyPr>
            <a:normAutofit/>
          </a:bodyPr>
          <a:lstStyle/>
          <a:p>
            <a:pPr marL="92075"/>
            <a:r>
              <a:rPr lang="fr-CA" sz="3600" cap="all" dirty="0" smtClean="0">
                <a:effectLst/>
              </a:rPr>
              <a:t>Particularité : déclaration des UP</a:t>
            </a:r>
            <a:endParaRPr lang="fr-CA" sz="3600" cap="all" dirty="0">
              <a:effectLst/>
            </a:endParaRPr>
          </a:p>
        </p:txBody>
      </p:sp>
      <p:sp>
        <p:nvSpPr>
          <p:cNvPr id="10" name="Rectangle 9"/>
          <p:cNvSpPr/>
          <p:nvPr>
            <p:custDataLst>
              <p:tags r:id="rId2"/>
            </p:custDataLst>
          </p:nvPr>
        </p:nvSpPr>
        <p:spPr>
          <a:xfrm>
            <a:off x="0" y="963158"/>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Production végétale de type en continu</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4" name="ZoneTexte 3"/>
          <p:cNvSpPr txBox="1"/>
          <p:nvPr>
            <p:custDataLst>
              <p:tags r:id="rId3"/>
            </p:custDataLst>
          </p:nvPr>
        </p:nvSpPr>
        <p:spPr>
          <a:xfrm>
            <a:off x="74479" y="1438212"/>
            <a:ext cx="3213252" cy="400110"/>
          </a:xfrm>
          <a:prstGeom prst="rect">
            <a:avLst/>
          </a:prstGeom>
          <a:noFill/>
        </p:spPr>
        <p:txBody>
          <a:bodyPr wrap="square" rtlCol="0">
            <a:spAutoFit/>
          </a:bodyPr>
          <a:lstStyle/>
          <a:p>
            <a:r>
              <a:rPr lang="fr-CA" sz="2000" b="1" u="sng" dirty="0" smtClean="0">
                <a:latin typeface="Century Gothic" panose="020B0502020202020204" pitchFamily="34" charset="0"/>
              </a:rPr>
              <a:t>Productions en serre</a:t>
            </a:r>
            <a:endParaRPr lang="fr-CA" sz="2000" b="1" u="sng" dirty="0">
              <a:latin typeface="Century Gothic" panose="020B0502020202020204" pitchFamily="34" charset="0"/>
            </a:endParaRPr>
          </a:p>
        </p:txBody>
      </p:sp>
      <p:sp>
        <p:nvSpPr>
          <p:cNvPr id="2" name="Rectangle 1"/>
          <p:cNvSpPr/>
          <p:nvPr>
            <p:custDataLst>
              <p:tags r:id="rId4"/>
            </p:custDataLst>
          </p:nvPr>
        </p:nvSpPr>
        <p:spPr>
          <a:xfrm>
            <a:off x="218316" y="1757321"/>
            <a:ext cx="11802447" cy="923330"/>
          </a:xfrm>
          <a:prstGeom prst="rect">
            <a:avLst/>
          </a:prstGeom>
        </p:spPr>
        <p:txBody>
          <a:bodyPr wrap="square">
            <a:spAutoFit/>
          </a:bodyPr>
          <a:lstStyle/>
          <a:p>
            <a:r>
              <a:rPr lang="fr-CA" dirty="0">
                <a:latin typeface="Century Gothic" panose="020B0502020202020204" pitchFamily="34" charset="0"/>
              </a:rPr>
              <a:t>Les unités productives doivent être déclarées selon une </a:t>
            </a:r>
            <a:r>
              <a:rPr lang="fr-CA" b="1" dirty="0">
                <a:latin typeface="Century Gothic" panose="020B0502020202020204" pitchFamily="34" charset="0"/>
              </a:rPr>
              <a:t>moyenne pondérée </a:t>
            </a:r>
            <a:r>
              <a:rPr lang="fr-CA" dirty="0">
                <a:latin typeface="Century Gothic" panose="020B0502020202020204" pitchFamily="34" charset="0"/>
              </a:rPr>
              <a:t>afin de considérer l’agrandissement ou la diminution de la superficie en production au cours de l’exercice </a:t>
            </a:r>
            <a:r>
              <a:rPr lang="fr-CA" dirty="0" smtClean="0">
                <a:latin typeface="Century Gothic" panose="020B0502020202020204" pitchFamily="34" charset="0"/>
              </a:rPr>
              <a:t>financier et la superficie totale de la serre.</a:t>
            </a:r>
            <a:endParaRPr lang="fr-CA" dirty="0">
              <a:latin typeface="Century Gothic" panose="020B0502020202020204" pitchFamily="34" charset="0"/>
            </a:endParaRPr>
          </a:p>
        </p:txBody>
      </p:sp>
      <p:pic>
        <p:nvPicPr>
          <p:cNvPr id="16" name="Image 15" descr="Saisir les données financières  La Financière agricole du Québec"/>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0" y="3748766"/>
            <a:ext cx="12115800" cy="1952625"/>
          </a:xfrm>
          <a:prstGeom prst="rect">
            <a:avLst/>
          </a:prstGeom>
          <a:noFill/>
          <a:ln>
            <a:solidFill>
              <a:schemeClr val="tx1"/>
            </a:solidFill>
          </a:ln>
        </p:spPr>
      </p:pic>
    </p:spTree>
    <p:extLst>
      <p:ext uri="{BB962C8B-B14F-4D97-AF65-F5344CB8AC3E}">
        <p14:creationId xmlns:p14="http://schemas.microsoft.com/office/powerpoint/2010/main" val="416541586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800548"/>
          </a:xfrm>
        </p:spPr>
        <p:txBody>
          <a:bodyPr>
            <a:normAutofit/>
          </a:bodyPr>
          <a:lstStyle/>
          <a:p>
            <a:pPr marL="92075"/>
            <a:r>
              <a:rPr lang="fr-CA" sz="3600" cap="all" dirty="0" smtClean="0">
                <a:effectLst/>
              </a:rPr>
              <a:t>Particularité : déclaration des UP</a:t>
            </a:r>
            <a:endParaRPr lang="fr-CA" sz="3600" cap="all" dirty="0">
              <a:effectLst/>
            </a:endParaRPr>
          </a:p>
        </p:txBody>
      </p:sp>
      <p:sp>
        <p:nvSpPr>
          <p:cNvPr id="10" name="Rectangle 9"/>
          <p:cNvSpPr/>
          <p:nvPr>
            <p:custDataLst>
              <p:tags r:id="rId2"/>
            </p:custDataLst>
          </p:nvPr>
        </p:nvSpPr>
        <p:spPr>
          <a:xfrm>
            <a:off x="0" y="963158"/>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Production végétale de type en continu </a:t>
            </a:r>
          </a:p>
        </p:txBody>
      </p:sp>
      <p:graphicFrame>
        <p:nvGraphicFramePr>
          <p:cNvPr id="8" name="Tableau 7"/>
          <p:cNvGraphicFramePr>
            <a:graphicFrameLocks noGrp="1"/>
          </p:cNvGraphicFramePr>
          <p:nvPr>
            <p:custDataLst>
              <p:tags r:id="rId3"/>
            </p:custDataLst>
            <p:extLst/>
          </p:nvPr>
        </p:nvGraphicFramePr>
        <p:xfrm>
          <a:off x="1931543" y="1592998"/>
          <a:ext cx="8917967" cy="222504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4861819"/>
                <a:gridCol w="4056148"/>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Profil de l’entreprise</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Exercice financier</a:t>
                      </a:r>
                      <a:endParaRPr lang="fr-CA" b="1" dirty="0">
                        <a:solidFill>
                          <a:schemeClr val="accent2">
                            <a:lumMod val="75000"/>
                          </a:schemeClr>
                        </a:solidFill>
                        <a:latin typeface="Century Gothic" panose="020B0502020202020204" pitchFamily="34" charset="0"/>
                      </a:endParaRPr>
                    </a:p>
                  </a:txBody>
                  <a:tcPr/>
                </a:tc>
                <a:tc>
                  <a:txBody>
                    <a:bodyPr/>
                    <a:lstStyle/>
                    <a:p>
                      <a:r>
                        <a:rPr lang="fr-CA" b="0" dirty="0" smtClean="0">
                          <a:latin typeface="Century Gothic" panose="020B0502020202020204" pitchFamily="34" charset="0"/>
                        </a:rPr>
                        <a:t>1</a:t>
                      </a:r>
                      <a:r>
                        <a:rPr lang="fr-CA" b="0" baseline="30000" dirty="0" smtClean="0">
                          <a:latin typeface="Century Gothic" panose="020B0502020202020204" pitchFamily="34" charset="0"/>
                        </a:rPr>
                        <a:t>er</a:t>
                      </a:r>
                      <a:r>
                        <a:rPr lang="fr-CA" b="0" baseline="0" dirty="0" smtClean="0">
                          <a:latin typeface="Century Gothic" panose="020B0502020202020204" pitchFamily="34" charset="0"/>
                        </a:rPr>
                        <a:t> janvier au 31 décembre</a:t>
                      </a:r>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Production</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Tomates de serre</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Période</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Janvier à décembre</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Superficie de la serre (janvier à mai) </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5 000 mètres carrés</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Superficie de la serre (juin à décembre)</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8 000 mètres carrés</a:t>
                      </a:r>
                      <a:endParaRPr lang="fr-CA" dirty="0">
                        <a:latin typeface="Century Gothic" panose="020B0502020202020204" pitchFamily="34" charset="0"/>
                      </a:endParaRPr>
                    </a:p>
                  </a:txBody>
                  <a:tcPr/>
                </a:tc>
              </a:tr>
            </a:tbl>
          </a:graphicData>
        </a:graphic>
      </p:graphicFrame>
      <p:graphicFrame>
        <p:nvGraphicFramePr>
          <p:cNvPr id="11" name="Tableau 10"/>
          <p:cNvGraphicFramePr>
            <a:graphicFrameLocks noGrp="1"/>
          </p:cNvGraphicFramePr>
          <p:nvPr>
            <p:custDataLst>
              <p:tags r:id="rId4"/>
            </p:custDataLst>
            <p:extLst/>
          </p:nvPr>
        </p:nvGraphicFramePr>
        <p:xfrm>
          <a:off x="1011710" y="4316925"/>
          <a:ext cx="10357787" cy="1941178"/>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7295965"/>
                <a:gridCol w="3061822"/>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Calcul</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pPr algn="ctr"/>
                      <a:endParaRPr lang="fr-CA" b="1" cap="all" baseline="0" dirty="0">
                        <a:solidFill>
                          <a:schemeClr val="accent2">
                            <a:lumMod val="75000"/>
                          </a:schemeClr>
                        </a:solidFill>
                        <a:latin typeface="Century Gothic" panose="020B0502020202020204" pitchFamily="34" charset="0"/>
                      </a:endParaRPr>
                    </a:p>
                  </a:txBody>
                  <a:tcPr/>
                </a:tc>
              </a:tr>
              <a:tr h="370840">
                <a:tc>
                  <a:txBody>
                    <a:bodyPr/>
                    <a:lstStyle/>
                    <a:p>
                      <a:r>
                        <a:rPr lang="fr-CA" b="0" dirty="0" smtClean="0">
                          <a:latin typeface="Century Gothic" panose="020B0502020202020204" pitchFamily="34" charset="0"/>
                        </a:rPr>
                        <a:t>5 000 m</a:t>
                      </a:r>
                      <a:r>
                        <a:rPr lang="fr-CA" b="0" baseline="30000" dirty="0" smtClean="0">
                          <a:latin typeface="Century Gothic" panose="020B0502020202020204" pitchFamily="34" charset="0"/>
                        </a:rPr>
                        <a:t>2</a:t>
                      </a:r>
                      <a:r>
                        <a:rPr lang="fr-CA" b="0" baseline="0" dirty="0" smtClean="0">
                          <a:latin typeface="Century Gothic" panose="020B0502020202020204" pitchFamily="34" charset="0"/>
                        </a:rPr>
                        <a:t> x 5 mois (janvier à mai)</a:t>
                      </a:r>
                      <a:endParaRPr lang="fr-CA" b="0" dirty="0">
                        <a:latin typeface="Century Gothic" panose="020B0502020202020204" pitchFamily="34" charset="0"/>
                      </a:endParaRPr>
                    </a:p>
                  </a:txBody>
                  <a:tcPr/>
                </a:tc>
                <a:tc>
                  <a:txBody>
                    <a:bodyPr/>
                    <a:lstStyle/>
                    <a:p>
                      <a:r>
                        <a:rPr lang="fr-CA" b="0" dirty="0" smtClean="0">
                          <a:latin typeface="Century Gothic" panose="020B0502020202020204" pitchFamily="34" charset="0"/>
                        </a:rPr>
                        <a:t>25 000 m</a:t>
                      </a:r>
                      <a:r>
                        <a:rPr lang="fr-CA" b="0" baseline="30000" dirty="0" smtClean="0">
                          <a:latin typeface="Century Gothic" panose="020B0502020202020204" pitchFamily="34" charset="0"/>
                        </a:rPr>
                        <a:t>2</a:t>
                      </a:r>
                      <a:endParaRPr lang="fr-CA" b="0" dirty="0">
                        <a:latin typeface="Century Gothic" panose="020B0502020202020204" pitchFamily="34" charset="0"/>
                      </a:endParaRPr>
                    </a:p>
                  </a:txBody>
                  <a:tcPr/>
                </a:tc>
              </a:tr>
              <a:tr h="457818">
                <a:tc>
                  <a:txBody>
                    <a:bodyPr/>
                    <a:lstStyle/>
                    <a:p>
                      <a:r>
                        <a:rPr lang="fr-CA" dirty="0" smtClean="0">
                          <a:latin typeface="Century Gothic" panose="020B0502020202020204" pitchFamily="34" charset="0"/>
                        </a:rPr>
                        <a:t>8</a:t>
                      </a:r>
                      <a:r>
                        <a:rPr lang="fr-CA" baseline="0" dirty="0" smtClean="0">
                          <a:latin typeface="Century Gothic" panose="020B0502020202020204" pitchFamily="34" charset="0"/>
                        </a:rPr>
                        <a:t> 000</a:t>
                      </a:r>
                      <a:r>
                        <a:rPr lang="fr-CA" dirty="0" smtClean="0">
                          <a:latin typeface="Century Gothic" panose="020B0502020202020204" pitchFamily="34" charset="0"/>
                        </a:rPr>
                        <a:t> m</a:t>
                      </a:r>
                      <a:r>
                        <a:rPr lang="fr-CA" b="0" baseline="30000" dirty="0" smtClean="0">
                          <a:latin typeface="Century Gothic" panose="020B0502020202020204" pitchFamily="34" charset="0"/>
                        </a:rPr>
                        <a:t>2</a:t>
                      </a:r>
                      <a:r>
                        <a:rPr lang="fr-CA" b="0" baseline="0" dirty="0" smtClean="0">
                          <a:latin typeface="Century Gothic" panose="020B0502020202020204" pitchFamily="34" charset="0"/>
                        </a:rPr>
                        <a:t> x 7 mois (juin à décembre) </a:t>
                      </a:r>
                      <a:endParaRPr lang="fr-CA"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56</a:t>
                      </a:r>
                      <a:r>
                        <a:rPr lang="fr-CA" baseline="0" dirty="0" smtClean="0">
                          <a:latin typeface="Century Gothic" panose="020B0502020202020204" pitchFamily="34" charset="0"/>
                        </a:rPr>
                        <a:t> 000</a:t>
                      </a:r>
                      <a:r>
                        <a:rPr lang="fr-CA" dirty="0" smtClean="0">
                          <a:latin typeface="Century Gothic" panose="020B0502020202020204" pitchFamily="34" charset="0"/>
                        </a:rPr>
                        <a:t> </a:t>
                      </a:r>
                      <a:r>
                        <a:rPr lang="fr-CA" b="0" dirty="0" smtClean="0">
                          <a:latin typeface="Century Gothic" panose="020B0502020202020204" pitchFamily="34" charset="0"/>
                        </a:rPr>
                        <a:t>m</a:t>
                      </a:r>
                      <a:r>
                        <a:rPr lang="fr-CA" b="0" baseline="30000" dirty="0" smtClean="0">
                          <a:latin typeface="Century Gothic" panose="020B0502020202020204" pitchFamily="34" charset="0"/>
                        </a:rPr>
                        <a:t>2</a:t>
                      </a:r>
                      <a:endParaRPr lang="fr-CA" dirty="0">
                        <a:latin typeface="Century Gothic" panose="020B0502020202020204" pitchFamily="34" charset="0"/>
                      </a:endParaRPr>
                    </a:p>
                  </a:txBody>
                  <a:tcPr/>
                </a:tc>
              </a:tr>
              <a:tr h="370840">
                <a:tc>
                  <a:txBody>
                    <a:bodyPr/>
                    <a:lstStyle/>
                    <a:p>
                      <a:r>
                        <a:rPr lang="fr-CA" dirty="0" smtClean="0">
                          <a:latin typeface="Century Gothic" panose="020B0502020202020204" pitchFamily="34" charset="0"/>
                        </a:rPr>
                        <a:t>Total</a:t>
                      </a:r>
                      <a:endParaRPr lang="fr-CA"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81 000 </a:t>
                      </a:r>
                      <a:r>
                        <a:rPr lang="fr-CA" b="0" dirty="0" smtClean="0">
                          <a:latin typeface="Century Gothic" panose="020B0502020202020204" pitchFamily="34" charset="0"/>
                        </a:rPr>
                        <a:t>m</a:t>
                      </a:r>
                      <a:r>
                        <a:rPr lang="fr-CA" b="0" baseline="30000" dirty="0" smtClean="0">
                          <a:latin typeface="Century Gothic" panose="020B0502020202020204" pitchFamily="34" charset="0"/>
                        </a:rPr>
                        <a:t>2</a:t>
                      </a:r>
                      <a:r>
                        <a:rPr lang="fr-CA" b="0" baseline="0" dirty="0" smtClean="0">
                          <a:latin typeface="Century Gothic" panose="020B0502020202020204" pitchFamily="34" charset="0"/>
                        </a:rPr>
                        <a:t> / 12 mois</a:t>
                      </a:r>
                      <a:endParaRPr lang="fr-CA" b="0" dirty="0" smtClean="0">
                        <a:latin typeface="Century Gothic" panose="020B0502020202020204" pitchFamily="34"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Moyenne</a:t>
                      </a:r>
                      <a:r>
                        <a:rPr lang="fr-CA" baseline="0" dirty="0" smtClean="0">
                          <a:latin typeface="Century Gothic" panose="020B0502020202020204" pitchFamily="34" charset="0"/>
                        </a:rPr>
                        <a:t> pondérée à déclarer </a:t>
                      </a:r>
                      <a:endParaRPr lang="fr-CA" dirty="0" smtClean="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6</a:t>
                      </a:r>
                      <a:r>
                        <a:rPr lang="fr-CA" baseline="0" dirty="0" smtClean="0">
                          <a:latin typeface="Century Gothic" panose="020B0502020202020204" pitchFamily="34" charset="0"/>
                        </a:rPr>
                        <a:t> 750</a:t>
                      </a:r>
                      <a:r>
                        <a:rPr lang="fr-CA" dirty="0" smtClean="0">
                          <a:latin typeface="Century Gothic" panose="020B0502020202020204" pitchFamily="34" charset="0"/>
                        </a:rPr>
                        <a:t> m</a:t>
                      </a:r>
                      <a:r>
                        <a:rPr lang="fr-CA" b="0" baseline="30000" dirty="0" smtClean="0">
                          <a:latin typeface="Century Gothic" panose="020B0502020202020204" pitchFamily="34" charset="0"/>
                        </a:rPr>
                        <a:t>2</a:t>
                      </a:r>
                      <a:endParaRPr lang="fr-CA" b="0" dirty="0" smtClean="0">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42181360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800548"/>
          </a:xfrm>
        </p:spPr>
        <p:txBody>
          <a:bodyPr>
            <a:normAutofit/>
          </a:bodyPr>
          <a:lstStyle/>
          <a:p>
            <a:pPr marL="92075"/>
            <a:r>
              <a:rPr lang="fr-CA" sz="3600" cap="all" dirty="0" smtClean="0">
                <a:effectLst/>
              </a:rPr>
              <a:t>Particularité : déclaration des UP</a:t>
            </a:r>
            <a:endParaRPr lang="fr-CA" sz="3600" cap="all" dirty="0">
              <a:effectLst/>
            </a:endParaRPr>
          </a:p>
        </p:txBody>
      </p:sp>
      <p:sp>
        <p:nvSpPr>
          <p:cNvPr id="10" name="Rectangle 9"/>
          <p:cNvSpPr/>
          <p:nvPr>
            <p:custDataLst>
              <p:tags r:id="rId2"/>
            </p:custDataLst>
          </p:nvPr>
        </p:nvSpPr>
        <p:spPr>
          <a:xfrm>
            <a:off x="0" y="963158"/>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Production végétale de type en continu </a:t>
            </a:r>
          </a:p>
        </p:txBody>
      </p:sp>
      <p:pic>
        <p:nvPicPr>
          <p:cNvPr id="13" name="Image 12" descr="Saisir les données financières  La Financière agricole du Québec"/>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 y="2008443"/>
            <a:ext cx="12192000" cy="1981200"/>
          </a:xfrm>
          <a:prstGeom prst="rect">
            <a:avLst/>
          </a:prstGeom>
          <a:noFill/>
          <a:ln w="19050">
            <a:solidFill>
              <a:schemeClr val="tx1"/>
            </a:solidFill>
          </a:ln>
        </p:spPr>
      </p:pic>
      <p:sp>
        <p:nvSpPr>
          <p:cNvPr id="14" name="Rectangle 13"/>
          <p:cNvSpPr/>
          <p:nvPr>
            <p:custDataLst>
              <p:tags r:id="rId4"/>
            </p:custDataLst>
          </p:nvPr>
        </p:nvSpPr>
        <p:spPr>
          <a:xfrm>
            <a:off x="8640566" y="2999043"/>
            <a:ext cx="3390472" cy="559533"/>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3" name="Flèche à angle droit 2"/>
          <p:cNvSpPr/>
          <p:nvPr>
            <p:custDataLst>
              <p:tags r:id="rId5"/>
            </p:custDataLst>
          </p:nvPr>
        </p:nvSpPr>
        <p:spPr>
          <a:xfrm>
            <a:off x="9421403" y="3771235"/>
            <a:ext cx="1089060" cy="1610303"/>
          </a:xfrm>
          <a:prstGeom prst="bentUpArrow">
            <a:avLst>
              <a:gd name="adj1" fmla="val 23901"/>
              <a:gd name="adj2" fmla="val 25000"/>
              <a:gd name="adj3" fmla="val 25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
        <p:nvSpPr>
          <p:cNvPr id="15" name="Rectangle à coins arrondis 14"/>
          <p:cNvSpPr/>
          <p:nvPr>
            <p:custDataLst>
              <p:tags r:id="rId6"/>
            </p:custDataLst>
          </p:nvPr>
        </p:nvSpPr>
        <p:spPr>
          <a:xfrm>
            <a:off x="398825" y="4701000"/>
            <a:ext cx="8773854" cy="1173028"/>
          </a:xfrm>
          <a:prstGeom prst="roundRect">
            <a:avLst/>
          </a:prstGeom>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pPr algn="ctr"/>
            <a:r>
              <a:rPr lang="fr-CA" b="1" dirty="0" smtClean="0">
                <a:solidFill>
                  <a:schemeClr val="bg1"/>
                </a:solidFill>
                <a:latin typeface="Century Gothic" panose="020B0502020202020204" pitchFamily="34" charset="0"/>
              </a:rPr>
              <a:t>Étant donné l’augmentation </a:t>
            </a:r>
            <a:r>
              <a:rPr lang="fr-CA" b="1" dirty="0">
                <a:solidFill>
                  <a:schemeClr val="bg1"/>
                </a:solidFill>
                <a:latin typeface="Century Gothic" panose="020B0502020202020204" pitchFamily="34" charset="0"/>
              </a:rPr>
              <a:t>de la superficie totale en production au courant de l’exercice financier, la superficie totale à déclarer représente la superficie totale à la fin de l’exercice financier</a:t>
            </a:r>
            <a:r>
              <a:rPr lang="fr-CA" b="1" dirty="0" smtClean="0">
                <a:solidFill>
                  <a:schemeClr val="bg1"/>
                </a:solidFill>
                <a:latin typeface="Century Gothic" panose="020B0502020202020204" pitchFamily="34" charset="0"/>
              </a:rPr>
              <a:t>  </a:t>
            </a:r>
            <a:endParaRPr lang="fr-CA"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556447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Évaluation des inventaires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5" name="Rectangle 4"/>
          <p:cNvSpPr/>
          <p:nvPr>
            <p:custDataLst>
              <p:tags r:id="rId3"/>
            </p:custDataLst>
          </p:nvPr>
        </p:nvSpPr>
        <p:spPr>
          <a:xfrm>
            <a:off x="0" y="1595266"/>
            <a:ext cx="4654193" cy="523220"/>
          </a:xfrm>
          <a:prstGeom prst="rect">
            <a:avLst/>
          </a:prstGeom>
        </p:spPr>
        <p:txBody>
          <a:bodyPr wrap="square">
            <a:spAutoFit/>
          </a:bodyPr>
          <a:lstStyle/>
          <a:p>
            <a:pPr marL="0" lvl="1"/>
            <a:r>
              <a:rPr lang="fr-CA"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Comptabilité de caisse</a:t>
            </a:r>
            <a:endParaRPr lang="fr-CA"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3" name="Rectangle 2"/>
          <p:cNvSpPr/>
          <p:nvPr>
            <p:custDataLst>
              <p:tags r:id="rId4"/>
            </p:custDataLst>
          </p:nvPr>
        </p:nvSpPr>
        <p:spPr>
          <a:xfrm>
            <a:off x="318499" y="2307835"/>
            <a:ext cx="11209105" cy="3170099"/>
          </a:xfrm>
          <a:prstGeom prst="rect">
            <a:avLst/>
          </a:prstGeom>
        </p:spPr>
        <p:txBody>
          <a:bodyPr wrap="square">
            <a:spAutoFit/>
          </a:bodyPr>
          <a:lstStyle/>
          <a:p>
            <a:pPr marL="285750" indent="-285750">
              <a:buFont typeface="Wingdings" panose="05000000000000000000" pitchFamily="2" charset="2"/>
              <a:buChar char="ü"/>
            </a:pPr>
            <a:r>
              <a:rPr lang="fr-CA" sz="2000" dirty="0">
                <a:latin typeface="Century Gothic" panose="020B0502020202020204" pitchFamily="34" charset="0"/>
              </a:rPr>
              <a:t>Les inventaires doivent être </a:t>
            </a:r>
            <a:r>
              <a:rPr lang="fr-CA" sz="2000" b="1" dirty="0">
                <a:latin typeface="Century Gothic" panose="020B0502020202020204" pitchFamily="34" charset="0"/>
              </a:rPr>
              <a:t>évalués</a:t>
            </a:r>
            <a:r>
              <a:rPr lang="fr-CA" sz="2000" dirty="0">
                <a:latin typeface="Century Gothic" panose="020B0502020202020204" pitchFamily="34" charset="0"/>
              </a:rPr>
              <a:t> par le préparateur lors de la conversion en </a:t>
            </a:r>
            <a:r>
              <a:rPr lang="fr-CA" sz="2000" b="1" dirty="0">
                <a:latin typeface="Century Gothic" panose="020B0502020202020204" pitchFamily="34" charset="0"/>
              </a:rPr>
              <a:t>comptabilité d’exercice</a:t>
            </a:r>
            <a:r>
              <a:rPr lang="fr-CA" sz="2000" dirty="0">
                <a:latin typeface="Century Gothic" panose="020B0502020202020204" pitchFamily="34" charset="0"/>
              </a:rPr>
              <a:t>, selon les informations fournies par </a:t>
            </a:r>
            <a:r>
              <a:rPr lang="fr-CA" sz="2000" b="1" dirty="0">
                <a:latin typeface="Century Gothic" panose="020B0502020202020204" pitchFamily="34" charset="0"/>
              </a:rPr>
              <a:t>le client</a:t>
            </a:r>
            <a:r>
              <a:rPr lang="fr-CA" sz="2000" dirty="0">
                <a:latin typeface="Century Gothic" panose="020B0502020202020204" pitchFamily="34" charset="0"/>
              </a:rPr>
              <a:t>. </a:t>
            </a:r>
          </a:p>
          <a:p>
            <a:pPr marL="285750" indent="-285750">
              <a:buFont typeface="Wingdings" panose="05000000000000000000" pitchFamily="2" charset="2"/>
              <a:buChar char="ü"/>
            </a:pPr>
            <a:endParaRPr lang="fr-CA" sz="2000" dirty="0">
              <a:latin typeface="Century Gothic" panose="020B0502020202020204" pitchFamily="34" charset="0"/>
            </a:endParaRPr>
          </a:p>
          <a:p>
            <a:pPr marL="285750" indent="-285750">
              <a:buFont typeface="Wingdings" panose="05000000000000000000" pitchFamily="2" charset="2"/>
              <a:buChar char="ü"/>
            </a:pPr>
            <a:r>
              <a:rPr lang="fr-CA" sz="2000" dirty="0">
                <a:latin typeface="Century Gothic" panose="020B0502020202020204" pitchFamily="34" charset="0"/>
              </a:rPr>
              <a:t>La </a:t>
            </a:r>
            <a:r>
              <a:rPr lang="fr-CA" sz="2000" b="1" dirty="0">
                <a:latin typeface="Century Gothic" panose="020B0502020202020204" pitchFamily="34" charset="0"/>
              </a:rPr>
              <a:t>liste de prix des produits </a:t>
            </a:r>
            <a:r>
              <a:rPr lang="fr-CA" sz="2000" dirty="0">
                <a:latin typeface="Century Gothic" panose="020B0502020202020204" pitchFamily="34" charset="0"/>
              </a:rPr>
              <a:t>en inventaire </a:t>
            </a:r>
            <a:r>
              <a:rPr lang="fr-CA" sz="2000" dirty="0" smtClean="0">
                <a:latin typeface="Century Gothic" panose="020B0502020202020204" pitchFamily="34" charset="0"/>
              </a:rPr>
              <a:t>(peut </a:t>
            </a:r>
            <a:r>
              <a:rPr lang="fr-CA" sz="2000" dirty="0">
                <a:latin typeface="Century Gothic" panose="020B0502020202020204" pitchFamily="34" charset="0"/>
              </a:rPr>
              <a:t>être utile à cet </a:t>
            </a:r>
            <a:r>
              <a:rPr lang="fr-CA" sz="2000" dirty="0" smtClean="0">
                <a:latin typeface="Century Gothic" panose="020B0502020202020204" pitchFamily="34" charset="0"/>
              </a:rPr>
              <a:t>effet). </a:t>
            </a:r>
          </a:p>
          <a:p>
            <a:pPr marL="742950" lvl="1" indent="-285750">
              <a:buFont typeface="Courier New" panose="02070309020205020404" pitchFamily="49" charset="0"/>
              <a:buChar char="o"/>
            </a:pPr>
            <a:r>
              <a:rPr lang="fr-CA" sz="2000" dirty="0" smtClean="0">
                <a:latin typeface="Century Gothic" panose="020B0502020202020204" pitchFamily="34" charset="0"/>
              </a:rPr>
              <a:t>Pas </a:t>
            </a:r>
            <a:r>
              <a:rPr lang="fr-CA" sz="2000" b="1" dirty="0">
                <a:latin typeface="Century Gothic" panose="020B0502020202020204" pitchFamily="34" charset="0"/>
              </a:rPr>
              <a:t>obligatoire</a:t>
            </a:r>
            <a:r>
              <a:rPr lang="fr-CA" sz="2000" dirty="0">
                <a:latin typeface="Century Gothic" panose="020B0502020202020204" pitchFamily="34" charset="0"/>
              </a:rPr>
              <a:t> d’utiliser cette liste, </a:t>
            </a:r>
            <a:r>
              <a:rPr lang="fr-CA" sz="2000" dirty="0" smtClean="0">
                <a:latin typeface="Century Gothic" panose="020B0502020202020204" pitchFamily="34" charset="0"/>
              </a:rPr>
              <a:t>peut ne pas corresponde à </a:t>
            </a:r>
            <a:r>
              <a:rPr lang="fr-CA" sz="2000" b="1" dirty="0" smtClean="0">
                <a:latin typeface="Century Gothic" panose="020B0502020202020204" pitchFamily="34" charset="0"/>
              </a:rPr>
              <a:t>la </a:t>
            </a:r>
            <a:r>
              <a:rPr lang="fr-CA" sz="2000" b="1" dirty="0">
                <a:latin typeface="Century Gothic" panose="020B0502020202020204" pitchFamily="34" charset="0"/>
              </a:rPr>
              <a:t>réalité </a:t>
            </a:r>
            <a:r>
              <a:rPr lang="fr-CA" sz="2000" dirty="0">
                <a:latin typeface="Century Gothic" panose="020B0502020202020204" pitchFamily="34" charset="0"/>
              </a:rPr>
              <a:t>de l’entreprise (ex : qualité du produit, région, contexte de </a:t>
            </a:r>
            <a:r>
              <a:rPr lang="fr-CA" sz="2000" dirty="0" smtClean="0">
                <a:latin typeface="Century Gothic" panose="020B0502020202020204" pitchFamily="34" charset="0"/>
              </a:rPr>
              <a:t>marché, </a:t>
            </a:r>
            <a:r>
              <a:rPr lang="fr-CA" sz="2000" dirty="0">
                <a:latin typeface="Century Gothic" panose="020B0502020202020204" pitchFamily="34" charset="0"/>
              </a:rPr>
              <a:t>etc.) </a:t>
            </a:r>
          </a:p>
          <a:p>
            <a:pPr marL="285750" indent="-285750">
              <a:buFont typeface="Wingdings" panose="05000000000000000000" pitchFamily="2" charset="2"/>
              <a:buChar char="ü"/>
            </a:pPr>
            <a:endParaRPr lang="fr-CA" sz="2000" dirty="0">
              <a:latin typeface="Century Gothic" panose="020B0502020202020204" pitchFamily="34" charset="0"/>
            </a:endParaRPr>
          </a:p>
          <a:p>
            <a:pPr marL="285750" indent="-285750">
              <a:buFont typeface="Wingdings" panose="05000000000000000000" pitchFamily="2" charset="2"/>
              <a:buChar char="ü"/>
            </a:pPr>
            <a:r>
              <a:rPr lang="fr-CA" sz="2000" dirty="0">
                <a:latin typeface="Century Gothic" panose="020B0502020202020204" pitchFamily="34" charset="0"/>
              </a:rPr>
              <a:t>Les </a:t>
            </a:r>
            <a:r>
              <a:rPr lang="fr-CA" sz="2000" b="1" dirty="0">
                <a:latin typeface="Century Gothic" panose="020B0502020202020204" pitchFamily="34" charset="0"/>
              </a:rPr>
              <a:t>quantités</a:t>
            </a:r>
            <a:r>
              <a:rPr lang="fr-CA" sz="2000" dirty="0">
                <a:latin typeface="Century Gothic" panose="020B0502020202020204" pitchFamily="34" charset="0"/>
              </a:rPr>
              <a:t> détenues et </a:t>
            </a:r>
            <a:r>
              <a:rPr lang="fr-CA" sz="2000" b="1" dirty="0">
                <a:latin typeface="Century Gothic" panose="020B0502020202020204" pitchFamily="34" charset="0"/>
              </a:rPr>
              <a:t>les prix </a:t>
            </a:r>
            <a:r>
              <a:rPr lang="fr-CA" sz="2000" dirty="0">
                <a:latin typeface="Century Gothic" panose="020B0502020202020204" pitchFamily="34" charset="0"/>
              </a:rPr>
              <a:t>des produits en inventaire doivent correspondre à ce que l’entreprise possédait à la </a:t>
            </a:r>
            <a:r>
              <a:rPr lang="fr-CA" sz="2000" b="1" dirty="0">
                <a:latin typeface="Century Gothic" panose="020B0502020202020204" pitchFamily="34" charset="0"/>
              </a:rPr>
              <a:t>date de fin de son exercice financier </a:t>
            </a:r>
            <a:r>
              <a:rPr lang="fr-CA" sz="2000" dirty="0">
                <a:latin typeface="Century Gothic" panose="020B0502020202020204" pitchFamily="34" charset="0"/>
              </a:rPr>
              <a:t>et non au moment de produire la déclaration. </a:t>
            </a:r>
          </a:p>
        </p:txBody>
      </p:sp>
    </p:spTree>
    <p:extLst>
      <p:ext uri="{BB962C8B-B14F-4D97-AF65-F5344CB8AC3E}">
        <p14:creationId xmlns:p14="http://schemas.microsoft.com/office/powerpoint/2010/main" val="21230716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Évaluation des inventaires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5" name="Rectangle 4"/>
          <p:cNvSpPr/>
          <p:nvPr>
            <p:custDataLst>
              <p:tags r:id="rId3"/>
            </p:custDataLst>
          </p:nvPr>
        </p:nvSpPr>
        <p:spPr>
          <a:xfrm>
            <a:off x="0" y="1595266"/>
            <a:ext cx="4654193" cy="523220"/>
          </a:xfrm>
          <a:prstGeom prst="rect">
            <a:avLst/>
          </a:prstGeom>
        </p:spPr>
        <p:txBody>
          <a:bodyPr wrap="square">
            <a:spAutoFit/>
          </a:bodyPr>
          <a:lstStyle/>
          <a:p>
            <a:pPr marL="0" lvl="1"/>
            <a:r>
              <a:rPr lang="fr-CA"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Comptabilité d’exercice</a:t>
            </a:r>
            <a:endParaRPr lang="fr-CA"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6" name="ZoneTexte 5"/>
          <p:cNvSpPr txBox="1"/>
          <p:nvPr>
            <p:custDataLst>
              <p:tags r:id="rId4"/>
            </p:custDataLst>
          </p:nvPr>
        </p:nvSpPr>
        <p:spPr>
          <a:xfrm>
            <a:off x="198188" y="2174691"/>
            <a:ext cx="11795621" cy="954107"/>
          </a:xfrm>
          <a:prstGeom prst="rect">
            <a:avLst/>
          </a:prstGeom>
          <a:noFill/>
        </p:spPr>
        <p:txBody>
          <a:bodyPr wrap="square" rtlCol="0">
            <a:spAutoFit/>
          </a:bodyPr>
          <a:lstStyle/>
          <a:p>
            <a:pPr marL="342900" indent="-342900" algn="just">
              <a:buFont typeface="Wingdings" panose="05000000000000000000" pitchFamily="2" charset="2"/>
              <a:buChar char="ü"/>
            </a:pPr>
            <a:r>
              <a:rPr lang="fr-CA" sz="2000" dirty="0" smtClean="0">
                <a:latin typeface="Century Gothic" panose="020B0502020202020204" pitchFamily="34" charset="0"/>
              </a:rPr>
              <a:t>Déclarés </a:t>
            </a:r>
            <a:r>
              <a:rPr lang="fr-CA" sz="2000" dirty="0">
                <a:latin typeface="Century Gothic" panose="020B0502020202020204" pitchFamily="34" charset="0"/>
              </a:rPr>
              <a:t>tels qu’ils apparaissent aux états </a:t>
            </a:r>
            <a:r>
              <a:rPr lang="fr-CA" sz="2000" dirty="0" smtClean="0">
                <a:latin typeface="Century Gothic" panose="020B0502020202020204" pitchFamily="34" charset="0"/>
              </a:rPr>
              <a:t>financiers</a:t>
            </a:r>
          </a:p>
          <a:p>
            <a:pPr marL="800100" lvl="1" indent="-342900" algn="just">
              <a:buFont typeface="Courier New" panose="02070309020205020404" pitchFamily="49" charset="0"/>
              <a:buChar char="o"/>
            </a:pPr>
            <a:r>
              <a:rPr lang="fr-CA" dirty="0" smtClean="0">
                <a:latin typeface="Century Gothic" panose="020B0502020202020204" pitchFamily="34" charset="0"/>
              </a:rPr>
              <a:t>Ne pas utiliser les prix de liste de La Financière agricole</a:t>
            </a:r>
          </a:p>
          <a:p>
            <a:pPr marL="800100" lvl="1" indent="-342900" algn="just">
              <a:buFont typeface="Courier New" panose="02070309020205020404" pitchFamily="49" charset="0"/>
              <a:buChar char="o"/>
            </a:pPr>
            <a:r>
              <a:rPr lang="fr-CA" dirty="0" smtClean="0">
                <a:latin typeface="Century Gothic" panose="020B0502020202020204" pitchFamily="34" charset="0"/>
              </a:rPr>
              <a:t>Ne pas utiliser toute autre valeur </a:t>
            </a:r>
          </a:p>
        </p:txBody>
      </p:sp>
      <p:sp>
        <p:nvSpPr>
          <p:cNvPr id="7" name="Rectangle à coins arrondis 6"/>
          <p:cNvSpPr/>
          <p:nvPr>
            <p:custDataLst>
              <p:tags r:id="rId5"/>
            </p:custDataLst>
          </p:nvPr>
        </p:nvSpPr>
        <p:spPr>
          <a:xfrm>
            <a:off x="132675" y="4530903"/>
            <a:ext cx="11588109" cy="2075380"/>
          </a:xfrm>
          <a:prstGeom prst="roundRect">
            <a:avLst/>
          </a:prstGeom>
          <a:ln w="28575">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fr-CA" sz="2400" b="1" u="sng" cap="all" dirty="0" smtClean="0">
                <a:effectLst>
                  <a:outerShdw blurRad="38100" dist="38100" dir="2700000" algn="tl">
                    <a:srgbClr val="000000">
                      <a:alpha val="43137"/>
                    </a:srgbClr>
                  </a:outerShdw>
                </a:effectLst>
                <a:latin typeface="Century Gothic" panose="020B0502020202020204" pitchFamily="34" charset="0"/>
              </a:rPr>
              <a:t>Rappel</a:t>
            </a:r>
          </a:p>
          <a:p>
            <a:pPr algn="just"/>
            <a:endParaRPr lang="fr-CA" sz="2000" dirty="0" smtClean="0">
              <a:latin typeface="Century Gothic" panose="020B0502020202020204" pitchFamily="34" charset="0"/>
            </a:endParaRPr>
          </a:p>
          <a:p>
            <a:pPr algn="just"/>
            <a:r>
              <a:rPr lang="fr-CA" sz="2000" dirty="0" smtClean="0">
                <a:latin typeface="Century Gothic" panose="020B0502020202020204" pitchFamily="34" charset="0"/>
              </a:rPr>
              <a:t>Si </a:t>
            </a:r>
            <a:r>
              <a:rPr lang="fr-CA" sz="2000" dirty="0">
                <a:latin typeface="Century Gothic" panose="020B0502020202020204" pitchFamily="34" charset="0"/>
              </a:rPr>
              <a:t>des inventaires ont été omis ou sont exigés pour les besoins des programmes :</a:t>
            </a:r>
          </a:p>
          <a:p>
            <a:pPr marL="914400" lvl="1" indent="-457200" algn="just">
              <a:buFont typeface="+mj-lt"/>
              <a:buAutoNum type="arabicPeriod"/>
            </a:pPr>
            <a:r>
              <a:rPr lang="fr-CA" dirty="0">
                <a:latin typeface="Century Gothic" panose="020B0502020202020204" pitchFamily="34" charset="0"/>
              </a:rPr>
              <a:t>Les déclarer dans le panorama des </a:t>
            </a:r>
            <a:r>
              <a:rPr lang="fr-CA" dirty="0" smtClean="0">
                <a:latin typeface="Century Gothic" panose="020B0502020202020204" pitchFamily="34" charset="0"/>
              </a:rPr>
              <a:t>inventaires.</a:t>
            </a:r>
            <a:endParaRPr lang="fr-CA" dirty="0">
              <a:latin typeface="Century Gothic" panose="020B0502020202020204" pitchFamily="34" charset="0"/>
            </a:endParaRPr>
          </a:p>
          <a:p>
            <a:pPr marL="914400" lvl="1" indent="-457200" algn="just">
              <a:buFont typeface="+mj-lt"/>
              <a:buAutoNum type="arabicPeriod"/>
            </a:pPr>
            <a:r>
              <a:rPr lang="fr-CA" dirty="0">
                <a:latin typeface="Century Gothic" panose="020B0502020202020204" pitchFamily="34" charset="0"/>
              </a:rPr>
              <a:t>Indiquer que ceux-ci ne sont pas présents aux états financiers. </a:t>
            </a:r>
          </a:p>
          <a:p>
            <a:pPr algn="ctr"/>
            <a:endParaRPr lang="fr-CA"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2" name="Rectangle 1"/>
          <p:cNvSpPr/>
          <p:nvPr>
            <p:custDataLst>
              <p:tags r:id="rId6"/>
            </p:custDataLst>
          </p:nvPr>
        </p:nvSpPr>
        <p:spPr>
          <a:xfrm>
            <a:off x="2327096" y="3362543"/>
            <a:ext cx="8784404" cy="707886"/>
          </a:xfrm>
          <a:prstGeom prst="rect">
            <a:avLst/>
          </a:prstGeom>
        </p:spPr>
        <p:txBody>
          <a:bodyPr wrap="square">
            <a:spAutoFit/>
          </a:bodyPr>
          <a:lstStyle/>
          <a:p>
            <a:r>
              <a:rPr lang="fr-CA" sz="2000" dirty="0">
                <a:latin typeface="Century Gothic" panose="020B0502020202020204" pitchFamily="34" charset="0"/>
              </a:rPr>
              <a:t>Le total des inventaires indiqués comme présents aux états financiers, </a:t>
            </a:r>
            <a:r>
              <a:rPr lang="fr-CA" sz="2000" dirty="0" smtClean="0">
                <a:latin typeface="Century Gothic" panose="020B0502020202020204" pitchFamily="34" charset="0"/>
              </a:rPr>
              <a:t>est reporté au </a:t>
            </a:r>
            <a:r>
              <a:rPr lang="fr-CA" sz="2000" dirty="0">
                <a:latin typeface="Century Gothic" panose="020B0502020202020204" pitchFamily="34" charset="0"/>
              </a:rPr>
              <a:t>panorama du Bilan. </a:t>
            </a:r>
            <a:endParaRPr lang="fr-CA" sz="2000" dirty="0"/>
          </a:p>
        </p:txBody>
      </p:sp>
      <p:sp>
        <p:nvSpPr>
          <p:cNvPr id="10" name="Rectangle à coins arrondis 9"/>
          <p:cNvSpPr/>
          <p:nvPr>
            <p:custDataLst>
              <p:tags r:id="rId7"/>
            </p:custDataLst>
          </p:nvPr>
        </p:nvSpPr>
        <p:spPr>
          <a:xfrm>
            <a:off x="198188" y="3520591"/>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3698242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97018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Report des inventaires au bilan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2" name="Image 11" descr="Saisir les données financières SDFI  La Financière agricole du Québec"/>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54768" y="2999759"/>
            <a:ext cx="12082461" cy="3734656"/>
          </a:xfrm>
          <a:prstGeom prst="rect">
            <a:avLst/>
          </a:prstGeom>
          <a:noFill/>
          <a:ln>
            <a:noFill/>
          </a:ln>
        </p:spPr>
      </p:pic>
      <p:pic>
        <p:nvPicPr>
          <p:cNvPr id="11" name="Image 10" descr="Saisir les données financières SDFI  La Financière agricole du Québec"/>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 y="1405917"/>
            <a:ext cx="11928297" cy="1717427"/>
          </a:xfrm>
          <a:prstGeom prst="rect">
            <a:avLst/>
          </a:prstGeom>
          <a:noFill/>
          <a:ln>
            <a:noFill/>
          </a:ln>
        </p:spPr>
      </p:pic>
    </p:spTree>
    <p:extLst>
      <p:ext uri="{BB962C8B-B14F-4D97-AF65-F5344CB8AC3E}">
        <p14:creationId xmlns:p14="http://schemas.microsoft.com/office/powerpoint/2010/main" val="357427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97018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Report des inventaires au bilan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4" name="Image 13" descr="Saisir les données financières SDFI  La Financière agricole du Québec"/>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7735" y="1381268"/>
            <a:ext cx="12127080" cy="5414497"/>
          </a:xfrm>
          <a:prstGeom prst="rect">
            <a:avLst/>
          </a:prstGeom>
          <a:noFill/>
          <a:ln w="19050">
            <a:solidFill>
              <a:schemeClr val="tx1"/>
            </a:solidFill>
          </a:ln>
        </p:spPr>
      </p:pic>
      <p:pic>
        <p:nvPicPr>
          <p:cNvPr id="13" name="Image 12" descr="Saisir les données financières SDFI  La Financière agricole du Québec"/>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3385457" y="5029200"/>
            <a:ext cx="6879844" cy="1766565"/>
          </a:xfrm>
          <a:prstGeom prst="rect">
            <a:avLst/>
          </a:prstGeom>
          <a:noFill/>
          <a:ln w="28575">
            <a:solidFill>
              <a:schemeClr val="tx1"/>
            </a:solidFill>
          </a:ln>
          <a:effectLst>
            <a:innerShdw blurRad="63500" dist="50800" dir="8100000">
              <a:prstClr val="black">
                <a:alpha val="50000"/>
              </a:prstClr>
            </a:innerShdw>
          </a:effectLst>
        </p:spPr>
      </p:pic>
      <p:sp>
        <p:nvSpPr>
          <p:cNvPr id="16" name="Rectangle 15"/>
          <p:cNvSpPr/>
          <p:nvPr>
            <p:custDataLst>
              <p:tags r:id="rId5"/>
            </p:custDataLst>
          </p:nvPr>
        </p:nvSpPr>
        <p:spPr>
          <a:xfrm>
            <a:off x="9236031" y="5950802"/>
            <a:ext cx="957822" cy="371561"/>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8" name="Rectangle 17"/>
          <p:cNvSpPr/>
          <p:nvPr>
            <p:custDataLst>
              <p:tags r:id="rId6"/>
            </p:custDataLst>
          </p:nvPr>
        </p:nvSpPr>
        <p:spPr>
          <a:xfrm>
            <a:off x="11065067" y="6346499"/>
            <a:ext cx="957822" cy="384526"/>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749002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954896" y="1790060"/>
            <a:ext cx="9905998" cy="1069581"/>
          </a:xfrm>
          <a:noFill/>
          <a:ln>
            <a:noFill/>
          </a:ln>
        </p:spPr>
        <p:txBody>
          <a:bodyPr>
            <a:normAutofit fontScale="90000"/>
          </a:bodyPr>
          <a:lstStyle/>
          <a:p>
            <a:pPr algn="ctr"/>
            <a:r>
              <a:rPr lang="fr-CA" sz="4400" b="1"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Envoi de la lettre de demande des données financières</a:t>
            </a:r>
            <a:endParaRPr lang="fr-CA" sz="4400" b="1"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8" name="Image 7">
            <a:hlinkClick r:id="rId9" action="ppaction://hlinksldjump"/>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76557" y="5669532"/>
            <a:ext cx="1362385" cy="874980"/>
          </a:xfrm>
          <a:prstGeom prst="rect">
            <a:avLst/>
          </a:prstGeom>
        </p:spPr>
      </p:pic>
      <p:sp>
        <p:nvSpPr>
          <p:cNvPr id="10" name="ZoneTexte 9"/>
          <p:cNvSpPr txBox="1"/>
          <p:nvPr>
            <p:custDataLst>
              <p:tags r:id="rId3"/>
            </p:custDataLst>
          </p:nvPr>
        </p:nvSpPr>
        <p:spPr>
          <a:xfrm>
            <a:off x="750276" y="3146856"/>
            <a:ext cx="10313041"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CA" sz="2400" b="1" dirty="0" smtClean="0">
                <a:ln/>
                <a:solidFill>
                  <a:schemeClr val="accent4"/>
                </a:solidFill>
                <a:latin typeface="Century Gothic" panose="020B0502020202020204" pitchFamily="34" charset="0"/>
              </a:rPr>
              <a:t>15 jours suivant la fin de l’exercice financier du client incluant :</a:t>
            </a:r>
          </a:p>
          <a:p>
            <a:pPr algn="ctr"/>
            <a:r>
              <a:rPr lang="fr-CA" sz="2400" b="1" dirty="0" smtClean="0">
                <a:ln/>
                <a:solidFill>
                  <a:schemeClr val="accent4"/>
                </a:solidFill>
                <a:latin typeface="Century Gothic" panose="020B0502020202020204" pitchFamily="34" charset="0"/>
              </a:rPr>
              <a:t>Les renseignements généraux à compléter</a:t>
            </a:r>
          </a:p>
          <a:p>
            <a:pPr algn="ctr"/>
            <a:r>
              <a:rPr lang="fr-CA" sz="2400" b="1" dirty="0" smtClean="0">
                <a:ln/>
                <a:solidFill>
                  <a:schemeClr val="accent4"/>
                </a:solidFill>
                <a:latin typeface="Century Gothic" panose="020B0502020202020204" pitchFamily="34" charset="0"/>
              </a:rPr>
              <a:t>Le tableau des unités productives à compléter</a:t>
            </a:r>
            <a:endParaRPr lang="fr-CA" sz="2400" b="1" dirty="0">
              <a:ln/>
              <a:solidFill>
                <a:schemeClr val="accent4"/>
              </a:solidFill>
              <a:latin typeface="Century Gothic" panose="020B0502020202020204" pitchFamily="34" charset="0"/>
            </a:endParaRPr>
          </a:p>
        </p:txBody>
      </p:sp>
      <p:pic>
        <p:nvPicPr>
          <p:cNvPr id="12" name="Image 11"/>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4965920" y="4532821"/>
            <a:ext cx="1603844" cy="2011691"/>
          </a:xfrm>
          <a:prstGeom prst="rect">
            <a:avLst/>
          </a:prstGeom>
        </p:spPr>
      </p:pic>
      <p:sp>
        <p:nvSpPr>
          <p:cNvPr id="13" name="Rectangle 12"/>
          <p:cNvSpPr/>
          <p:nvPr>
            <p:custDataLst>
              <p:tags r:id="rId5"/>
            </p:custDataLst>
          </p:nvPr>
        </p:nvSpPr>
        <p:spPr>
          <a:xfrm>
            <a:off x="0" y="1132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rPr>
              <a:t>Les acteurs du processus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endParaRPr>
          </a:p>
        </p:txBody>
      </p:sp>
      <p:sp>
        <p:nvSpPr>
          <p:cNvPr id="11" name="Titre 2"/>
          <p:cNvSpPr txBox="1">
            <a:spLocks/>
          </p:cNvSpPr>
          <p:nvPr>
            <p:custDataLst>
              <p:tags r:id="rId6"/>
            </p:custDataLst>
          </p:nvPr>
        </p:nvSpPr>
        <p:spPr>
          <a:xfrm>
            <a:off x="-1" y="0"/>
            <a:ext cx="12192000" cy="990000"/>
          </a:xfrm>
          <a:prstGeom prst="rect">
            <a:avLst/>
          </a:prstGeom>
          <a:gradFill flip="none" rotWithShape="1">
            <a:gsLst>
              <a:gs pos="66000">
                <a:schemeClr val="tx1"/>
              </a:gs>
              <a:gs pos="100000">
                <a:schemeClr val="bg1">
                  <a:lumMod val="65000"/>
                </a:schemeClr>
              </a:gs>
            </a:gsLst>
            <a:path path="circle">
              <a:fillToRect l="100000" t="100000"/>
            </a:path>
            <a:tileRect r="-100000" b="-100000"/>
          </a:gradFill>
        </p:spPr>
        <p:txBody>
          <a:bodyPr vert="horz" lIns="91440" tIns="45720" rIns="91440" bIns="45720" rtlCol="0" anchor="ctr">
            <a:noAutofit/>
          </a:bodyPr>
          <a:lstStyle>
            <a:lvl1pPr algn="l" defTabSz="914400" rtl="0" eaLnBrk="1" latinLnBrk="0" hangingPunct="1">
              <a:lnSpc>
                <a:spcPct val="80000"/>
              </a:lnSpc>
              <a:spcBef>
                <a:spcPct val="0"/>
              </a:spcBef>
              <a:buNone/>
              <a:defRPr sz="5000" b="1" kern="1200" cap="none" spc="100" baseline="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r>
              <a:rPr lang="fr-CA" sz="3200" cap="all" smtClean="0"/>
              <a:t>Processus de la collecte des données financières</a:t>
            </a:r>
            <a:endParaRPr lang="fr-CA" sz="3200" cap="all" dirty="0"/>
          </a:p>
        </p:txBody>
      </p:sp>
    </p:spTree>
    <p:extLst>
      <p:ext uri="{BB962C8B-B14F-4D97-AF65-F5344CB8AC3E}">
        <p14:creationId xmlns:p14="http://schemas.microsoft.com/office/powerpoint/2010/main" val="10058894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97018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Report des inventaires au bilan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1" name="Image 10" descr="Saisir les données financières SDFI  La Financière agricole du Québec"/>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 y="1405917"/>
            <a:ext cx="11928297" cy="1717427"/>
          </a:xfrm>
          <a:prstGeom prst="rect">
            <a:avLst/>
          </a:prstGeom>
          <a:noFill/>
          <a:ln>
            <a:noFill/>
          </a:ln>
        </p:spPr>
      </p:pic>
      <p:pic>
        <p:nvPicPr>
          <p:cNvPr id="10" name="Image 9" descr="Saisir les données financières SDFI  La Financière agricole du Québec"/>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97603" y="3099906"/>
            <a:ext cx="11733088" cy="3758094"/>
          </a:xfrm>
          <a:prstGeom prst="rect">
            <a:avLst/>
          </a:prstGeom>
          <a:noFill/>
          <a:ln>
            <a:noFill/>
          </a:ln>
        </p:spPr>
      </p:pic>
      <p:sp>
        <p:nvSpPr>
          <p:cNvPr id="2" name="Ellipse 1"/>
          <p:cNvSpPr/>
          <p:nvPr>
            <p:custDataLst>
              <p:tags r:id="rId5"/>
            </p:custDataLst>
          </p:nvPr>
        </p:nvSpPr>
        <p:spPr>
          <a:xfrm>
            <a:off x="11157856" y="3707328"/>
            <a:ext cx="859973" cy="1310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3582447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97018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Report des inventaires au bilan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5" name="Image 14" descr="Saisir les données financières SDFI  La Financière agricole du Québec"/>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 y="1364821"/>
            <a:ext cx="12191999" cy="5493179"/>
          </a:xfrm>
          <a:prstGeom prst="rect">
            <a:avLst/>
          </a:prstGeom>
          <a:noFill/>
          <a:ln w="19050">
            <a:solidFill>
              <a:schemeClr val="tx1"/>
            </a:solidFill>
          </a:ln>
        </p:spPr>
      </p:pic>
      <p:sp>
        <p:nvSpPr>
          <p:cNvPr id="17" name="Rectangle 16"/>
          <p:cNvSpPr/>
          <p:nvPr>
            <p:custDataLst>
              <p:tags r:id="rId4"/>
            </p:custDataLst>
          </p:nvPr>
        </p:nvSpPr>
        <p:spPr>
          <a:xfrm>
            <a:off x="11076397" y="6488130"/>
            <a:ext cx="955496" cy="369870"/>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pic>
        <p:nvPicPr>
          <p:cNvPr id="20" name="Image 19" descr="Saisir les données financières SDFI  La Financière agricole du Québec"/>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3329682" y="5167901"/>
            <a:ext cx="6904876" cy="1690099"/>
          </a:xfrm>
          <a:prstGeom prst="rect">
            <a:avLst/>
          </a:prstGeom>
          <a:noFill/>
          <a:ln w="28575">
            <a:solidFill>
              <a:schemeClr val="tx1"/>
            </a:solidFill>
          </a:ln>
          <a:effectLst>
            <a:innerShdw blurRad="63500" dist="50800" dir="2700000">
              <a:prstClr val="black">
                <a:alpha val="50000"/>
              </a:prstClr>
            </a:innerShdw>
          </a:effectLst>
        </p:spPr>
      </p:pic>
      <p:sp>
        <p:nvSpPr>
          <p:cNvPr id="21" name="Rectangle 20"/>
          <p:cNvSpPr/>
          <p:nvPr>
            <p:custDataLst>
              <p:tags r:id="rId6"/>
            </p:custDataLst>
          </p:nvPr>
        </p:nvSpPr>
        <p:spPr>
          <a:xfrm>
            <a:off x="9279062" y="6028361"/>
            <a:ext cx="955496" cy="369870"/>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20802930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Inventaires sur pied</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3" name="Rectangle 2"/>
          <p:cNvSpPr/>
          <p:nvPr>
            <p:custDataLst>
              <p:tags r:id="rId3"/>
            </p:custDataLst>
          </p:nvPr>
        </p:nvSpPr>
        <p:spPr>
          <a:xfrm>
            <a:off x="71920" y="1595266"/>
            <a:ext cx="4006921"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Qu’est-ce que c’est? </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2" name="Rectangle 1"/>
          <p:cNvSpPr/>
          <p:nvPr>
            <p:custDataLst>
              <p:tags r:id="rId4"/>
            </p:custDataLst>
          </p:nvPr>
        </p:nvSpPr>
        <p:spPr>
          <a:xfrm>
            <a:off x="71920" y="2103097"/>
            <a:ext cx="11644045" cy="400110"/>
          </a:xfrm>
          <a:prstGeom prst="rect">
            <a:avLst/>
          </a:prstGeom>
        </p:spPr>
        <p:txBody>
          <a:bodyPr wrap="square">
            <a:spAutoFit/>
          </a:bodyPr>
          <a:lstStyle/>
          <a:p>
            <a:r>
              <a:rPr lang="fr-CA" sz="2000" dirty="0">
                <a:latin typeface="Century Gothic" panose="020B0502020202020204" pitchFamily="34" charset="0"/>
              </a:rPr>
              <a:t>Inventaire d’une production végétale en croissance à la date de fin d’exercice financier.</a:t>
            </a:r>
          </a:p>
        </p:txBody>
      </p:sp>
      <p:sp>
        <p:nvSpPr>
          <p:cNvPr id="7" name="Rectangle 6"/>
          <p:cNvSpPr/>
          <p:nvPr>
            <p:custDataLst>
              <p:tags r:id="rId5"/>
            </p:custDataLst>
          </p:nvPr>
        </p:nvSpPr>
        <p:spPr>
          <a:xfrm>
            <a:off x="92469" y="2808008"/>
            <a:ext cx="4006921"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Quoi faire avec?</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8" name="Rectangle 7"/>
          <p:cNvSpPr/>
          <p:nvPr>
            <p:custDataLst>
              <p:tags r:id="rId6"/>
            </p:custDataLst>
          </p:nvPr>
        </p:nvSpPr>
        <p:spPr>
          <a:xfrm>
            <a:off x="92469" y="3315839"/>
            <a:ext cx="11846102" cy="707886"/>
          </a:xfrm>
          <a:prstGeom prst="rect">
            <a:avLst/>
          </a:prstGeom>
        </p:spPr>
        <p:txBody>
          <a:bodyPr wrap="square">
            <a:spAutoFit/>
          </a:bodyPr>
          <a:lstStyle/>
          <a:p>
            <a:r>
              <a:rPr lang="fr-CA" sz="2000" dirty="0">
                <a:latin typeface="Century Gothic" panose="020B0502020202020204" pitchFamily="34" charset="0"/>
              </a:rPr>
              <a:t>Généralement, les inventaires sur pied comptabilisés aux états financiers doivent être déclarés dans </a:t>
            </a:r>
            <a:r>
              <a:rPr lang="fr-CA" sz="2000" b="1" dirty="0">
                <a:latin typeface="Century Gothic" panose="020B0502020202020204" pitchFamily="34" charset="0"/>
              </a:rPr>
              <a:t>Autres inventaires. </a:t>
            </a:r>
            <a:endParaRPr lang="fr-CA" sz="2000" dirty="0">
              <a:latin typeface="Century Gothic" panose="020B0502020202020204" pitchFamily="34" charset="0"/>
            </a:endParaRPr>
          </a:p>
        </p:txBody>
      </p:sp>
    </p:spTree>
    <p:extLst>
      <p:ext uri="{BB962C8B-B14F-4D97-AF65-F5344CB8AC3E}">
        <p14:creationId xmlns:p14="http://schemas.microsoft.com/office/powerpoint/2010/main" val="42912669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Inventaires sur pied</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Rectangle 10"/>
          <p:cNvSpPr/>
          <p:nvPr>
            <p:custDataLst>
              <p:tags r:id="rId3"/>
            </p:custDataLst>
          </p:nvPr>
        </p:nvSpPr>
        <p:spPr>
          <a:xfrm>
            <a:off x="239727" y="2144754"/>
            <a:ext cx="11712539" cy="707886"/>
          </a:xfrm>
          <a:prstGeom prst="rect">
            <a:avLst/>
          </a:prstGeom>
        </p:spPr>
        <p:txBody>
          <a:bodyPr wrap="square">
            <a:spAutoFit/>
          </a:bodyPr>
          <a:lstStyle/>
          <a:p>
            <a:r>
              <a:rPr lang="fr-CA" sz="2000" b="1" dirty="0" smtClean="0">
                <a:latin typeface="Century Gothic" panose="020B0502020202020204" pitchFamily="34" charset="0"/>
              </a:rPr>
              <a:t>La </a:t>
            </a:r>
            <a:r>
              <a:rPr lang="fr-CA" sz="2000" b="1" dirty="0">
                <a:latin typeface="Century Gothic" panose="020B0502020202020204" pitchFamily="34" charset="0"/>
              </a:rPr>
              <a:t>récolte d’un produit, qui survient habituellement à la </a:t>
            </a:r>
            <a:r>
              <a:rPr lang="fr-CA" sz="2000" b="1" u="sng" dirty="0">
                <a:latin typeface="Century Gothic" panose="020B0502020202020204" pitchFamily="34" charset="0"/>
              </a:rPr>
              <a:t>toute fin</a:t>
            </a:r>
            <a:r>
              <a:rPr lang="fr-CA" sz="2000" b="1" dirty="0">
                <a:latin typeface="Century Gothic" panose="020B0502020202020204" pitchFamily="34" charset="0"/>
              </a:rPr>
              <a:t> de l’exercice financier du participant, est exceptionnellement effectuée au </a:t>
            </a:r>
            <a:r>
              <a:rPr lang="fr-CA" sz="2000" b="1" u="sng" dirty="0">
                <a:latin typeface="Century Gothic" panose="020B0502020202020204" pitchFamily="34" charset="0"/>
              </a:rPr>
              <a:t>cours de </a:t>
            </a:r>
            <a:r>
              <a:rPr lang="fr-CA" sz="2000" b="1" dirty="0">
                <a:latin typeface="Century Gothic" panose="020B0502020202020204" pitchFamily="34" charset="0"/>
              </a:rPr>
              <a:t>l’exercice financier suivant</a:t>
            </a:r>
            <a:r>
              <a:rPr lang="fr-CA" sz="2000" dirty="0" smtClean="0">
                <a:latin typeface="Century Gothic" panose="020B0502020202020204" pitchFamily="34" charset="0"/>
              </a:rPr>
              <a:t>.</a:t>
            </a:r>
            <a:endParaRPr lang="fr-CA" sz="2000" dirty="0">
              <a:latin typeface="Century Gothic" panose="020B0502020202020204" pitchFamily="34" charset="0"/>
            </a:endParaRPr>
          </a:p>
        </p:txBody>
      </p:sp>
      <p:sp>
        <p:nvSpPr>
          <p:cNvPr id="12" name="Rectangle 11"/>
          <p:cNvSpPr/>
          <p:nvPr>
            <p:custDataLst>
              <p:tags r:id="rId4"/>
            </p:custDataLst>
          </p:nvPr>
        </p:nvSpPr>
        <p:spPr>
          <a:xfrm>
            <a:off x="71920" y="1595266"/>
            <a:ext cx="4006921"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Situation 1</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13" name="Rectangle 12"/>
          <p:cNvSpPr/>
          <p:nvPr>
            <p:custDataLst>
              <p:tags r:id="rId5"/>
            </p:custDataLst>
          </p:nvPr>
        </p:nvSpPr>
        <p:spPr>
          <a:xfrm>
            <a:off x="239726" y="3135841"/>
            <a:ext cx="11712539" cy="3477875"/>
          </a:xfrm>
          <a:prstGeom prst="rect">
            <a:avLst/>
          </a:prstGeom>
        </p:spPr>
        <p:txBody>
          <a:bodyPr wrap="square">
            <a:spAutoFit/>
          </a:bodyPr>
          <a:lstStyle/>
          <a:p>
            <a:r>
              <a:rPr lang="fr-CA" sz="2000" u="sng" dirty="0" smtClean="0">
                <a:latin typeface="Century Gothic" panose="020B0502020202020204" pitchFamily="34" charset="0"/>
              </a:rPr>
              <a:t>Si </a:t>
            </a:r>
            <a:r>
              <a:rPr lang="fr-CA" sz="2000" u="sng" dirty="0">
                <a:latin typeface="Century Gothic" panose="020B0502020202020204" pitchFamily="34" charset="0"/>
              </a:rPr>
              <a:t>récolte sur pied </a:t>
            </a:r>
            <a:r>
              <a:rPr lang="fr-CA" sz="2000" b="1" u="sng" dirty="0" smtClean="0">
                <a:latin typeface="Century Gothic" panose="020B0502020202020204" pitchFamily="34" charset="0"/>
              </a:rPr>
              <a:t>comptabilisée</a:t>
            </a:r>
            <a:r>
              <a:rPr lang="fr-CA" sz="2000" u="sng" dirty="0" smtClean="0">
                <a:latin typeface="Century Gothic" panose="020B0502020202020204" pitchFamily="34" charset="0"/>
              </a:rPr>
              <a:t> </a:t>
            </a:r>
            <a:r>
              <a:rPr lang="fr-CA" sz="2000" u="sng" dirty="0">
                <a:latin typeface="Century Gothic" panose="020B0502020202020204" pitchFamily="34" charset="0"/>
              </a:rPr>
              <a:t>aux états </a:t>
            </a:r>
            <a:r>
              <a:rPr lang="fr-CA" sz="2000" u="sng" dirty="0" smtClean="0">
                <a:latin typeface="Century Gothic" panose="020B0502020202020204" pitchFamily="34" charset="0"/>
              </a:rPr>
              <a:t>financiers:</a:t>
            </a:r>
          </a:p>
          <a:p>
            <a:pPr marL="742950" lvl="1" indent="-285750">
              <a:buFont typeface="Wingdings" panose="05000000000000000000" pitchFamily="2" charset="2"/>
              <a:buChar char="Ø"/>
            </a:pPr>
            <a:r>
              <a:rPr lang="fr-CA" sz="2000" dirty="0" smtClean="0">
                <a:latin typeface="Century Gothic" panose="020B0502020202020204" pitchFamily="34" charset="0"/>
              </a:rPr>
              <a:t>Inscrire </a:t>
            </a:r>
            <a:r>
              <a:rPr lang="fr-CA" sz="2000" dirty="0">
                <a:latin typeface="Century Gothic" panose="020B0502020202020204" pitchFamily="34" charset="0"/>
              </a:rPr>
              <a:t>cet inventaire sur pied dans le produit correspondant au panorama des inventaires et non à la section Autres </a:t>
            </a:r>
            <a:r>
              <a:rPr lang="fr-CA" sz="2000" dirty="0" smtClean="0">
                <a:latin typeface="Century Gothic" panose="020B0502020202020204" pitchFamily="34" charset="0"/>
              </a:rPr>
              <a:t>inventaires.</a:t>
            </a:r>
            <a:endParaRPr lang="fr-CA" sz="2000" dirty="0">
              <a:latin typeface="Century Gothic" panose="020B0502020202020204" pitchFamily="34" charset="0"/>
            </a:endParaRPr>
          </a:p>
          <a:p>
            <a:r>
              <a:rPr lang="fr-CA" sz="2000" dirty="0">
                <a:latin typeface="Century Gothic" panose="020B0502020202020204" pitchFamily="34" charset="0"/>
              </a:rPr>
              <a:t> </a:t>
            </a:r>
          </a:p>
          <a:p>
            <a:r>
              <a:rPr lang="fr-CA" sz="2000" u="sng" dirty="0" smtClean="0">
                <a:latin typeface="Century Gothic" panose="020B0502020202020204" pitchFamily="34" charset="0"/>
              </a:rPr>
              <a:t>Si </a:t>
            </a:r>
            <a:r>
              <a:rPr lang="fr-CA" sz="2000" u="sng" dirty="0">
                <a:latin typeface="Century Gothic" panose="020B0502020202020204" pitchFamily="34" charset="0"/>
              </a:rPr>
              <a:t>récolte sur pied </a:t>
            </a:r>
            <a:r>
              <a:rPr lang="fr-CA" sz="2000" b="1" u="sng" dirty="0" smtClean="0">
                <a:latin typeface="Century Gothic" panose="020B0502020202020204" pitchFamily="34" charset="0"/>
              </a:rPr>
              <a:t>non </a:t>
            </a:r>
            <a:r>
              <a:rPr lang="fr-CA" sz="2000" b="1" u="sng" dirty="0">
                <a:latin typeface="Century Gothic" panose="020B0502020202020204" pitchFamily="34" charset="0"/>
              </a:rPr>
              <a:t>comptabilisée</a:t>
            </a:r>
            <a:r>
              <a:rPr lang="fr-CA" sz="2000" u="sng" dirty="0">
                <a:latin typeface="Century Gothic" panose="020B0502020202020204" pitchFamily="34" charset="0"/>
              </a:rPr>
              <a:t> aux états </a:t>
            </a:r>
            <a:r>
              <a:rPr lang="fr-CA" sz="2000" u="sng" dirty="0" smtClean="0">
                <a:latin typeface="Century Gothic" panose="020B0502020202020204" pitchFamily="34" charset="0"/>
              </a:rPr>
              <a:t>financiers:</a:t>
            </a:r>
          </a:p>
          <a:p>
            <a:pPr marL="742950" lvl="1" indent="-285750">
              <a:buFont typeface="Wingdings" panose="05000000000000000000" pitchFamily="2" charset="2"/>
              <a:buChar char="Ø"/>
            </a:pPr>
            <a:r>
              <a:rPr lang="fr-CA" sz="2000" dirty="0" smtClean="0">
                <a:latin typeface="Century Gothic" panose="020B0502020202020204" pitchFamily="34" charset="0"/>
              </a:rPr>
              <a:t> Ajouter </a:t>
            </a:r>
            <a:r>
              <a:rPr lang="fr-CA" sz="2000" dirty="0">
                <a:latin typeface="Century Gothic" panose="020B0502020202020204" pitchFamily="34" charset="0"/>
              </a:rPr>
              <a:t>au relevé des inventaires dans le produit correspondant et décocher la case </a:t>
            </a:r>
            <a:r>
              <a:rPr lang="fr-CA" sz="2000" dirty="0" smtClean="0">
                <a:latin typeface="Century Gothic" panose="020B0502020202020204" pitchFamily="34" charset="0"/>
              </a:rPr>
              <a:t>	« Présent </a:t>
            </a:r>
            <a:r>
              <a:rPr lang="fr-CA" sz="2000" dirty="0">
                <a:latin typeface="Century Gothic" panose="020B0502020202020204" pitchFamily="34" charset="0"/>
              </a:rPr>
              <a:t>aux l’états </a:t>
            </a:r>
            <a:r>
              <a:rPr lang="fr-CA" sz="2000" dirty="0" smtClean="0">
                <a:latin typeface="Century Gothic" panose="020B0502020202020204" pitchFamily="34" charset="0"/>
              </a:rPr>
              <a:t>financiers ». </a:t>
            </a:r>
            <a:endParaRPr lang="fr-CA" sz="2000" dirty="0">
              <a:latin typeface="Century Gothic" panose="020B0502020202020204" pitchFamily="34" charset="0"/>
            </a:endParaRPr>
          </a:p>
          <a:p>
            <a:r>
              <a:rPr lang="fr-CA" sz="2000" dirty="0">
                <a:latin typeface="Century Gothic" panose="020B0502020202020204" pitchFamily="34" charset="0"/>
              </a:rPr>
              <a:t> </a:t>
            </a:r>
          </a:p>
          <a:p>
            <a:r>
              <a:rPr lang="fr-CA" sz="2000" u="sng" dirty="0" smtClean="0">
                <a:latin typeface="Century Gothic" panose="020B0502020202020204" pitchFamily="34" charset="0"/>
              </a:rPr>
              <a:t>Pour chacun des cas :</a:t>
            </a:r>
          </a:p>
          <a:p>
            <a:pPr marL="742950" lvl="1" indent="-285750">
              <a:buFont typeface="Wingdings" panose="05000000000000000000" pitchFamily="2" charset="2"/>
              <a:buChar char="Ø"/>
            </a:pPr>
            <a:r>
              <a:rPr lang="fr-CA" sz="2000" dirty="0">
                <a:latin typeface="Century Gothic" panose="020B0502020202020204" pitchFamily="34" charset="0"/>
              </a:rPr>
              <a:t>S</a:t>
            </a:r>
            <a:r>
              <a:rPr lang="fr-CA" sz="2000" dirty="0" smtClean="0">
                <a:latin typeface="Century Gothic" panose="020B0502020202020204" pitchFamily="34" charset="0"/>
              </a:rPr>
              <a:t>pécifier </a:t>
            </a:r>
            <a:r>
              <a:rPr lang="fr-CA" sz="2000" dirty="0">
                <a:latin typeface="Century Gothic" panose="020B0502020202020204" pitchFamily="34" charset="0"/>
              </a:rPr>
              <a:t>dans la note au dossier la nature et le montant de ou des inventaires sur pied </a:t>
            </a:r>
            <a:r>
              <a:rPr lang="fr-CA" sz="2000" dirty="0" smtClean="0">
                <a:latin typeface="Century Gothic" panose="020B0502020202020204" pitchFamily="34" charset="0"/>
              </a:rPr>
              <a:t>considéré(s</a:t>
            </a:r>
            <a:r>
              <a:rPr lang="fr-CA" sz="2000" dirty="0">
                <a:latin typeface="Century Gothic" panose="020B0502020202020204" pitchFamily="34" charset="0"/>
              </a:rPr>
              <a:t>) au panorama des inventaires. </a:t>
            </a:r>
            <a:r>
              <a:rPr lang="fr-CA" dirty="0" smtClean="0">
                <a:latin typeface="Century Gothic" panose="020B0502020202020204" pitchFamily="34" charset="0"/>
              </a:rPr>
              <a:t> </a:t>
            </a:r>
            <a:endParaRPr lang="fr-CA" dirty="0">
              <a:latin typeface="Century Gothic" panose="020B0502020202020204" pitchFamily="34" charset="0"/>
            </a:endParaRPr>
          </a:p>
        </p:txBody>
      </p:sp>
    </p:spTree>
    <p:extLst>
      <p:ext uri="{BB962C8B-B14F-4D97-AF65-F5344CB8AC3E}">
        <p14:creationId xmlns:p14="http://schemas.microsoft.com/office/powerpoint/2010/main" val="109252347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Inventaires sur pied</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Rectangle 11"/>
          <p:cNvSpPr/>
          <p:nvPr>
            <p:custDataLst>
              <p:tags r:id="rId3"/>
            </p:custDataLst>
          </p:nvPr>
        </p:nvSpPr>
        <p:spPr>
          <a:xfrm>
            <a:off x="71920" y="1595266"/>
            <a:ext cx="5774076"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 avec la situation 1</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7" name="Rectangle 6"/>
          <p:cNvSpPr/>
          <p:nvPr>
            <p:custDataLst>
              <p:tags r:id="rId4"/>
            </p:custDataLst>
          </p:nvPr>
        </p:nvSpPr>
        <p:spPr>
          <a:xfrm>
            <a:off x="339047" y="4856571"/>
            <a:ext cx="11743362" cy="1631216"/>
          </a:xfrm>
          <a:prstGeom prst="rect">
            <a:avLst/>
          </a:prstGeom>
        </p:spPr>
        <p:txBody>
          <a:bodyPr wrap="square">
            <a:spAutoFit/>
          </a:bodyPr>
          <a:lstStyle/>
          <a:p>
            <a:r>
              <a:rPr lang="fr-CA" sz="2000" u="sng" dirty="0" smtClean="0">
                <a:latin typeface="Century Gothic" panose="020B0502020202020204" pitchFamily="34" charset="0"/>
              </a:rPr>
              <a:t>Comment déclarer?</a:t>
            </a:r>
          </a:p>
          <a:p>
            <a:endParaRPr lang="fr-CA" sz="2000" dirty="0" smtClean="0">
              <a:latin typeface="Century Gothic" panose="020B0502020202020204" pitchFamily="34" charset="0"/>
            </a:endParaRPr>
          </a:p>
          <a:p>
            <a:pPr marL="457200" indent="-457200">
              <a:buAutoNum type="arabicPeriod"/>
            </a:pPr>
            <a:r>
              <a:rPr lang="fr-CA" sz="2000" dirty="0" smtClean="0">
                <a:latin typeface="Century Gothic" panose="020B0502020202020204" pitchFamily="34" charset="0"/>
              </a:rPr>
              <a:t>Déclarer </a:t>
            </a:r>
            <a:r>
              <a:rPr lang="fr-CA" sz="2000" dirty="0">
                <a:latin typeface="Century Gothic" panose="020B0502020202020204" pitchFamily="34" charset="0"/>
              </a:rPr>
              <a:t>la récolte sur pied à titre de maïs-grain au panorama des </a:t>
            </a:r>
            <a:r>
              <a:rPr lang="fr-CA" sz="2000" dirty="0" smtClean="0">
                <a:latin typeface="Century Gothic" panose="020B0502020202020204" pitchFamily="34" charset="0"/>
              </a:rPr>
              <a:t>inventaires.</a:t>
            </a:r>
          </a:p>
          <a:p>
            <a:pPr marL="457200" indent="-457200">
              <a:buAutoNum type="arabicPeriod"/>
            </a:pPr>
            <a:r>
              <a:rPr lang="fr-CA" sz="2000" dirty="0" smtClean="0">
                <a:latin typeface="Century Gothic" panose="020B0502020202020204" pitchFamily="34" charset="0"/>
              </a:rPr>
              <a:t>Décocher </a:t>
            </a:r>
            <a:r>
              <a:rPr lang="fr-CA" sz="2000" dirty="0">
                <a:latin typeface="Century Gothic" panose="020B0502020202020204" pitchFamily="34" charset="0"/>
              </a:rPr>
              <a:t>la case  « Présent aux états financiers </a:t>
            </a:r>
            <a:r>
              <a:rPr lang="fr-CA" sz="2000" dirty="0" smtClean="0">
                <a:latin typeface="Century Gothic" panose="020B0502020202020204" pitchFamily="34" charset="0"/>
              </a:rPr>
              <a:t>». </a:t>
            </a:r>
          </a:p>
          <a:p>
            <a:pPr marL="457200" indent="-457200">
              <a:buAutoNum type="arabicPeriod"/>
            </a:pPr>
            <a:r>
              <a:rPr lang="fr-CA" sz="2000" dirty="0" smtClean="0">
                <a:latin typeface="Century Gothic" panose="020B0502020202020204" pitchFamily="34" charset="0"/>
              </a:rPr>
              <a:t>Inscrire </a:t>
            </a:r>
            <a:r>
              <a:rPr lang="fr-CA" sz="2000" dirty="0">
                <a:latin typeface="Century Gothic" panose="020B0502020202020204" pitchFamily="34" charset="0"/>
              </a:rPr>
              <a:t>une note au dossier</a:t>
            </a:r>
            <a:r>
              <a:rPr lang="fr-CA" sz="2000" dirty="0" smtClean="0">
                <a:latin typeface="Century Gothic" panose="020B0502020202020204" pitchFamily="34" charset="0"/>
              </a:rPr>
              <a:t>.</a:t>
            </a:r>
            <a:r>
              <a:rPr lang="fr-CA" dirty="0" smtClean="0">
                <a:latin typeface="Century Gothic" panose="020B0502020202020204" pitchFamily="34" charset="0"/>
              </a:rPr>
              <a:t> </a:t>
            </a:r>
            <a:endParaRPr lang="fr-CA" dirty="0">
              <a:latin typeface="Century Gothic" panose="020B0502020202020204" pitchFamily="34" charset="0"/>
            </a:endParaRPr>
          </a:p>
        </p:txBody>
      </p:sp>
      <p:graphicFrame>
        <p:nvGraphicFramePr>
          <p:cNvPr id="8" name="Tableau 7"/>
          <p:cNvGraphicFramePr>
            <a:graphicFrameLocks noGrp="1"/>
          </p:cNvGraphicFramePr>
          <p:nvPr>
            <p:custDataLst>
              <p:tags r:id="rId5"/>
            </p:custDataLst>
            <p:extLst>
              <p:ext uri="{D42A27DB-BD31-4B8C-83A1-F6EECF244321}">
                <p14:modId xmlns:p14="http://schemas.microsoft.com/office/powerpoint/2010/main" val="1594952195"/>
              </p:ext>
            </p:extLst>
          </p:nvPr>
        </p:nvGraphicFramePr>
        <p:xfrm>
          <a:off x="339047" y="2174982"/>
          <a:ext cx="11394041" cy="249428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3071973"/>
                <a:gridCol w="8322068"/>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Profil de l’entreprise</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Exercice financier</a:t>
                      </a:r>
                      <a:endParaRPr lang="fr-CA" b="1" dirty="0">
                        <a:solidFill>
                          <a:schemeClr val="accent2">
                            <a:lumMod val="75000"/>
                          </a:schemeClr>
                        </a:solidFill>
                        <a:latin typeface="Century Gothic" panose="020B0502020202020204" pitchFamily="34" charset="0"/>
                      </a:endParaRPr>
                    </a:p>
                  </a:txBody>
                  <a:tcPr/>
                </a:tc>
                <a:tc>
                  <a:txBody>
                    <a:bodyPr/>
                    <a:lstStyle/>
                    <a:p>
                      <a:r>
                        <a:rPr lang="fr-CA" b="0" dirty="0" smtClean="0">
                          <a:latin typeface="Century Gothic" panose="020B0502020202020204" pitchFamily="34" charset="0"/>
                        </a:rPr>
                        <a:t>1</a:t>
                      </a:r>
                      <a:r>
                        <a:rPr lang="fr-CA" b="0" baseline="30000" dirty="0" smtClean="0">
                          <a:latin typeface="Century Gothic" panose="020B0502020202020204" pitchFamily="34" charset="0"/>
                        </a:rPr>
                        <a:t>er</a:t>
                      </a:r>
                      <a:r>
                        <a:rPr lang="fr-CA" b="0" dirty="0" smtClean="0">
                          <a:latin typeface="Century Gothic" panose="020B0502020202020204" pitchFamily="34" charset="0"/>
                        </a:rPr>
                        <a:t> novembre au 31 octobre</a:t>
                      </a:r>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Production</a:t>
                      </a:r>
                      <a:endParaRPr lang="fr-CA" b="1" dirty="0">
                        <a:solidFill>
                          <a:schemeClr val="accent2">
                            <a:lumMod val="75000"/>
                          </a:schemeClr>
                        </a:solidFill>
                        <a:latin typeface="Century Gothic" panose="020B0502020202020204" pitchFamily="34" charset="0"/>
                      </a:endParaRPr>
                    </a:p>
                  </a:txBody>
                  <a:tcPr anchor="ctr"/>
                </a:tc>
                <a:tc>
                  <a:txBody>
                    <a:bodyPr/>
                    <a:lstStyle/>
                    <a:p>
                      <a:r>
                        <a:rPr lang="fr-CA" dirty="0" smtClean="0">
                          <a:latin typeface="Century Gothic" panose="020B0502020202020204" pitchFamily="34" charset="0"/>
                        </a:rPr>
                        <a:t>Maïs-grain (généralement complètement</a:t>
                      </a:r>
                      <a:r>
                        <a:rPr lang="fr-CA" baseline="0" dirty="0" smtClean="0">
                          <a:latin typeface="Century Gothic" panose="020B0502020202020204" pitchFamily="34" charset="0"/>
                        </a:rPr>
                        <a:t> récolté avant la fin de son exercice financier). </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Événement</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Conditions météorologiques défavorables</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Impact</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Le</a:t>
                      </a:r>
                      <a:r>
                        <a:rPr lang="fr-CA" baseline="0" dirty="0" smtClean="0">
                          <a:latin typeface="Century Gothic" panose="020B0502020202020204" pitchFamily="34" charset="0"/>
                        </a:rPr>
                        <a:t> maïs-grain est récolté f</a:t>
                      </a:r>
                      <a:r>
                        <a:rPr lang="fr-CA" dirty="0" smtClean="0">
                          <a:latin typeface="Century Gothic" panose="020B0502020202020204" pitchFamily="34" charset="0"/>
                        </a:rPr>
                        <a:t>in novembre </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Situation finale</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Inventaire</a:t>
                      </a:r>
                      <a:r>
                        <a:rPr lang="fr-CA" baseline="0" dirty="0" smtClean="0">
                          <a:latin typeface="Century Gothic" panose="020B0502020202020204" pitchFamily="34" charset="0"/>
                        </a:rPr>
                        <a:t> sur pied non comptabilisé aux états financiers</a:t>
                      </a:r>
                      <a:endParaRPr lang="fr-CA" dirty="0">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38125808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déclaration des inventaires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Inventaires sur pied</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Rectangle 11"/>
          <p:cNvSpPr/>
          <p:nvPr>
            <p:custDataLst>
              <p:tags r:id="rId3"/>
            </p:custDataLst>
          </p:nvPr>
        </p:nvSpPr>
        <p:spPr>
          <a:xfrm>
            <a:off x="71920" y="1595266"/>
            <a:ext cx="5774076"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 avec la situation 1</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7" name="Rectangle 6"/>
          <p:cNvSpPr/>
          <p:nvPr>
            <p:custDataLst>
              <p:tags r:id="rId4"/>
            </p:custDataLst>
          </p:nvPr>
        </p:nvSpPr>
        <p:spPr>
          <a:xfrm>
            <a:off x="339047" y="4856571"/>
            <a:ext cx="11743362" cy="1631216"/>
          </a:xfrm>
          <a:prstGeom prst="rect">
            <a:avLst/>
          </a:prstGeom>
        </p:spPr>
        <p:txBody>
          <a:bodyPr wrap="square">
            <a:spAutoFit/>
          </a:bodyPr>
          <a:lstStyle/>
          <a:p>
            <a:r>
              <a:rPr lang="fr-CA" sz="2000" u="sng" dirty="0" smtClean="0">
                <a:latin typeface="Century Gothic" panose="020B0502020202020204" pitchFamily="34" charset="0"/>
              </a:rPr>
              <a:t>Comment déclarer?</a:t>
            </a:r>
          </a:p>
          <a:p>
            <a:endParaRPr lang="fr-CA" sz="2000" dirty="0" smtClean="0">
              <a:latin typeface="Century Gothic" panose="020B0502020202020204" pitchFamily="34" charset="0"/>
            </a:endParaRPr>
          </a:p>
          <a:p>
            <a:pPr marL="457200" indent="-457200">
              <a:buAutoNum type="arabicPeriod"/>
            </a:pPr>
            <a:r>
              <a:rPr lang="fr-CA" sz="2000" dirty="0" smtClean="0">
                <a:latin typeface="Century Gothic" panose="020B0502020202020204" pitchFamily="34" charset="0"/>
              </a:rPr>
              <a:t>Déclarer </a:t>
            </a:r>
            <a:r>
              <a:rPr lang="fr-CA" sz="2000" dirty="0">
                <a:latin typeface="Century Gothic" panose="020B0502020202020204" pitchFamily="34" charset="0"/>
              </a:rPr>
              <a:t>la récolte sur pied à titre de maïs-grain au panorama des </a:t>
            </a:r>
            <a:r>
              <a:rPr lang="fr-CA" sz="2000" dirty="0" smtClean="0">
                <a:latin typeface="Century Gothic" panose="020B0502020202020204" pitchFamily="34" charset="0"/>
              </a:rPr>
              <a:t>inventaires.</a:t>
            </a:r>
          </a:p>
          <a:p>
            <a:pPr marL="457200" indent="-457200">
              <a:buAutoNum type="arabicPeriod"/>
            </a:pPr>
            <a:r>
              <a:rPr lang="fr-CA" sz="2000" dirty="0" smtClean="0">
                <a:latin typeface="Century Gothic" panose="020B0502020202020204" pitchFamily="34" charset="0"/>
              </a:rPr>
              <a:t>Décocher </a:t>
            </a:r>
            <a:r>
              <a:rPr lang="fr-CA" sz="2000" dirty="0">
                <a:latin typeface="Century Gothic" panose="020B0502020202020204" pitchFamily="34" charset="0"/>
              </a:rPr>
              <a:t>la case  « Présent aux états financiers </a:t>
            </a:r>
            <a:r>
              <a:rPr lang="fr-CA" sz="2000" dirty="0" smtClean="0">
                <a:latin typeface="Century Gothic" panose="020B0502020202020204" pitchFamily="34" charset="0"/>
              </a:rPr>
              <a:t>». </a:t>
            </a:r>
          </a:p>
          <a:p>
            <a:pPr marL="457200" indent="-457200">
              <a:buAutoNum type="arabicPeriod"/>
            </a:pPr>
            <a:r>
              <a:rPr lang="fr-CA" sz="2000" dirty="0" smtClean="0">
                <a:latin typeface="Century Gothic" panose="020B0502020202020204" pitchFamily="34" charset="0"/>
              </a:rPr>
              <a:t>Inscrire </a:t>
            </a:r>
            <a:r>
              <a:rPr lang="fr-CA" sz="2000" dirty="0">
                <a:latin typeface="Century Gothic" panose="020B0502020202020204" pitchFamily="34" charset="0"/>
              </a:rPr>
              <a:t>une note au dossier</a:t>
            </a:r>
            <a:r>
              <a:rPr lang="fr-CA" sz="2000" dirty="0" smtClean="0">
                <a:latin typeface="Century Gothic" panose="020B0502020202020204" pitchFamily="34" charset="0"/>
              </a:rPr>
              <a:t>.</a:t>
            </a:r>
            <a:r>
              <a:rPr lang="fr-CA" dirty="0" smtClean="0">
                <a:latin typeface="Century Gothic" panose="020B0502020202020204" pitchFamily="34" charset="0"/>
              </a:rPr>
              <a:t> </a:t>
            </a:r>
            <a:endParaRPr lang="fr-CA" dirty="0">
              <a:latin typeface="Century Gothic" panose="020B0502020202020204" pitchFamily="34" charset="0"/>
            </a:endParaRPr>
          </a:p>
        </p:txBody>
      </p:sp>
      <p:pic>
        <p:nvPicPr>
          <p:cNvPr id="2" name="Image 1"/>
          <p:cNvPicPr>
            <a:picLocks noChangeAspect="1"/>
          </p:cNvPicPr>
          <p:nvPr>
            <p:custDataLst>
              <p:tags r:id="rId5"/>
            </p:custDataLst>
          </p:nvPr>
        </p:nvPicPr>
        <p:blipFill>
          <a:blip r:embed="rId9"/>
          <a:stretch>
            <a:fillRect/>
          </a:stretch>
        </p:blipFill>
        <p:spPr>
          <a:xfrm>
            <a:off x="325934" y="2103097"/>
            <a:ext cx="11407153" cy="2571625"/>
          </a:xfrm>
          <a:prstGeom prst="rect">
            <a:avLst/>
          </a:prstGeom>
          <a:ln w="19050">
            <a:solidFill>
              <a:schemeClr val="tx1"/>
            </a:solidFill>
          </a:ln>
        </p:spPr>
      </p:pic>
      <p:sp>
        <p:nvSpPr>
          <p:cNvPr id="10" name="Rectangle 9"/>
          <p:cNvSpPr/>
          <p:nvPr>
            <p:custDataLst>
              <p:tags r:id="rId6"/>
            </p:custDataLst>
          </p:nvPr>
        </p:nvSpPr>
        <p:spPr>
          <a:xfrm>
            <a:off x="10905067" y="3172178"/>
            <a:ext cx="828020" cy="1497083"/>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14750743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9" name="Image 18" descr="Saisir les données financières  La Financière agricole du Québec"/>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0" y="1595266"/>
            <a:ext cx="12192000" cy="2553163"/>
          </a:xfrm>
          <a:prstGeom prst="rect">
            <a:avLst/>
          </a:prstGeom>
          <a:noFill/>
          <a:ln w="19050">
            <a:solidFill>
              <a:schemeClr val="tx1"/>
            </a:solidFill>
          </a:ln>
        </p:spPr>
      </p:pic>
      <p:sp>
        <p:nvSpPr>
          <p:cNvPr id="22" name="Rectangle à coins arrondis 21"/>
          <p:cNvSpPr/>
          <p:nvPr>
            <p:custDataLst>
              <p:tags r:id="rId4"/>
            </p:custDataLst>
          </p:nvPr>
        </p:nvSpPr>
        <p:spPr>
          <a:xfrm>
            <a:off x="4211809" y="2675951"/>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4" name="ZoneTexte 23"/>
          <p:cNvSpPr txBox="1"/>
          <p:nvPr>
            <p:custDataLst>
              <p:tags r:id="rId5"/>
            </p:custDataLst>
          </p:nvPr>
        </p:nvSpPr>
        <p:spPr>
          <a:xfrm>
            <a:off x="943866" y="4616381"/>
            <a:ext cx="10685124" cy="707886"/>
          </a:xfrm>
          <a:prstGeom prst="rect">
            <a:avLst/>
          </a:prstGeom>
          <a:noFill/>
        </p:spPr>
        <p:txBody>
          <a:bodyPr wrap="square" rtlCol="0">
            <a:spAutoFit/>
          </a:bodyPr>
          <a:lstStyle/>
          <a:p>
            <a:r>
              <a:rPr lang="fr-CA" sz="2000" dirty="0" smtClean="0">
                <a:latin typeface="Century Gothic" panose="020B0502020202020204" pitchFamily="34" charset="0"/>
              </a:rPr>
              <a:t>Si ventes d’eau d’érable aux états financiers, il devrait y avoir des entailles ayant produit la </a:t>
            </a:r>
            <a:r>
              <a:rPr lang="fr-CA" sz="2000" b="1" u="sng" dirty="0" smtClean="0">
                <a:latin typeface="Century Gothic" panose="020B0502020202020204" pitchFamily="34" charset="0"/>
              </a:rPr>
              <a:t>récolte d’eau d’érable non transformé en sirop</a:t>
            </a:r>
            <a:r>
              <a:rPr lang="fr-CA" sz="2000" dirty="0" smtClean="0">
                <a:latin typeface="Century Gothic" panose="020B0502020202020204" pitchFamily="34" charset="0"/>
              </a:rPr>
              <a:t>.</a:t>
            </a:r>
          </a:p>
        </p:txBody>
      </p:sp>
      <p:sp>
        <p:nvSpPr>
          <p:cNvPr id="26" name="Ellipse 25"/>
          <p:cNvSpPr/>
          <p:nvPr>
            <p:custDataLst>
              <p:tags r:id="rId6"/>
            </p:custDataLst>
          </p:nvPr>
        </p:nvSpPr>
        <p:spPr>
          <a:xfrm>
            <a:off x="8809413" y="2427347"/>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27" name="Ellipse 26"/>
          <p:cNvSpPr/>
          <p:nvPr>
            <p:custDataLst>
              <p:tags r:id="rId7"/>
            </p:custDataLst>
          </p:nvPr>
        </p:nvSpPr>
        <p:spPr>
          <a:xfrm>
            <a:off x="294986" y="4616381"/>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32" name="Ellipse 31"/>
          <p:cNvSpPr/>
          <p:nvPr>
            <p:custDataLst>
              <p:tags r:id="rId8"/>
            </p:custDataLst>
          </p:nvPr>
        </p:nvSpPr>
        <p:spPr>
          <a:xfrm>
            <a:off x="8759791" y="3192475"/>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33" name="Ellipse 32"/>
          <p:cNvSpPr/>
          <p:nvPr>
            <p:custDataLst>
              <p:tags r:id="rId9"/>
            </p:custDataLst>
          </p:nvPr>
        </p:nvSpPr>
        <p:spPr>
          <a:xfrm>
            <a:off x="265770" y="5481900"/>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pic>
        <p:nvPicPr>
          <p:cNvPr id="2" name="Image 1"/>
          <p:cNvPicPr>
            <a:picLocks noChangeAspect="1"/>
          </p:cNvPicPr>
          <p:nvPr>
            <p:custDataLst>
              <p:tags r:id="rId10"/>
            </p:custDataLst>
          </p:nvPr>
        </p:nvPicPr>
        <p:blipFill>
          <a:blip r:embed="rId15" cstate="print">
            <a:extLst>
              <a:ext uri="{28A0092B-C50C-407E-A947-70E740481C1C}">
                <a14:useLocalDpi xmlns:a14="http://schemas.microsoft.com/office/drawing/2010/main" val="0"/>
              </a:ext>
            </a:extLst>
          </a:blip>
          <a:stretch>
            <a:fillRect/>
          </a:stretch>
        </p:blipFill>
        <p:spPr>
          <a:xfrm>
            <a:off x="11200471" y="5835721"/>
            <a:ext cx="636715" cy="816796"/>
          </a:xfrm>
          <a:prstGeom prst="rect">
            <a:avLst/>
          </a:prstGeom>
        </p:spPr>
      </p:pic>
      <p:sp>
        <p:nvSpPr>
          <p:cNvPr id="12" name="ZoneTexte 11"/>
          <p:cNvSpPr txBox="1"/>
          <p:nvPr>
            <p:custDataLst>
              <p:tags r:id="rId11"/>
            </p:custDataLst>
          </p:nvPr>
        </p:nvSpPr>
        <p:spPr>
          <a:xfrm>
            <a:off x="943866" y="5481900"/>
            <a:ext cx="10685124" cy="707886"/>
          </a:xfrm>
          <a:prstGeom prst="rect">
            <a:avLst/>
          </a:prstGeom>
          <a:noFill/>
        </p:spPr>
        <p:txBody>
          <a:bodyPr wrap="square" rtlCol="0">
            <a:spAutoFit/>
          </a:bodyPr>
          <a:lstStyle/>
          <a:p>
            <a:r>
              <a:rPr lang="fr-CA" sz="2000" dirty="0" smtClean="0">
                <a:latin typeface="Century Gothic" panose="020B0502020202020204" pitchFamily="34" charset="0"/>
              </a:rPr>
              <a:t>Si ventes de sirop ou de produits transformés, il s’agit </a:t>
            </a:r>
            <a:r>
              <a:rPr lang="fr-CA" sz="2000" b="1" u="sng" dirty="0" smtClean="0">
                <a:latin typeface="Century Gothic" panose="020B0502020202020204" pitchFamily="34" charset="0"/>
              </a:rPr>
              <a:t>d’entailles ayant servi à produire du sirop d’érable.</a:t>
            </a:r>
          </a:p>
        </p:txBody>
      </p:sp>
    </p:spTree>
    <p:extLst>
      <p:ext uri="{BB962C8B-B14F-4D97-AF65-F5344CB8AC3E}">
        <p14:creationId xmlns:p14="http://schemas.microsoft.com/office/powerpoint/2010/main" val="5887974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Saisir les données financières SDFI  La Financière agricole du Québec"/>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0" y="1480910"/>
            <a:ext cx="12191999" cy="3133725"/>
          </a:xfrm>
          <a:prstGeom prst="rect">
            <a:avLst/>
          </a:prstGeom>
          <a:noFill/>
          <a:ln w="19050">
            <a:solidFill>
              <a:schemeClr val="tx1"/>
            </a:solidFill>
          </a:ln>
        </p:spPr>
      </p:pic>
      <p:sp>
        <p:nvSpPr>
          <p:cNvPr id="9" name="Titre 1"/>
          <p:cNvSpPr>
            <a:spLocks noGrp="1"/>
          </p:cNvSpPr>
          <p:nvPr>
            <p:ph type="title"/>
            <p:custDataLst>
              <p:tags r:id="rId2"/>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3"/>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2" name="Rectangle à coins arrondis 21"/>
          <p:cNvSpPr/>
          <p:nvPr>
            <p:custDataLst>
              <p:tags r:id="rId4"/>
            </p:custDataLst>
          </p:nvPr>
        </p:nvSpPr>
        <p:spPr>
          <a:xfrm>
            <a:off x="9716581" y="32199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3" name="Ellipse 12"/>
          <p:cNvSpPr/>
          <p:nvPr>
            <p:custDataLst>
              <p:tags r:id="rId5"/>
            </p:custDataLst>
          </p:nvPr>
        </p:nvSpPr>
        <p:spPr>
          <a:xfrm>
            <a:off x="8992765" y="1610576"/>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14" name="Ellipse 13"/>
          <p:cNvSpPr/>
          <p:nvPr>
            <p:custDataLst>
              <p:tags r:id="rId6"/>
            </p:custDataLst>
          </p:nvPr>
        </p:nvSpPr>
        <p:spPr>
          <a:xfrm>
            <a:off x="432304" y="498227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15" name="Ellipse 14"/>
          <p:cNvSpPr/>
          <p:nvPr>
            <p:custDataLst>
              <p:tags r:id="rId7"/>
            </p:custDataLst>
          </p:nvPr>
        </p:nvSpPr>
        <p:spPr>
          <a:xfrm>
            <a:off x="7839826" y="232677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17" name="Ellipse 16"/>
          <p:cNvSpPr/>
          <p:nvPr>
            <p:custDataLst>
              <p:tags r:id="rId8"/>
            </p:custDataLst>
          </p:nvPr>
        </p:nvSpPr>
        <p:spPr>
          <a:xfrm>
            <a:off x="432304" y="563208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18" name="ZoneTexte 17"/>
          <p:cNvSpPr txBox="1"/>
          <p:nvPr>
            <p:custDataLst>
              <p:tags r:id="rId9"/>
            </p:custDataLst>
          </p:nvPr>
        </p:nvSpPr>
        <p:spPr>
          <a:xfrm>
            <a:off x="1066008" y="5620394"/>
            <a:ext cx="4527336" cy="400110"/>
          </a:xfrm>
          <a:prstGeom prst="rect">
            <a:avLst/>
          </a:prstGeom>
          <a:solidFill>
            <a:schemeClr val="bg1"/>
          </a:solidFill>
        </p:spPr>
        <p:txBody>
          <a:bodyPr wrap="square" rtlCol="0">
            <a:spAutoFit/>
          </a:bodyPr>
          <a:lstStyle/>
          <a:p>
            <a:pPr marL="0" lvl="2"/>
            <a:r>
              <a:rPr lang="fr-CA" sz="2000" dirty="0" smtClean="0">
                <a:latin typeface="Century Gothic" panose="020B0502020202020204" pitchFamily="34" charset="0"/>
              </a:rPr>
              <a:t>Section </a:t>
            </a:r>
            <a:r>
              <a:rPr lang="fr-CA" sz="2000" dirty="0">
                <a:latin typeface="Century Gothic" panose="020B0502020202020204" pitchFamily="34" charset="0"/>
              </a:rPr>
              <a:t>4 a) du relevé de la </a:t>
            </a:r>
            <a:r>
              <a:rPr lang="fr-CA" sz="2000" dirty="0" err="1">
                <a:latin typeface="Century Gothic" panose="020B0502020202020204" pitchFamily="34" charset="0"/>
              </a:rPr>
              <a:t>FPAQ</a:t>
            </a:r>
            <a:endParaRPr lang="fr-CA" sz="2000" dirty="0">
              <a:latin typeface="Century Gothic" panose="020B0502020202020204" pitchFamily="34" charset="0"/>
            </a:endParaRPr>
          </a:p>
        </p:txBody>
      </p:sp>
      <p:pic>
        <p:nvPicPr>
          <p:cNvPr id="23" name="Image 22"/>
          <p:cNvPicPr>
            <a:picLocks noChangeAspect="1"/>
          </p:cNvPicPr>
          <p:nvPr>
            <p:custDataLst>
              <p:tags r:id="rId10"/>
            </p:custDataLst>
          </p:nvPr>
        </p:nvPicPr>
        <p:blipFill>
          <a:blip r:embed="rId15" cstate="print">
            <a:extLst>
              <a:ext uri="{28A0092B-C50C-407E-A947-70E740481C1C}">
                <a14:useLocalDpi xmlns:a14="http://schemas.microsoft.com/office/drawing/2010/main" val="0"/>
              </a:ext>
            </a:extLst>
          </a:blip>
          <a:stretch>
            <a:fillRect/>
          </a:stretch>
        </p:blipFill>
        <p:spPr>
          <a:xfrm>
            <a:off x="11200471" y="5835721"/>
            <a:ext cx="636715" cy="816796"/>
          </a:xfrm>
          <a:prstGeom prst="rect">
            <a:avLst/>
          </a:prstGeom>
        </p:spPr>
      </p:pic>
      <p:sp>
        <p:nvSpPr>
          <p:cNvPr id="26" name="ZoneTexte 25"/>
          <p:cNvSpPr txBox="1"/>
          <p:nvPr>
            <p:custDataLst>
              <p:tags r:id="rId11"/>
            </p:custDataLst>
          </p:nvPr>
        </p:nvSpPr>
        <p:spPr>
          <a:xfrm>
            <a:off x="1066008" y="5025123"/>
            <a:ext cx="4527336" cy="400110"/>
          </a:xfrm>
          <a:prstGeom prst="rect">
            <a:avLst/>
          </a:prstGeom>
          <a:solidFill>
            <a:schemeClr val="bg1"/>
          </a:solidFill>
        </p:spPr>
        <p:txBody>
          <a:bodyPr wrap="square" rtlCol="0">
            <a:spAutoFit/>
          </a:bodyPr>
          <a:lstStyle/>
          <a:p>
            <a:pPr marL="0" lvl="2"/>
            <a:r>
              <a:rPr lang="fr-CA" sz="2000" dirty="0" smtClean="0">
                <a:latin typeface="Century Gothic" panose="020B0502020202020204" pitchFamily="34" charset="0"/>
              </a:rPr>
              <a:t>Montant inscrit aux états financiers</a:t>
            </a:r>
            <a:endParaRPr lang="fr-CA" sz="2000" dirty="0">
              <a:latin typeface="Century Gothic" panose="020B0502020202020204" pitchFamily="34" charset="0"/>
            </a:endParaRPr>
          </a:p>
        </p:txBody>
      </p:sp>
    </p:spTree>
    <p:extLst>
      <p:ext uri="{BB962C8B-B14F-4D97-AF65-F5344CB8AC3E}">
        <p14:creationId xmlns:p14="http://schemas.microsoft.com/office/powerpoint/2010/main" val="7702674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Saisir les données financières SDFI  La Financière agricole du Québec"/>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0" y="1480910"/>
            <a:ext cx="12191999" cy="3133725"/>
          </a:xfrm>
          <a:prstGeom prst="rect">
            <a:avLst/>
          </a:prstGeom>
          <a:noFill/>
          <a:ln w="19050">
            <a:solidFill>
              <a:schemeClr val="tx1"/>
            </a:solidFill>
          </a:ln>
        </p:spPr>
      </p:pic>
      <p:sp>
        <p:nvSpPr>
          <p:cNvPr id="9" name="Titre 1"/>
          <p:cNvSpPr>
            <a:spLocks noGrp="1"/>
          </p:cNvSpPr>
          <p:nvPr>
            <p:ph type="title"/>
            <p:custDataLst>
              <p:tags r:id="rId2"/>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3"/>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2" name="Rectangle à coins arrondis 21"/>
          <p:cNvSpPr/>
          <p:nvPr>
            <p:custDataLst>
              <p:tags r:id="rId4"/>
            </p:custDataLst>
          </p:nvPr>
        </p:nvSpPr>
        <p:spPr>
          <a:xfrm>
            <a:off x="9716581" y="32199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6" name="Ellipse 15"/>
          <p:cNvSpPr/>
          <p:nvPr>
            <p:custDataLst>
              <p:tags r:id="rId5"/>
            </p:custDataLst>
          </p:nvPr>
        </p:nvSpPr>
        <p:spPr>
          <a:xfrm>
            <a:off x="7844028" y="3041666"/>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3</a:t>
            </a:r>
            <a:endParaRPr lang="fr-CA" dirty="0">
              <a:latin typeface="Century Gothic" panose="020B0502020202020204" pitchFamily="34" charset="0"/>
            </a:endParaRPr>
          </a:p>
        </p:txBody>
      </p:sp>
      <p:pic>
        <p:nvPicPr>
          <p:cNvPr id="23" name="Image 22"/>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1200471" y="5835721"/>
            <a:ext cx="636715" cy="816796"/>
          </a:xfrm>
          <a:prstGeom prst="rect">
            <a:avLst/>
          </a:prstGeom>
        </p:spPr>
      </p:pic>
      <p:sp>
        <p:nvSpPr>
          <p:cNvPr id="25" name="Ellipse 24"/>
          <p:cNvSpPr/>
          <p:nvPr>
            <p:custDataLst>
              <p:tags r:id="rId7"/>
            </p:custDataLst>
          </p:nvPr>
        </p:nvSpPr>
        <p:spPr>
          <a:xfrm>
            <a:off x="521627" y="5156064"/>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3</a:t>
            </a:r>
          </a:p>
        </p:txBody>
      </p:sp>
      <p:sp>
        <p:nvSpPr>
          <p:cNvPr id="11" name="ZoneTexte 10"/>
          <p:cNvSpPr txBox="1"/>
          <p:nvPr>
            <p:custDataLst>
              <p:tags r:id="rId8"/>
            </p:custDataLst>
          </p:nvPr>
        </p:nvSpPr>
        <p:spPr>
          <a:xfrm>
            <a:off x="1351134" y="5075530"/>
            <a:ext cx="9222960" cy="1231106"/>
          </a:xfrm>
          <a:prstGeom prst="rect">
            <a:avLst/>
          </a:prstGeom>
          <a:noFill/>
        </p:spPr>
        <p:txBody>
          <a:bodyPr wrap="square" rtlCol="0">
            <a:spAutoFit/>
          </a:bodyPr>
          <a:lstStyle/>
          <a:p>
            <a:pPr marL="0" lvl="2" algn="ctr"/>
            <a:r>
              <a:rPr lang="fr-CA" sz="2000" dirty="0">
                <a:latin typeface="Century Gothic" panose="020B0502020202020204" pitchFamily="34" charset="0"/>
              </a:rPr>
              <a:t>Montant global des ventes au détail (incluant la variation d’inventaire) </a:t>
            </a:r>
          </a:p>
          <a:p>
            <a:pPr marL="0" lvl="2" algn="ctr"/>
            <a:r>
              <a:rPr lang="fr-CA" sz="3400" dirty="0" smtClean="0">
                <a:latin typeface="Century Gothic" panose="020B0502020202020204" pitchFamily="34" charset="0"/>
              </a:rPr>
              <a:t>+</a:t>
            </a:r>
          </a:p>
          <a:p>
            <a:pPr marL="0" lvl="2" algn="ctr"/>
            <a:r>
              <a:rPr lang="fr-CA" sz="2000" dirty="0" smtClean="0">
                <a:latin typeface="Century Gothic" panose="020B0502020202020204" pitchFamily="34" charset="0"/>
              </a:rPr>
              <a:t>Montant </a:t>
            </a:r>
            <a:r>
              <a:rPr lang="fr-CA" sz="2000" dirty="0">
                <a:latin typeface="Century Gothic" panose="020B0502020202020204" pitchFamily="34" charset="0"/>
              </a:rPr>
              <a:t>des ventes d’eau d’érable  </a:t>
            </a:r>
          </a:p>
        </p:txBody>
      </p:sp>
    </p:spTree>
    <p:extLst>
      <p:ext uri="{BB962C8B-B14F-4D97-AF65-F5344CB8AC3E}">
        <p14:creationId xmlns:p14="http://schemas.microsoft.com/office/powerpoint/2010/main" val="38026805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Saisir les données financières SDFI  La Financière agricole du Québec"/>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0" y="1480910"/>
            <a:ext cx="12191999" cy="3133725"/>
          </a:xfrm>
          <a:prstGeom prst="rect">
            <a:avLst/>
          </a:prstGeom>
          <a:noFill/>
          <a:ln w="19050">
            <a:solidFill>
              <a:schemeClr val="tx1"/>
            </a:solidFill>
          </a:ln>
        </p:spPr>
      </p:pic>
      <p:sp>
        <p:nvSpPr>
          <p:cNvPr id="9" name="Titre 1"/>
          <p:cNvSpPr>
            <a:spLocks noGrp="1"/>
          </p:cNvSpPr>
          <p:nvPr>
            <p:ph type="title"/>
            <p:custDataLst>
              <p:tags r:id="rId2"/>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3"/>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2" name="Rectangle à coins arrondis 21"/>
          <p:cNvSpPr/>
          <p:nvPr>
            <p:custDataLst>
              <p:tags r:id="rId4"/>
            </p:custDataLst>
          </p:nvPr>
        </p:nvSpPr>
        <p:spPr>
          <a:xfrm>
            <a:off x="9716581" y="32199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0" name="Ellipse 19"/>
          <p:cNvSpPr/>
          <p:nvPr>
            <p:custDataLst>
              <p:tags r:id="rId5"/>
            </p:custDataLst>
          </p:nvPr>
        </p:nvSpPr>
        <p:spPr>
          <a:xfrm>
            <a:off x="7839826" y="3611737"/>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4</a:t>
            </a:r>
          </a:p>
        </p:txBody>
      </p:sp>
      <p:pic>
        <p:nvPicPr>
          <p:cNvPr id="23" name="Image 22"/>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1200471" y="5835721"/>
            <a:ext cx="636715" cy="816796"/>
          </a:xfrm>
          <a:prstGeom prst="rect">
            <a:avLst/>
          </a:prstGeom>
        </p:spPr>
      </p:pic>
      <p:sp>
        <p:nvSpPr>
          <p:cNvPr id="2" name="Rectangle 1"/>
          <p:cNvSpPr/>
          <p:nvPr>
            <p:custDataLst>
              <p:tags r:id="rId7"/>
            </p:custDataLst>
          </p:nvPr>
        </p:nvSpPr>
        <p:spPr>
          <a:xfrm>
            <a:off x="1636401" y="4784334"/>
            <a:ext cx="9118009" cy="1916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indent="12700" defTabSz="266700"/>
            <a:r>
              <a:rPr lang="fr-CA" sz="2000" dirty="0" smtClean="0">
                <a:solidFill>
                  <a:schemeClr val="tx1"/>
                </a:solidFill>
                <a:latin typeface="Century Gothic" panose="020B0502020202020204" pitchFamily="34" charset="0"/>
              </a:rPr>
              <a:t>Inclus</a:t>
            </a:r>
          </a:p>
          <a:p>
            <a:pPr marL="622300" lvl="2" indent="-355600">
              <a:buFont typeface="Wingdings" panose="05000000000000000000" pitchFamily="2" charset="2"/>
              <a:buChar char="Ø"/>
            </a:pPr>
            <a:r>
              <a:rPr lang="fr-CA" sz="2000" dirty="0" smtClean="0">
                <a:solidFill>
                  <a:schemeClr val="tx1"/>
                </a:solidFill>
                <a:latin typeface="Century Gothic" panose="020B0502020202020204" pitchFamily="34" charset="0"/>
              </a:rPr>
              <a:t>primes </a:t>
            </a:r>
            <a:r>
              <a:rPr lang="fr-CA" sz="2000" dirty="0">
                <a:solidFill>
                  <a:schemeClr val="tx1"/>
                </a:solidFill>
                <a:latin typeface="Century Gothic" panose="020B0502020202020204" pitchFamily="34" charset="0"/>
              </a:rPr>
              <a:t>bio (section 4 a) du relevé de la </a:t>
            </a:r>
            <a:r>
              <a:rPr lang="fr-CA" sz="2000" dirty="0" err="1">
                <a:solidFill>
                  <a:schemeClr val="tx1"/>
                </a:solidFill>
                <a:latin typeface="Century Gothic" panose="020B0502020202020204" pitchFamily="34" charset="0"/>
              </a:rPr>
              <a:t>FPAQ</a:t>
            </a:r>
            <a:endParaRPr lang="fr-CA" sz="2000" dirty="0">
              <a:solidFill>
                <a:schemeClr val="tx1"/>
              </a:solidFill>
              <a:latin typeface="Century Gothic" panose="020B0502020202020204" pitchFamily="34" charset="0"/>
            </a:endParaRPr>
          </a:p>
          <a:p>
            <a:pPr marL="622300" lvl="2" indent="-355600">
              <a:buFont typeface="Wingdings" panose="05000000000000000000" pitchFamily="2" charset="2"/>
              <a:buChar char="Ø"/>
            </a:pPr>
            <a:r>
              <a:rPr lang="fr-CA" sz="2000" dirty="0">
                <a:solidFill>
                  <a:schemeClr val="tx1"/>
                </a:solidFill>
                <a:latin typeface="Century Gothic" panose="020B0502020202020204" pitchFamily="34" charset="0"/>
              </a:rPr>
              <a:t>compléments de prix sur sirop Vr4 (section 5 du relevé de la </a:t>
            </a:r>
            <a:r>
              <a:rPr lang="fr-CA" sz="2000" dirty="0" err="1">
                <a:solidFill>
                  <a:schemeClr val="tx1"/>
                </a:solidFill>
                <a:latin typeface="Century Gothic" panose="020B0502020202020204" pitchFamily="34" charset="0"/>
              </a:rPr>
              <a:t>FPAQ</a:t>
            </a:r>
            <a:r>
              <a:rPr lang="fr-CA" sz="2000" dirty="0">
                <a:solidFill>
                  <a:schemeClr val="tx1"/>
                </a:solidFill>
                <a:latin typeface="Century Gothic" panose="020B0502020202020204" pitchFamily="34" charset="0"/>
              </a:rPr>
              <a:t>)</a:t>
            </a:r>
          </a:p>
          <a:p>
            <a:pPr marL="622300" lvl="2" indent="-355600">
              <a:buFont typeface="Wingdings" panose="05000000000000000000" pitchFamily="2" charset="2"/>
              <a:buChar char="Ø"/>
            </a:pPr>
            <a:r>
              <a:rPr lang="fr-CA" sz="2000" dirty="0">
                <a:solidFill>
                  <a:schemeClr val="tx1"/>
                </a:solidFill>
                <a:latin typeface="Century Gothic" panose="020B0502020202020204" pitchFamily="34" charset="0"/>
              </a:rPr>
              <a:t>remise pour baril d’acier inoxydable (</a:t>
            </a:r>
            <a:r>
              <a:rPr lang="fr-CA" sz="2000" dirty="0" err="1">
                <a:solidFill>
                  <a:schemeClr val="tx1"/>
                </a:solidFill>
                <a:latin typeface="Century Gothic" panose="020B0502020202020204" pitchFamily="34" charset="0"/>
              </a:rPr>
              <a:t>stainless</a:t>
            </a:r>
            <a:r>
              <a:rPr lang="fr-CA" sz="2000" dirty="0">
                <a:solidFill>
                  <a:schemeClr val="tx1"/>
                </a:solidFill>
                <a:latin typeface="Century Gothic" panose="020B0502020202020204" pitchFamily="34" charset="0"/>
              </a:rPr>
              <a:t>) (section 5 du relevé de la </a:t>
            </a:r>
            <a:r>
              <a:rPr lang="fr-CA" sz="2000" dirty="0" err="1">
                <a:solidFill>
                  <a:schemeClr val="tx1"/>
                </a:solidFill>
                <a:latin typeface="Century Gothic" panose="020B0502020202020204" pitchFamily="34" charset="0"/>
              </a:rPr>
              <a:t>FPAQ</a:t>
            </a:r>
            <a:r>
              <a:rPr lang="fr-CA" sz="2000" dirty="0">
                <a:solidFill>
                  <a:schemeClr val="tx1"/>
                </a:solidFill>
                <a:latin typeface="Century Gothic" panose="020B0502020202020204" pitchFamily="34" charset="0"/>
              </a:rPr>
              <a:t>)</a:t>
            </a:r>
          </a:p>
          <a:p>
            <a:pPr marL="622300" lvl="2" indent="-355600">
              <a:buFont typeface="Wingdings" panose="05000000000000000000" pitchFamily="2" charset="2"/>
              <a:buChar char="Ø"/>
            </a:pPr>
            <a:r>
              <a:rPr lang="fr-CA" sz="2000" dirty="0">
                <a:solidFill>
                  <a:schemeClr val="tx1"/>
                </a:solidFill>
                <a:latin typeface="Century Gothic" panose="020B0502020202020204" pitchFamily="34" charset="0"/>
              </a:rPr>
              <a:t>primes versées par un acheteur</a:t>
            </a:r>
          </a:p>
        </p:txBody>
      </p:sp>
      <p:sp>
        <p:nvSpPr>
          <p:cNvPr id="19" name="Ellipse 18"/>
          <p:cNvSpPr/>
          <p:nvPr>
            <p:custDataLst>
              <p:tags r:id="rId8"/>
            </p:custDataLst>
          </p:nvPr>
        </p:nvSpPr>
        <p:spPr>
          <a:xfrm>
            <a:off x="576057" y="5178318"/>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4</a:t>
            </a:r>
            <a:endParaRPr lang="fr-CA" dirty="0">
              <a:latin typeface="Century Gothic" panose="020B0502020202020204" pitchFamily="34" charset="0"/>
            </a:endParaRPr>
          </a:p>
        </p:txBody>
      </p:sp>
    </p:spTree>
    <p:extLst>
      <p:ext uri="{BB962C8B-B14F-4D97-AF65-F5344CB8AC3E}">
        <p14:creationId xmlns:p14="http://schemas.microsoft.com/office/powerpoint/2010/main" val="601575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116479" y="1534785"/>
            <a:ext cx="6869948" cy="504636"/>
          </a:xfrm>
          <a:noFill/>
          <a:ln>
            <a:noFill/>
          </a:ln>
        </p:spPr>
        <p:txBody>
          <a:bodyPr>
            <a:normAutofit fontScale="90000"/>
          </a:bodyPr>
          <a:lstStyle/>
          <a:p>
            <a:r>
              <a:rPr lang="fr-CA" sz="3800" b="1"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Saisie des données financières</a:t>
            </a:r>
            <a:endParaRPr lang="fr-CA" sz="3800" b="1"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8" name="Image 7">
            <a:hlinkClick r:id="rId20" action="ppaction://hlinksldjump"/>
          </p:cNvPr>
          <p:cNvPicPr>
            <a:picLocks noChangeAspect="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303366" y="5890323"/>
            <a:ext cx="1259216" cy="808721"/>
          </a:xfrm>
          <a:prstGeom prst="rect">
            <a:avLst/>
          </a:prstGeom>
        </p:spPr>
      </p:pic>
      <p:pic>
        <p:nvPicPr>
          <p:cNvPr id="3" name="Image 2"/>
          <p:cNvPicPr>
            <a:picLocks noChangeAspect="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10860580" y="1421977"/>
            <a:ext cx="1154923" cy="1099688"/>
          </a:xfrm>
          <a:prstGeom prst="rect">
            <a:avLst/>
          </a:prstGeom>
        </p:spPr>
      </p:pic>
      <p:sp>
        <p:nvSpPr>
          <p:cNvPr id="10" name="Rectangle 9"/>
          <p:cNvSpPr/>
          <p:nvPr>
            <p:custDataLst>
              <p:tags r:id="rId4"/>
            </p:custDataLst>
          </p:nvPr>
        </p:nvSpPr>
        <p:spPr>
          <a:xfrm>
            <a:off x="-1" y="95861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rPr>
              <a:t>Les préparateurs de données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endParaRPr>
          </a:p>
        </p:txBody>
      </p:sp>
      <p:sp>
        <p:nvSpPr>
          <p:cNvPr id="11" name="Titre 2"/>
          <p:cNvSpPr txBox="1">
            <a:spLocks/>
          </p:cNvSpPr>
          <p:nvPr>
            <p:custDataLst>
              <p:tags r:id="rId5"/>
            </p:custDataLst>
          </p:nvPr>
        </p:nvSpPr>
        <p:spPr>
          <a:xfrm>
            <a:off x="-1" y="0"/>
            <a:ext cx="12192000" cy="811658"/>
          </a:xfrm>
          <a:prstGeom prst="rect">
            <a:avLst/>
          </a:prstGeom>
          <a:gradFill flip="none" rotWithShape="1">
            <a:gsLst>
              <a:gs pos="66000">
                <a:schemeClr val="tx1"/>
              </a:gs>
              <a:gs pos="100000">
                <a:schemeClr val="bg1">
                  <a:lumMod val="65000"/>
                </a:schemeClr>
              </a:gs>
            </a:gsLst>
            <a:path path="circle">
              <a:fillToRect l="100000" t="100000"/>
            </a:path>
            <a:tileRect r="-100000" b="-100000"/>
          </a:gradFill>
        </p:spPr>
        <p:txBody>
          <a:bodyPr vert="horz" lIns="91440" tIns="45720" rIns="91440" bIns="45720" rtlCol="0" anchor="ctr">
            <a:noAutofit/>
          </a:bodyPr>
          <a:lstStyle>
            <a:lvl1pPr algn="l" defTabSz="914400" rtl="0" eaLnBrk="1" latinLnBrk="0" hangingPunct="1">
              <a:lnSpc>
                <a:spcPct val="80000"/>
              </a:lnSpc>
              <a:spcBef>
                <a:spcPct val="0"/>
              </a:spcBef>
              <a:buNone/>
              <a:defRPr sz="5000" b="1" kern="1200" cap="none" spc="100" baseline="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r>
              <a:rPr lang="fr-CA" sz="3200" cap="all" dirty="0" smtClean="0"/>
              <a:t>Processus de la collecte des données financières</a:t>
            </a:r>
            <a:endParaRPr lang="fr-CA" sz="3200" cap="all" dirty="0"/>
          </a:p>
        </p:txBody>
      </p:sp>
      <p:sp>
        <p:nvSpPr>
          <p:cNvPr id="9" name="Rectangle 8"/>
          <p:cNvSpPr/>
          <p:nvPr>
            <p:custDataLst>
              <p:tags r:id="rId6"/>
            </p:custDataLst>
          </p:nvPr>
        </p:nvSpPr>
        <p:spPr>
          <a:xfrm>
            <a:off x="151617" y="2090778"/>
            <a:ext cx="2149794" cy="430887"/>
          </a:xfrm>
          <a:prstGeom prst="rect">
            <a:avLst/>
          </a:prstGeom>
        </p:spPr>
        <p:txBody>
          <a:bodyPr wrap="square">
            <a:spAutoFit/>
          </a:bodyPr>
          <a:lstStyle/>
          <a:p>
            <a:pPr>
              <a:spcBef>
                <a:spcPts val="300"/>
              </a:spcBef>
              <a:spcAft>
                <a:spcPts val="300"/>
              </a:spcAft>
            </a:pPr>
            <a:r>
              <a:rPr lang="fr-CA" sz="2200" dirty="0" smtClean="0">
                <a:latin typeface="Century Gothic" panose="020B0502020202020204" pitchFamily="34" charset="0"/>
              </a:rPr>
              <a:t> Accréditation</a:t>
            </a:r>
            <a:endParaRPr lang="fr-CA" sz="2200" dirty="0">
              <a:latin typeface="Century Gothic" panose="020B0502020202020204" pitchFamily="34" charset="0"/>
            </a:endParaRPr>
          </a:p>
        </p:txBody>
      </p:sp>
      <p:sp>
        <p:nvSpPr>
          <p:cNvPr id="16" name="Flèche droite 15"/>
          <p:cNvSpPr/>
          <p:nvPr>
            <p:custDataLst>
              <p:tags r:id="rId7"/>
            </p:custDataLst>
          </p:nvPr>
        </p:nvSpPr>
        <p:spPr>
          <a:xfrm>
            <a:off x="2430719" y="2133965"/>
            <a:ext cx="1085655" cy="344512"/>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
        <p:nvSpPr>
          <p:cNvPr id="17" name="Rectangle 16"/>
          <p:cNvSpPr/>
          <p:nvPr>
            <p:custDataLst>
              <p:tags r:id="rId8"/>
            </p:custDataLst>
          </p:nvPr>
        </p:nvSpPr>
        <p:spPr>
          <a:xfrm>
            <a:off x="3614859" y="2090778"/>
            <a:ext cx="5932273" cy="430887"/>
          </a:xfrm>
          <a:prstGeom prst="rect">
            <a:avLst/>
          </a:prstGeom>
        </p:spPr>
        <p:txBody>
          <a:bodyPr wrap="square">
            <a:spAutoFit/>
          </a:bodyPr>
          <a:lstStyle/>
          <a:p>
            <a:pPr>
              <a:spcBef>
                <a:spcPts val="300"/>
              </a:spcBef>
              <a:spcAft>
                <a:spcPts val="300"/>
              </a:spcAft>
            </a:pPr>
            <a:r>
              <a:rPr lang="fr-CA" sz="2200" b="1" cap="all" dirty="0" smtClean="0">
                <a:solidFill>
                  <a:schemeClr val="accent2">
                    <a:lumMod val="75000"/>
                  </a:schemeClr>
                </a:solidFill>
                <a:latin typeface="Century Gothic" panose="020B0502020202020204" pitchFamily="34" charset="0"/>
              </a:rPr>
              <a:t> </a:t>
            </a:r>
            <a:r>
              <a:rPr lang="fr-CA" sz="2200" b="1" u="sng" cap="all" dirty="0" smtClean="0">
                <a:solidFill>
                  <a:schemeClr val="accent2">
                    <a:lumMod val="75000"/>
                  </a:schemeClr>
                </a:solidFill>
                <a:latin typeface="Century Gothic" panose="020B0502020202020204" pitchFamily="34" charset="0"/>
              </a:rPr>
              <a:t>Rôle, engagements et responsabilités</a:t>
            </a:r>
            <a:endParaRPr lang="fr-CA" sz="2200" b="1" u="sng" cap="all" dirty="0">
              <a:solidFill>
                <a:schemeClr val="accent2">
                  <a:lumMod val="75000"/>
                </a:schemeClr>
              </a:solidFill>
              <a:latin typeface="Century Gothic" panose="020B0502020202020204" pitchFamily="34" charset="0"/>
            </a:endParaRPr>
          </a:p>
        </p:txBody>
      </p:sp>
      <p:sp>
        <p:nvSpPr>
          <p:cNvPr id="18" name="Rectangle à coins arrondis 17"/>
          <p:cNvSpPr/>
          <p:nvPr>
            <p:custDataLst>
              <p:tags r:id="rId9"/>
            </p:custDataLst>
          </p:nvPr>
        </p:nvSpPr>
        <p:spPr>
          <a:xfrm>
            <a:off x="1626740" y="3212071"/>
            <a:ext cx="8938517" cy="68183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algn="ctr"/>
            <a:r>
              <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Traiter </a:t>
            </a: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les </a:t>
            </a:r>
            <a:r>
              <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données </a:t>
            </a: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financières</a:t>
            </a:r>
            <a:endPar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19" name="Flèche droite 18"/>
          <p:cNvSpPr/>
          <p:nvPr>
            <p:custDataLst>
              <p:tags r:id="rId10"/>
            </p:custDataLst>
          </p:nvPr>
        </p:nvSpPr>
        <p:spPr>
          <a:xfrm rot="5400000">
            <a:off x="6234846" y="2646036"/>
            <a:ext cx="507361" cy="344512"/>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
        <p:nvSpPr>
          <p:cNvPr id="28" name="Rectangle à coins arrondis 27"/>
          <p:cNvSpPr/>
          <p:nvPr>
            <p:custDataLst>
              <p:tags r:id="rId11"/>
            </p:custDataLst>
          </p:nvPr>
        </p:nvSpPr>
        <p:spPr>
          <a:xfrm>
            <a:off x="1626740" y="4145307"/>
            <a:ext cx="8938517" cy="83945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lvl="0" algn="ctr"/>
            <a:r>
              <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S’assurer de la cohérence des données selon les exigences du Guide de déclaration des données</a:t>
            </a:r>
          </a:p>
        </p:txBody>
      </p:sp>
      <p:sp>
        <p:nvSpPr>
          <p:cNvPr id="29" name="Flèche courbée vers la droite 28"/>
          <p:cNvSpPr/>
          <p:nvPr>
            <p:custDataLst>
              <p:tags r:id="rId12"/>
            </p:custDataLst>
          </p:nvPr>
        </p:nvSpPr>
        <p:spPr>
          <a:xfrm>
            <a:off x="774451" y="3723116"/>
            <a:ext cx="636998" cy="914400"/>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solidFill>
                <a:schemeClr val="tx1"/>
              </a:solidFill>
            </a:endParaRPr>
          </a:p>
        </p:txBody>
      </p:sp>
      <p:sp>
        <p:nvSpPr>
          <p:cNvPr id="30" name="Rectangle à coins arrondis 29"/>
          <p:cNvSpPr/>
          <p:nvPr>
            <p:custDataLst>
              <p:tags r:id="rId13"/>
            </p:custDataLst>
          </p:nvPr>
        </p:nvSpPr>
        <p:spPr>
          <a:xfrm>
            <a:off x="1626739" y="3212070"/>
            <a:ext cx="8938517" cy="68183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algn="ct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Transmettre les </a:t>
            </a:r>
            <a:r>
              <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données </a:t>
            </a: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financières</a:t>
            </a:r>
            <a:endPar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31" name="Rectangle à coins arrondis 30"/>
          <p:cNvSpPr/>
          <p:nvPr>
            <p:custDataLst>
              <p:tags r:id="rId14"/>
            </p:custDataLst>
          </p:nvPr>
        </p:nvSpPr>
        <p:spPr>
          <a:xfrm>
            <a:off x="1626739" y="4180316"/>
            <a:ext cx="8938517" cy="78814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algn="ct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Renseignements généraux et le tableau des unités productives</a:t>
            </a:r>
            <a:endPar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32" name="Flèche courbée vers la droite 31"/>
          <p:cNvSpPr/>
          <p:nvPr>
            <p:custDataLst>
              <p:tags r:id="rId15"/>
            </p:custDataLst>
          </p:nvPr>
        </p:nvSpPr>
        <p:spPr>
          <a:xfrm>
            <a:off x="774450" y="3723116"/>
            <a:ext cx="636998" cy="914400"/>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solidFill>
                <a:schemeClr val="tx1"/>
              </a:solidFill>
            </a:endParaRPr>
          </a:p>
        </p:txBody>
      </p:sp>
      <p:sp>
        <p:nvSpPr>
          <p:cNvPr id="33" name="Rectangle à coins arrondis 32"/>
          <p:cNvSpPr/>
          <p:nvPr>
            <p:custDataLst>
              <p:tags r:id="rId16"/>
            </p:custDataLst>
          </p:nvPr>
        </p:nvSpPr>
        <p:spPr>
          <a:xfrm>
            <a:off x="1626739" y="5236164"/>
            <a:ext cx="8938517" cy="87549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algn="ct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Respecter la date limite de transmission des données</a:t>
            </a:r>
            <a:endPar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36" name="Flèche courbée vers la droite 35"/>
          <p:cNvSpPr/>
          <p:nvPr>
            <p:custDataLst>
              <p:tags r:id="rId17"/>
            </p:custDataLst>
          </p:nvPr>
        </p:nvSpPr>
        <p:spPr>
          <a:xfrm>
            <a:off x="255066" y="3422226"/>
            <a:ext cx="1090364" cy="2498882"/>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11276619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Saisir les données financières SDFI  La Financière agricole du Québec"/>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5774" y="1469971"/>
            <a:ext cx="12191999" cy="3133725"/>
          </a:xfrm>
          <a:prstGeom prst="rect">
            <a:avLst/>
          </a:prstGeom>
          <a:noFill/>
          <a:ln w="19050">
            <a:solidFill>
              <a:schemeClr val="tx1"/>
            </a:solidFill>
          </a:ln>
        </p:spPr>
      </p:pic>
      <p:sp>
        <p:nvSpPr>
          <p:cNvPr id="9" name="Titre 1"/>
          <p:cNvSpPr>
            <a:spLocks noGrp="1"/>
          </p:cNvSpPr>
          <p:nvPr>
            <p:ph type="title"/>
            <p:custDataLst>
              <p:tags r:id="rId2"/>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3"/>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2" name="Rectangle à coins arrondis 21"/>
          <p:cNvSpPr/>
          <p:nvPr>
            <p:custDataLst>
              <p:tags r:id="rId4"/>
            </p:custDataLst>
          </p:nvPr>
        </p:nvSpPr>
        <p:spPr>
          <a:xfrm>
            <a:off x="9716581" y="32199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pic>
        <p:nvPicPr>
          <p:cNvPr id="23" name="Image 22"/>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11200471" y="5835721"/>
            <a:ext cx="636715" cy="816796"/>
          </a:xfrm>
          <a:prstGeom prst="rect">
            <a:avLst/>
          </a:prstGeom>
        </p:spPr>
      </p:pic>
      <p:sp>
        <p:nvSpPr>
          <p:cNvPr id="24" name="Ellipse 23"/>
          <p:cNvSpPr/>
          <p:nvPr>
            <p:custDataLst>
              <p:tags r:id="rId6"/>
            </p:custDataLst>
          </p:nvPr>
        </p:nvSpPr>
        <p:spPr>
          <a:xfrm>
            <a:off x="7839826" y="4136574"/>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5</a:t>
            </a:r>
          </a:p>
        </p:txBody>
      </p:sp>
      <p:sp>
        <p:nvSpPr>
          <p:cNvPr id="21" name="Ellipse 20"/>
          <p:cNvSpPr/>
          <p:nvPr>
            <p:custDataLst>
              <p:tags r:id="rId7"/>
            </p:custDataLst>
          </p:nvPr>
        </p:nvSpPr>
        <p:spPr>
          <a:xfrm>
            <a:off x="620799" y="5233534"/>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5</a:t>
            </a:r>
          </a:p>
        </p:txBody>
      </p:sp>
      <p:sp>
        <p:nvSpPr>
          <p:cNvPr id="5" name="Rectangle 4"/>
          <p:cNvSpPr/>
          <p:nvPr>
            <p:custDataLst>
              <p:tags r:id="rId8"/>
            </p:custDataLst>
          </p:nvPr>
        </p:nvSpPr>
        <p:spPr>
          <a:xfrm>
            <a:off x="1387046" y="4740545"/>
            <a:ext cx="9406357" cy="1503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indent="12700"/>
            <a:r>
              <a:rPr lang="fr-CA" sz="2000" dirty="0">
                <a:solidFill>
                  <a:schemeClr val="tx1"/>
                </a:solidFill>
                <a:latin typeface="Century Gothic" panose="020B0502020202020204" pitchFamily="34" charset="0"/>
              </a:rPr>
              <a:t>Montant représentant la valeur des produits de l’érable produits à la ferme inclus dans les revenus de repas de cabane à sucre. </a:t>
            </a:r>
            <a:endParaRPr lang="fr-CA"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6985410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Rectangle 11"/>
          <p:cNvSpPr/>
          <p:nvPr>
            <p:custDataLst>
              <p:tags r:id="rId3"/>
            </p:custDataLst>
          </p:nvPr>
        </p:nvSpPr>
        <p:spPr>
          <a:xfrm>
            <a:off x="97320" y="1536534"/>
            <a:ext cx="2455380"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 1</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graphicFrame>
        <p:nvGraphicFramePr>
          <p:cNvPr id="8" name="Tableau 7"/>
          <p:cNvGraphicFramePr>
            <a:graphicFrameLocks noGrp="1"/>
          </p:cNvGraphicFramePr>
          <p:nvPr>
            <p:custDataLst>
              <p:tags r:id="rId4"/>
            </p:custDataLst>
            <p:extLst>
              <p:ext uri="{D42A27DB-BD31-4B8C-83A1-F6EECF244321}">
                <p14:modId xmlns:p14="http://schemas.microsoft.com/office/powerpoint/2010/main" val="3058556527"/>
              </p:ext>
            </p:extLst>
          </p:nvPr>
        </p:nvGraphicFramePr>
        <p:xfrm>
          <a:off x="398978" y="2047647"/>
          <a:ext cx="11394041" cy="333756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6899953"/>
                <a:gridCol w="4494088"/>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Profil de l’entreprise</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Exercice financier</a:t>
                      </a:r>
                      <a:endParaRPr lang="fr-CA" b="1" dirty="0">
                        <a:solidFill>
                          <a:schemeClr val="accent2">
                            <a:lumMod val="75000"/>
                          </a:schemeClr>
                        </a:solidFill>
                        <a:latin typeface="Century Gothic" panose="020B0502020202020204" pitchFamily="34" charset="0"/>
                      </a:endParaRPr>
                    </a:p>
                  </a:txBody>
                  <a:tcPr/>
                </a:tc>
                <a:tc>
                  <a:txBody>
                    <a:bodyPr/>
                    <a:lstStyle/>
                    <a:p>
                      <a:r>
                        <a:rPr lang="fr-CA" b="0" dirty="0" smtClean="0">
                          <a:latin typeface="Century Gothic" panose="020B0502020202020204" pitchFamily="34" charset="0"/>
                        </a:rPr>
                        <a:t>1</a:t>
                      </a:r>
                      <a:r>
                        <a:rPr lang="fr-CA" b="0" baseline="30000" dirty="0" smtClean="0">
                          <a:latin typeface="Century Gothic" panose="020B0502020202020204" pitchFamily="34" charset="0"/>
                        </a:rPr>
                        <a:t>er</a:t>
                      </a:r>
                      <a:r>
                        <a:rPr lang="fr-CA" b="0" dirty="0" smtClean="0">
                          <a:latin typeface="Century Gothic" panose="020B0502020202020204" pitchFamily="34" charset="0"/>
                        </a:rPr>
                        <a:t> septembre au 31 août</a:t>
                      </a:r>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Production</a:t>
                      </a:r>
                      <a:endParaRPr lang="fr-CA" b="1" dirty="0">
                        <a:solidFill>
                          <a:schemeClr val="accent2">
                            <a:lumMod val="75000"/>
                          </a:schemeClr>
                        </a:solidFill>
                        <a:latin typeface="Century Gothic" panose="020B0502020202020204" pitchFamily="34" charset="0"/>
                      </a:endParaRPr>
                    </a:p>
                  </a:txBody>
                  <a:tcPr anchor="ctr"/>
                </a:tc>
                <a:tc>
                  <a:txBody>
                    <a:bodyPr/>
                    <a:lstStyle/>
                    <a:p>
                      <a:r>
                        <a:rPr lang="fr-CA" dirty="0" smtClean="0">
                          <a:latin typeface="Century Gothic" panose="020B0502020202020204" pitchFamily="34" charset="0"/>
                        </a:rPr>
                        <a:t>Sirop et eau d’érable</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Bio</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Non</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Nombre de repas servis à la cabane</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2 168 repas</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Valeur du repas</a:t>
                      </a:r>
                      <a:endParaRPr lang="fr-CA" b="1" dirty="0">
                        <a:solidFill>
                          <a:schemeClr val="accent2">
                            <a:lumMod val="75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14,99 $</a:t>
                      </a:r>
                    </a:p>
                  </a:txBody>
                  <a:tcPr/>
                </a:tc>
              </a:tr>
              <a:tr h="370840">
                <a:tc>
                  <a:txBody>
                    <a:bodyPr/>
                    <a:lstStyle/>
                    <a:p>
                      <a:r>
                        <a:rPr lang="fr-CA" b="1" dirty="0" smtClean="0">
                          <a:solidFill>
                            <a:schemeClr val="accent2">
                              <a:lumMod val="75000"/>
                            </a:schemeClr>
                          </a:solidFill>
                          <a:latin typeface="Century Gothic" panose="020B0502020202020204" pitchFamily="34" charset="0"/>
                        </a:rPr>
                        <a:t>Proportion de la production de sirop dans le repas</a:t>
                      </a:r>
                      <a:r>
                        <a:rPr lang="fr-CA" b="1" baseline="0" dirty="0" smtClean="0">
                          <a:solidFill>
                            <a:schemeClr val="accent2">
                              <a:lumMod val="75000"/>
                            </a:schemeClr>
                          </a:solidFill>
                          <a:latin typeface="Century Gothic" panose="020B0502020202020204" pitchFamily="34" charset="0"/>
                        </a:rPr>
                        <a:t> servi</a:t>
                      </a:r>
                      <a:endParaRPr lang="fr-CA" b="1" dirty="0">
                        <a:solidFill>
                          <a:schemeClr val="accent2">
                            <a:lumMod val="75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10 %</a:t>
                      </a:r>
                    </a:p>
                  </a:txBody>
                  <a:tcPr/>
                </a:tc>
              </a:tr>
              <a:tr h="370840">
                <a:tc>
                  <a:txBody>
                    <a:bodyPr/>
                    <a:lstStyle/>
                    <a:p>
                      <a:r>
                        <a:rPr lang="fr-CA" b="1" dirty="0" smtClean="0">
                          <a:solidFill>
                            <a:schemeClr val="accent2">
                              <a:lumMod val="75000"/>
                            </a:schemeClr>
                          </a:solidFill>
                          <a:latin typeface="Century Gothic" panose="020B0502020202020204" pitchFamily="34" charset="0"/>
                        </a:rPr>
                        <a:t>Revenu</a:t>
                      </a:r>
                      <a:r>
                        <a:rPr lang="fr-CA" b="1" baseline="0" dirty="0" smtClean="0">
                          <a:solidFill>
                            <a:schemeClr val="accent2">
                              <a:lumMod val="75000"/>
                            </a:schemeClr>
                          </a:solidFill>
                          <a:latin typeface="Century Gothic" panose="020B0502020202020204" pitchFamily="34" charset="0"/>
                        </a:rPr>
                        <a:t> d’eau d’érable</a:t>
                      </a:r>
                      <a:endParaRPr lang="fr-CA" b="1" dirty="0">
                        <a:solidFill>
                          <a:schemeClr val="accent2">
                            <a:lumMod val="75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4 650 $</a:t>
                      </a:r>
                    </a:p>
                  </a:txBody>
                  <a:tcPr/>
                </a:tc>
              </a:tr>
              <a:tr h="370840">
                <a:tc>
                  <a:txBody>
                    <a:bodyPr/>
                    <a:lstStyle/>
                    <a:p>
                      <a:r>
                        <a:rPr lang="fr-CA" b="1" dirty="0" smtClean="0">
                          <a:solidFill>
                            <a:schemeClr val="accent2">
                              <a:lumMod val="75000"/>
                            </a:schemeClr>
                          </a:solidFill>
                          <a:latin typeface="Century Gothic" panose="020B0502020202020204" pitchFamily="34" charset="0"/>
                        </a:rPr>
                        <a:t>Revenu de sirop</a:t>
                      </a:r>
                      <a:r>
                        <a:rPr lang="fr-CA" b="1" baseline="0" dirty="0" smtClean="0">
                          <a:solidFill>
                            <a:schemeClr val="accent2">
                              <a:lumMod val="75000"/>
                            </a:schemeClr>
                          </a:solidFill>
                          <a:latin typeface="Century Gothic" panose="020B0502020202020204" pitchFamily="34" charset="0"/>
                        </a:rPr>
                        <a:t> vendu au détail</a:t>
                      </a:r>
                      <a:endParaRPr lang="fr-CA" b="1" dirty="0">
                        <a:solidFill>
                          <a:schemeClr val="accent2">
                            <a:lumMod val="75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2 150 $</a:t>
                      </a:r>
                    </a:p>
                  </a:txBody>
                  <a:tcPr/>
                </a:tc>
              </a:tr>
            </a:tbl>
          </a:graphicData>
        </a:graphic>
      </p:graphicFrame>
      <p:pic>
        <p:nvPicPr>
          <p:cNvPr id="6" name="Image 5"/>
          <p:cNvPicPr>
            <a:picLocks noChangeAspect="1"/>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11200471" y="5835721"/>
            <a:ext cx="636715" cy="816796"/>
          </a:xfrm>
          <a:prstGeom prst="rect">
            <a:avLst/>
          </a:prstGeom>
        </p:spPr>
      </p:pic>
    </p:spTree>
    <p:extLst>
      <p:ext uri="{BB962C8B-B14F-4D97-AF65-F5344CB8AC3E}">
        <p14:creationId xmlns:p14="http://schemas.microsoft.com/office/powerpoint/2010/main" val="407817709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Rectangle 11"/>
          <p:cNvSpPr/>
          <p:nvPr>
            <p:custDataLst>
              <p:tags r:id="rId3"/>
            </p:custDataLst>
          </p:nvPr>
        </p:nvSpPr>
        <p:spPr>
          <a:xfrm>
            <a:off x="97320" y="1536534"/>
            <a:ext cx="2455380"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 1</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graphicFrame>
        <p:nvGraphicFramePr>
          <p:cNvPr id="8" name="Tableau 7"/>
          <p:cNvGraphicFramePr>
            <a:graphicFrameLocks noGrp="1"/>
          </p:cNvGraphicFramePr>
          <p:nvPr>
            <p:custDataLst>
              <p:tags r:id="rId4"/>
            </p:custDataLst>
            <p:extLst>
              <p:ext uri="{D42A27DB-BD31-4B8C-83A1-F6EECF244321}">
                <p14:modId xmlns:p14="http://schemas.microsoft.com/office/powerpoint/2010/main" val="3754797379"/>
              </p:ext>
            </p:extLst>
          </p:nvPr>
        </p:nvGraphicFramePr>
        <p:xfrm>
          <a:off x="398978" y="2047647"/>
          <a:ext cx="11394041" cy="74168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11394041"/>
              </a:tblGrid>
              <a:tr h="370840">
                <a:tc>
                  <a:txBody>
                    <a:bodyPr/>
                    <a:lstStyle/>
                    <a:p>
                      <a:pPr algn="ctr"/>
                      <a:r>
                        <a:rPr lang="fr-CA" b="1" cap="all" baseline="0" dirty="0" smtClean="0">
                          <a:solidFill>
                            <a:schemeClr val="accent2">
                              <a:lumMod val="75000"/>
                            </a:schemeClr>
                          </a:solidFill>
                          <a:latin typeface="Century Gothic" panose="020B0502020202020204" pitchFamily="34" charset="0"/>
                        </a:rPr>
                        <a:t>montant à inscrire dans « Vente de produits de l’érable »</a:t>
                      </a:r>
                      <a:endParaRPr lang="fr-CA" b="1" cap="all" baseline="0" dirty="0">
                        <a:solidFill>
                          <a:schemeClr val="accent2">
                            <a:lumMod val="75000"/>
                          </a:schemeClr>
                        </a:solidFill>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Montant inscrit aux états</a:t>
                      </a:r>
                      <a:r>
                        <a:rPr lang="fr-CA" b="1" baseline="0" dirty="0" smtClean="0">
                          <a:solidFill>
                            <a:schemeClr val="accent2">
                              <a:lumMod val="75000"/>
                            </a:schemeClr>
                          </a:solidFill>
                          <a:latin typeface="Century Gothic" panose="020B0502020202020204" pitchFamily="34" charset="0"/>
                        </a:rPr>
                        <a:t> financiers</a:t>
                      </a:r>
                      <a:endParaRPr lang="fr-CA" b="0" dirty="0">
                        <a:solidFill>
                          <a:schemeClr val="accent2">
                            <a:lumMod val="75000"/>
                          </a:schemeClr>
                        </a:solidFill>
                        <a:latin typeface="Century Gothic" panose="020B0502020202020204" pitchFamily="34" charset="0"/>
                      </a:endParaRPr>
                    </a:p>
                  </a:txBody>
                  <a:tcPr/>
                </a:tc>
              </a:tr>
            </a:tbl>
          </a:graphicData>
        </a:graphic>
      </p:graphicFrame>
      <p:graphicFrame>
        <p:nvGraphicFramePr>
          <p:cNvPr id="6" name="Tableau 5"/>
          <p:cNvGraphicFramePr>
            <a:graphicFrameLocks noGrp="1"/>
          </p:cNvGraphicFramePr>
          <p:nvPr>
            <p:custDataLst>
              <p:tags r:id="rId5"/>
            </p:custDataLst>
            <p:extLst>
              <p:ext uri="{D42A27DB-BD31-4B8C-83A1-F6EECF244321}">
                <p14:modId xmlns:p14="http://schemas.microsoft.com/office/powerpoint/2010/main" val="1732232091"/>
              </p:ext>
            </p:extLst>
          </p:nvPr>
        </p:nvGraphicFramePr>
        <p:xfrm>
          <a:off x="398977" y="3431057"/>
          <a:ext cx="11394041" cy="175260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7157522"/>
                <a:gridCol w="4236519"/>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Calcul du montant à inscrire dans « valeur des produits de l’érable inclus dans repas de cabane à sucre »</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Revenu</a:t>
                      </a:r>
                      <a:r>
                        <a:rPr lang="fr-CA" b="1" baseline="0" dirty="0" smtClean="0">
                          <a:solidFill>
                            <a:schemeClr val="accent2">
                              <a:lumMod val="75000"/>
                            </a:schemeClr>
                          </a:solidFill>
                          <a:latin typeface="Century Gothic" panose="020B0502020202020204" pitchFamily="34" charset="0"/>
                        </a:rPr>
                        <a:t> des repas </a:t>
                      </a:r>
                      <a:r>
                        <a:rPr lang="fr-CA" b="0" baseline="0" dirty="0" smtClean="0">
                          <a:solidFill>
                            <a:schemeClr val="accent2">
                              <a:lumMod val="75000"/>
                            </a:schemeClr>
                          </a:solidFill>
                          <a:latin typeface="Century Gothic" panose="020B0502020202020204" pitchFamily="34" charset="0"/>
                        </a:rPr>
                        <a:t>(2 168 repas </a:t>
                      </a:r>
                      <a:r>
                        <a:rPr lang="fr-CA" b="0" baseline="0" smtClean="0">
                          <a:solidFill>
                            <a:schemeClr val="accent2">
                              <a:lumMod val="75000"/>
                            </a:schemeClr>
                          </a:solidFill>
                          <a:latin typeface="Century Gothic" panose="020B0502020202020204" pitchFamily="34" charset="0"/>
                        </a:rPr>
                        <a:t>* 14,99 $)</a:t>
                      </a:r>
                      <a:endParaRPr lang="fr-CA" b="0" dirty="0">
                        <a:solidFill>
                          <a:schemeClr val="accent2">
                            <a:lumMod val="75000"/>
                          </a:schemeClr>
                        </a:solidFill>
                        <a:latin typeface="Century Gothic" panose="020B0502020202020204" pitchFamily="34" charset="0"/>
                      </a:endParaRPr>
                    </a:p>
                  </a:txBody>
                  <a:tcPr/>
                </a:tc>
                <a:tc>
                  <a:txBody>
                    <a:bodyPr/>
                    <a:lstStyle/>
                    <a:p>
                      <a:pPr algn="ctr"/>
                      <a:r>
                        <a:rPr lang="fr-CA" dirty="0" smtClean="0">
                          <a:latin typeface="Century Gothic" panose="020B0502020202020204" pitchFamily="34" charset="0"/>
                        </a:rPr>
                        <a:t>32 498 $</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Proportion de la production de sirop dans le repas</a:t>
                      </a:r>
                      <a:r>
                        <a:rPr lang="fr-CA" b="1" baseline="0" dirty="0" smtClean="0">
                          <a:solidFill>
                            <a:schemeClr val="accent2">
                              <a:lumMod val="75000"/>
                            </a:schemeClr>
                          </a:solidFill>
                          <a:latin typeface="Century Gothic" panose="020B0502020202020204" pitchFamily="34" charset="0"/>
                        </a:rPr>
                        <a:t> servi</a:t>
                      </a:r>
                      <a:endParaRPr lang="fr-CA" b="1" dirty="0">
                        <a:solidFill>
                          <a:schemeClr val="accent2">
                            <a:lumMod val="75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10 %</a:t>
                      </a:r>
                    </a:p>
                  </a:txBody>
                  <a:tcPr/>
                </a:tc>
              </a:tr>
              <a:tr h="370840">
                <a:tc>
                  <a:txBody>
                    <a:bodyPr/>
                    <a:lstStyle/>
                    <a:p>
                      <a:r>
                        <a:rPr lang="fr-CA" b="0" dirty="0" smtClean="0">
                          <a:solidFill>
                            <a:schemeClr val="accent2">
                              <a:lumMod val="75000"/>
                            </a:schemeClr>
                          </a:solidFill>
                          <a:latin typeface="Century Gothic" panose="020B0502020202020204" pitchFamily="34" charset="0"/>
                        </a:rPr>
                        <a:t>Total</a:t>
                      </a:r>
                      <a:endParaRPr lang="fr-CA" b="0" dirty="0">
                        <a:solidFill>
                          <a:schemeClr val="accent2">
                            <a:lumMod val="75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3 250 $</a:t>
                      </a:r>
                    </a:p>
                  </a:txBody>
                  <a:tcPr/>
                </a:tc>
              </a:tr>
            </a:tbl>
          </a:graphicData>
        </a:graphic>
      </p:graphicFrame>
      <p:pic>
        <p:nvPicPr>
          <p:cNvPr id="7" name="Image 6"/>
          <p:cNvPicPr>
            <a:picLocks noChangeAspect="1"/>
          </p:cNvPicPr>
          <p:nvPr>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a:off x="11200471" y="5835721"/>
            <a:ext cx="636715" cy="816796"/>
          </a:xfrm>
          <a:prstGeom prst="rect">
            <a:avLst/>
          </a:prstGeom>
        </p:spPr>
      </p:pic>
    </p:spTree>
    <p:extLst>
      <p:ext uri="{BB962C8B-B14F-4D97-AF65-F5344CB8AC3E}">
        <p14:creationId xmlns:p14="http://schemas.microsoft.com/office/powerpoint/2010/main" val="35341763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2988734" y="2743200"/>
            <a:ext cx="7848600" cy="646331"/>
          </a:xfrm>
          <a:prstGeom prst="rect">
            <a:avLst/>
          </a:prstGeom>
          <a:noFill/>
        </p:spPr>
        <p:txBody>
          <a:bodyPr wrap="square" rtlCol="0">
            <a:spAutoFit/>
          </a:bodyPr>
          <a:lstStyle/>
          <a:p>
            <a:r>
              <a:rPr lang="fr-CA" sz="3600" b="1" dirty="0" smtClean="0">
                <a:solidFill>
                  <a:srgbClr val="2E2B21"/>
                </a:solidFill>
              </a:rPr>
              <a:t> </a:t>
            </a:r>
            <a:endParaRPr lang="fr-CA" sz="3600" b="1" dirty="0">
              <a:solidFill>
                <a:srgbClr val="2E2B21"/>
              </a:solidFill>
            </a:endParaRPr>
          </a:p>
        </p:txBody>
      </p:sp>
      <p:pic>
        <p:nvPicPr>
          <p:cNvPr id="4" name="Image 3" descr="Relevés siroppdf  Adobe Reader"/>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81012" y="0"/>
            <a:ext cx="11229975" cy="6858000"/>
          </a:xfrm>
          <a:prstGeom prst="rect">
            <a:avLst/>
          </a:prstGeom>
          <a:noFill/>
          <a:ln>
            <a:noFill/>
          </a:ln>
        </p:spPr>
      </p:pic>
      <p:sp>
        <p:nvSpPr>
          <p:cNvPr id="5" name="Rectangle 4"/>
          <p:cNvSpPr/>
          <p:nvPr>
            <p:custDataLst>
              <p:tags r:id="rId3"/>
            </p:custDataLst>
          </p:nvPr>
        </p:nvSpPr>
        <p:spPr>
          <a:xfrm>
            <a:off x="925975" y="2002420"/>
            <a:ext cx="8345347" cy="31251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CA">
              <a:solidFill>
                <a:srgbClr val="2E2B21"/>
              </a:solidFill>
            </a:endParaRPr>
          </a:p>
        </p:txBody>
      </p:sp>
      <p:sp>
        <p:nvSpPr>
          <p:cNvPr id="6" name="Rectangle 5"/>
          <p:cNvSpPr/>
          <p:nvPr>
            <p:custDataLst>
              <p:tags r:id="rId4"/>
            </p:custDataLst>
          </p:nvPr>
        </p:nvSpPr>
        <p:spPr>
          <a:xfrm>
            <a:off x="481012" y="6111433"/>
            <a:ext cx="10966350" cy="45141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CA">
              <a:solidFill>
                <a:srgbClr val="2E2B21"/>
              </a:solidFill>
            </a:endParaRPr>
          </a:p>
        </p:txBody>
      </p:sp>
      <p:pic>
        <p:nvPicPr>
          <p:cNvPr id="8" name="Image 7" descr="Greenshot Capture"/>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566057" y="2347595"/>
            <a:ext cx="11625943" cy="3501342"/>
          </a:xfrm>
          <a:prstGeom prst="rect">
            <a:avLst/>
          </a:prstGeom>
          <a:noFill/>
          <a:ln w="19050">
            <a:solidFill>
              <a:schemeClr val="tx1"/>
            </a:solidFill>
          </a:ln>
        </p:spPr>
      </p:pic>
    </p:spTree>
    <p:extLst>
      <p:ext uri="{BB962C8B-B14F-4D97-AF65-F5344CB8AC3E}">
        <p14:creationId xmlns:p14="http://schemas.microsoft.com/office/powerpoint/2010/main" val="29959888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2988734" y="2743200"/>
            <a:ext cx="7848600" cy="646331"/>
          </a:xfrm>
          <a:prstGeom prst="rect">
            <a:avLst/>
          </a:prstGeom>
          <a:noFill/>
        </p:spPr>
        <p:txBody>
          <a:bodyPr wrap="square" rtlCol="0">
            <a:spAutoFit/>
          </a:bodyPr>
          <a:lstStyle/>
          <a:p>
            <a:r>
              <a:rPr lang="fr-CA" sz="3600" b="1" dirty="0" smtClean="0">
                <a:solidFill>
                  <a:srgbClr val="2E2B21"/>
                </a:solidFill>
              </a:rPr>
              <a:t> </a:t>
            </a:r>
            <a:endParaRPr lang="fr-CA" sz="3600" b="1" dirty="0">
              <a:solidFill>
                <a:srgbClr val="2E2B21"/>
              </a:solidFill>
            </a:endParaRPr>
          </a:p>
        </p:txBody>
      </p:sp>
      <p:pic>
        <p:nvPicPr>
          <p:cNvPr id="5" name="Image 4" descr="relevé biopdf  Adobe Reader"/>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571500" y="19050"/>
            <a:ext cx="11049000" cy="6838950"/>
          </a:xfrm>
          <a:prstGeom prst="rect">
            <a:avLst/>
          </a:prstGeom>
          <a:noFill/>
          <a:ln>
            <a:noFill/>
          </a:ln>
        </p:spPr>
      </p:pic>
      <p:sp>
        <p:nvSpPr>
          <p:cNvPr id="6" name="Rectangle 5"/>
          <p:cNvSpPr/>
          <p:nvPr>
            <p:custDataLst>
              <p:tags r:id="rId3"/>
            </p:custDataLst>
          </p:nvPr>
        </p:nvSpPr>
        <p:spPr>
          <a:xfrm>
            <a:off x="983848" y="2233913"/>
            <a:ext cx="8287474" cy="30094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CA">
              <a:solidFill>
                <a:srgbClr val="2E2B21"/>
              </a:solidFill>
            </a:endParaRPr>
          </a:p>
        </p:txBody>
      </p:sp>
      <p:sp>
        <p:nvSpPr>
          <p:cNvPr id="7" name="Ellipse 6"/>
          <p:cNvSpPr/>
          <p:nvPr>
            <p:custDataLst>
              <p:tags r:id="rId4"/>
            </p:custDataLst>
          </p:nvPr>
        </p:nvSpPr>
        <p:spPr>
          <a:xfrm>
            <a:off x="7349925" y="1794073"/>
            <a:ext cx="937550" cy="497713"/>
          </a:xfrm>
          <a:prstGeom prst="ellipse">
            <a:avLst/>
          </a:prstGeom>
          <a:noFill/>
          <a:ln w="381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CA">
              <a:solidFill>
                <a:srgbClr val="2E2B21"/>
              </a:solidFill>
            </a:endParaRPr>
          </a:p>
        </p:txBody>
      </p:sp>
      <p:sp>
        <p:nvSpPr>
          <p:cNvPr id="8" name="Rectangle 7"/>
          <p:cNvSpPr/>
          <p:nvPr>
            <p:custDataLst>
              <p:tags r:id="rId5"/>
            </p:custDataLst>
          </p:nvPr>
        </p:nvSpPr>
        <p:spPr>
          <a:xfrm>
            <a:off x="571500" y="6562846"/>
            <a:ext cx="11049000" cy="295154"/>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CA">
              <a:solidFill>
                <a:srgbClr val="2E2B21"/>
              </a:solidFill>
            </a:endParaRPr>
          </a:p>
        </p:txBody>
      </p:sp>
      <p:pic>
        <p:nvPicPr>
          <p:cNvPr id="10" name="Image 9" descr="Greenshot Capture"/>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584606" y="2678800"/>
            <a:ext cx="11565467" cy="3609975"/>
          </a:xfrm>
          <a:prstGeom prst="rect">
            <a:avLst/>
          </a:prstGeom>
          <a:noFill/>
          <a:ln w="19050">
            <a:solidFill>
              <a:schemeClr val="tx1"/>
            </a:solidFill>
          </a:ln>
        </p:spPr>
      </p:pic>
    </p:spTree>
    <p:extLst>
      <p:ext uri="{BB962C8B-B14F-4D97-AF65-F5344CB8AC3E}">
        <p14:creationId xmlns:p14="http://schemas.microsoft.com/office/powerpoint/2010/main" val="45371809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Production acéricole</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dépenses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7" name="Rectangle 6"/>
          <p:cNvSpPr/>
          <p:nvPr>
            <p:custDataLst>
              <p:tags r:id="rId3"/>
            </p:custDataLst>
          </p:nvPr>
        </p:nvSpPr>
        <p:spPr>
          <a:xfrm>
            <a:off x="75591" y="1595266"/>
            <a:ext cx="7270431" cy="541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indent="12700"/>
            <a:r>
              <a:rPr lang="fr-CA" sz="2000" dirty="0" smtClean="0">
                <a:solidFill>
                  <a:schemeClr val="tx1"/>
                </a:solidFill>
                <a:latin typeface="Century Gothic" panose="020B0502020202020204" pitchFamily="34" charset="0"/>
              </a:rPr>
              <a:t>Section </a:t>
            </a:r>
            <a:r>
              <a:rPr lang="fr-CA" sz="2000" dirty="0">
                <a:solidFill>
                  <a:schemeClr val="tx1"/>
                </a:solidFill>
                <a:latin typeface="Century Gothic" panose="020B0502020202020204" pitchFamily="34" charset="0"/>
              </a:rPr>
              <a:t>5 </a:t>
            </a:r>
            <a:r>
              <a:rPr lang="fr-CA" sz="2000" i="1" dirty="0">
                <a:solidFill>
                  <a:schemeClr val="tx1"/>
                </a:solidFill>
                <a:latin typeface="Century Gothic" panose="020B0502020202020204" pitchFamily="34" charset="0"/>
              </a:rPr>
              <a:t>Déductions et remises </a:t>
            </a:r>
            <a:r>
              <a:rPr lang="fr-CA" sz="2000" dirty="0">
                <a:solidFill>
                  <a:schemeClr val="tx1"/>
                </a:solidFill>
                <a:latin typeface="Century Gothic" panose="020B0502020202020204" pitchFamily="34" charset="0"/>
              </a:rPr>
              <a:t>du relevé de la </a:t>
            </a:r>
            <a:r>
              <a:rPr lang="fr-CA" sz="2000" dirty="0" err="1" smtClean="0">
                <a:solidFill>
                  <a:schemeClr val="tx1"/>
                </a:solidFill>
                <a:latin typeface="Century Gothic" panose="020B0502020202020204" pitchFamily="34" charset="0"/>
              </a:rPr>
              <a:t>FPAQ</a:t>
            </a:r>
            <a:endParaRPr lang="fr-CA" sz="2000" b="1" dirty="0">
              <a:solidFill>
                <a:schemeClr val="tx1"/>
              </a:solidFill>
              <a:latin typeface="Century Gothic" panose="020B0502020202020204" pitchFamily="34" charset="0"/>
            </a:endParaRPr>
          </a:p>
        </p:txBody>
      </p:sp>
      <p:graphicFrame>
        <p:nvGraphicFramePr>
          <p:cNvPr id="10" name="Tableau 9"/>
          <p:cNvGraphicFramePr>
            <a:graphicFrameLocks noGrp="1"/>
          </p:cNvGraphicFramePr>
          <p:nvPr>
            <p:custDataLst>
              <p:tags r:id="rId4"/>
            </p:custDataLst>
            <p:extLst>
              <p:ext uri="{D42A27DB-BD31-4B8C-83A1-F6EECF244321}">
                <p14:modId xmlns:p14="http://schemas.microsoft.com/office/powerpoint/2010/main" val="1977522507"/>
              </p:ext>
            </p:extLst>
          </p:nvPr>
        </p:nvGraphicFramePr>
        <p:xfrm>
          <a:off x="172947" y="2326374"/>
          <a:ext cx="11846103" cy="3496765"/>
        </p:xfrm>
        <a:graphic>
          <a:graphicData uri="http://schemas.openxmlformats.org/drawingml/2006/table">
            <a:tbl>
              <a:tblPr firstRow="1" bandRow="1">
                <a:effectLst>
                  <a:innerShdw blurRad="63500" dist="50800" dir="2700000">
                    <a:prstClr val="black">
                      <a:alpha val="50000"/>
                    </a:prstClr>
                  </a:innerShdw>
                </a:effectLst>
                <a:tableStyleId>{21E4AEA4-8DFA-4A89-87EB-49C32662AFE0}</a:tableStyleId>
              </a:tblPr>
              <a:tblGrid>
                <a:gridCol w="3977813"/>
                <a:gridCol w="7868290"/>
              </a:tblGrid>
              <a:tr h="699353">
                <a:tc>
                  <a:txBody>
                    <a:bodyPr/>
                    <a:lstStyle/>
                    <a:p>
                      <a:r>
                        <a:rPr lang="fr-CA" dirty="0" smtClean="0">
                          <a:latin typeface="Century Gothic" panose="020B0502020202020204" pitchFamily="34" charset="0"/>
                        </a:rPr>
                        <a:t>TYPE</a:t>
                      </a:r>
                      <a:r>
                        <a:rPr lang="fr-CA" baseline="0" dirty="0" smtClean="0">
                          <a:latin typeface="Century Gothic" panose="020B0502020202020204" pitchFamily="34" charset="0"/>
                        </a:rPr>
                        <a:t> DE DÉPENSE</a:t>
                      </a:r>
                      <a:endParaRPr lang="fr-CA" dirty="0">
                        <a:solidFill>
                          <a:srgbClr val="00B050"/>
                        </a:solidFill>
                        <a:latin typeface="Century Gothic" panose="020B0502020202020204" pitchFamily="34" charset="0"/>
                      </a:endParaRPr>
                    </a:p>
                  </a:txBody>
                  <a:tcPr anchor="ctr"/>
                </a:tc>
                <a:tc>
                  <a:txBody>
                    <a:bodyPr/>
                    <a:lstStyle/>
                    <a:p>
                      <a:r>
                        <a:rPr lang="fr-CA" dirty="0" smtClean="0">
                          <a:latin typeface="Century Gothic" panose="020B0502020202020204" pitchFamily="34" charset="0"/>
                        </a:rPr>
                        <a:t>OÙ</a:t>
                      </a:r>
                      <a:r>
                        <a:rPr lang="fr-CA" baseline="0" dirty="0" smtClean="0">
                          <a:latin typeface="Century Gothic" panose="020B0502020202020204" pitchFamily="34" charset="0"/>
                        </a:rPr>
                        <a:t> LA DÉCLARER</a:t>
                      </a:r>
                      <a:endParaRPr lang="fr-CA" dirty="0">
                        <a:solidFill>
                          <a:srgbClr val="00B050"/>
                        </a:solidFill>
                        <a:latin typeface="Century Gothic" panose="020B0502020202020204" pitchFamily="34" charset="0"/>
                      </a:endParaRPr>
                    </a:p>
                  </a:txBody>
                  <a:tcPr anchor="ctr"/>
                </a:tc>
              </a:tr>
              <a:tr h="699353">
                <a:tc>
                  <a:txBody>
                    <a:bodyPr/>
                    <a:lstStyle/>
                    <a:p>
                      <a:r>
                        <a:rPr lang="fr-CA" dirty="0" smtClean="0">
                          <a:latin typeface="Century Gothic" panose="020B0502020202020204" pitchFamily="34" charset="0"/>
                        </a:rPr>
                        <a:t>Contribution</a:t>
                      </a:r>
                      <a:endParaRPr lang="fr-CA" b="0" i="0" dirty="0">
                        <a:solidFill>
                          <a:srgbClr val="00B05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kern="1200" dirty="0" smtClean="0">
                          <a:effectLst/>
                          <a:latin typeface="Century Gothic" panose="020B0502020202020204" pitchFamily="34" charset="0"/>
                        </a:rPr>
                        <a:t>Autres dépenses agricoles admissibles au programme Agri-Stabilité</a:t>
                      </a:r>
                      <a:endParaRPr lang="fr-CA" b="0" i="0" dirty="0">
                        <a:solidFill>
                          <a:srgbClr val="00B050"/>
                        </a:solidFill>
                        <a:latin typeface="Century Gothic" panose="020B0502020202020204" pitchFamily="34" charset="0"/>
                      </a:endParaRPr>
                    </a:p>
                  </a:txBody>
                  <a:tcPr anchor="ctr"/>
                </a:tc>
              </a:tr>
              <a:tr h="699353">
                <a:tc>
                  <a:txBody>
                    <a:bodyPr/>
                    <a:lstStyle/>
                    <a:p>
                      <a:r>
                        <a:rPr lang="fr-CA" dirty="0" smtClean="0">
                          <a:latin typeface="Century Gothic" panose="020B0502020202020204" pitchFamily="34" charset="0"/>
                        </a:rPr>
                        <a:t>Frais de conditionnement pour sirop industriel</a:t>
                      </a:r>
                      <a:endParaRPr lang="fr-CA" b="0" i="0" dirty="0">
                        <a:solidFill>
                          <a:srgbClr val="00B05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kern="1200" dirty="0" smtClean="0">
                          <a:effectLst/>
                          <a:latin typeface="Century Gothic" panose="020B0502020202020204" pitchFamily="34" charset="0"/>
                        </a:rPr>
                        <a:t>Autres dépenses agricoles admissibles au programme Agri-Stabilité</a:t>
                      </a:r>
                      <a:endParaRPr lang="fr-CA" b="0" i="0" dirty="0">
                        <a:solidFill>
                          <a:srgbClr val="00B050"/>
                        </a:solidFill>
                        <a:latin typeface="Century Gothic" panose="020B0502020202020204" pitchFamily="34" charset="0"/>
                      </a:endParaRPr>
                    </a:p>
                  </a:txBody>
                  <a:tcPr anchor="ctr"/>
                </a:tc>
              </a:tr>
              <a:tr h="699353">
                <a:tc>
                  <a:txBody>
                    <a:bodyPr/>
                    <a:lstStyle/>
                    <a:p>
                      <a:r>
                        <a:rPr lang="fr-CA" dirty="0" smtClean="0">
                          <a:latin typeface="Century Gothic" panose="020B0502020202020204" pitchFamily="34" charset="0"/>
                        </a:rPr>
                        <a:t>Frais pour révision de classification</a:t>
                      </a:r>
                      <a:endParaRPr lang="fr-CA" b="0" i="0" dirty="0">
                        <a:solidFill>
                          <a:srgbClr val="00B050"/>
                        </a:solidFill>
                        <a:latin typeface="Century Gothic" panose="020B0502020202020204" pitchFamily="34" charset="0"/>
                      </a:endParaRPr>
                    </a:p>
                  </a:txBody>
                  <a:tcPr anchor="ctr"/>
                </a:tc>
                <a:tc>
                  <a:txBody>
                    <a:bodyPr/>
                    <a:lstStyle/>
                    <a:p>
                      <a:r>
                        <a:rPr lang="fr-CA" sz="1800" kern="1200" dirty="0" smtClean="0">
                          <a:effectLst/>
                          <a:latin typeface="Century Gothic" panose="020B0502020202020204" pitchFamily="34" charset="0"/>
                        </a:rPr>
                        <a:t>Autres dépenses inadmissibles au programme Agri-Stabilité</a:t>
                      </a:r>
                      <a:endParaRPr lang="fr-CA" b="0" i="0" dirty="0">
                        <a:solidFill>
                          <a:srgbClr val="00B050"/>
                        </a:solidFill>
                        <a:latin typeface="Century Gothic" panose="020B0502020202020204" pitchFamily="34" charset="0"/>
                      </a:endParaRPr>
                    </a:p>
                  </a:txBody>
                  <a:tcPr anchor="ctr"/>
                </a:tc>
              </a:tr>
              <a:tr h="699353">
                <a:tc>
                  <a:txBody>
                    <a:bodyPr/>
                    <a:lstStyle/>
                    <a:p>
                      <a:r>
                        <a:rPr lang="fr-CA" dirty="0" smtClean="0">
                          <a:latin typeface="Century Gothic" panose="020B0502020202020204" pitchFamily="34" charset="0"/>
                        </a:rPr>
                        <a:t>Intérêt</a:t>
                      </a:r>
                      <a:r>
                        <a:rPr lang="fr-CA" baseline="0" dirty="0" smtClean="0">
                          <a:latin typeface="Century Gothic" panose="020B0502020202020204" pitchFamily="34" charset="0"/>
                        </a:rPr>
                        <a:t> – financement de la réserve</a:t>
                      </a:r>
                      <a:endParaRPr lang="fr-CA" b="0" i="0" dirty="0">
                        <a:solidFill>
                          <a:srgbClr val="00B050"/>
                        </a:solidFill>
                        <a:latin typeface="Century Gothic" panose="020B0502020202020204" pitchFamily="34" charset="0"/>
                      </a:endParaRPr>
                    </a:p>
                  </a:txBody>
                  <a:tcPr anchor="ctr"/>
                </a:tc>
                <a:tc>
                  <a:txBody>
                    <a:bodyPr/>
                    <a:lstStyle/>
                    <a:p>
                      <a:r>
                        <a:rPr lang="fr-CA" sz="1800" kern="1200" dirty="0" smtClean="0">
                          <a:effectLst/>
                          <a:latin typeface="Century Gothic" panose="020B0502020202020204" pitchFamily="34" charset="0"/>
                        </a:rPr>
                        <a:t>Autres dépenses inadmissibles au programme Agri-Stabilité</a:t>
                      </a:r>
                      <a:endParaRPr lang="fr-CA" b="0" i="0" dirty="0">
                        <a:solidFill>
                          <a:srgbClr val="00B050"/>
                        </a:solidFill>
                        <a:latin typeface="Century Gothic" panose="020B0502020202020204" pitchFamily="34" charset="0"/>
                      </a:endParaRPr>
                    </a:p>
                  </a:txBody>
                  <a:tcPr anchor="ctr"/>
                </a:tc>
              </a:tr>
            </a:tbl>
          </a:graphicData>
        </a:graphic>
      </p:graphicFrame>
      <p:pic>
        <p:nvPicPr>
          <p:cNvPr id="13" name="Image 12"/>
          <p:cNvPicPr>
            <a:picLocks noChangeAspect="1"/>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11272390" y="5926800"/>
            <a:ext cx="636715" cy="816796"/>
          </a:xfrm>
          <a:prstGeom prst="rect">
            <a:avLst/>
          </a:prstGeom>
        </p:spPr>
      </p:pic>
    </p:spTree>
    <p:extLst>
      <p:ext uri="{BB962C8B-B14F-4D97-AF65-F5344CB8AC3E}">
        <p14:creationId xmlns:p14="http://schemas.microsoft.com/office/powerpoint/2010/main" val="9376054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Production de bleuets nains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Contexte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8" name="ZoneTexte 7"/>
          <p:cNvSpPr txBox="1"/>
          <p:nvPr>
            <p:custDataLst>
              <p:tags r:id="rId3"/>
            </p:custDataLst>
          </p:nvPr>
        </p:nvSpPr>
        <p:spPr>
          <a:xfrm>
            <a:off x="216010" y="1715967"/>
            <a:ext cx="11681463" cy="3231654"/>
          </a:xfrm>
          <a:prstGeom prst="rect">
            <a:avLst/>
          </a:prstGeom>
          <a:noFill/>
        </p:spPr>
        <p:txBody>
          <a:bodyPr wrap="square" rtlCol="0">
            <a:spAutoFit/>
          </a:bodyPr>
          <a:lstStyle/>
          <a:p>
            <a:pPr marL="342900" indent="-342900">
              <a:buFont typeface="Wingdings" panose="05000000000000000000" pitchFamily="2" charset="2"/>
              <a:buChar char="Ø"/>
            </a:pPr>
            <a:r>
              <a:rPr lang="fr-CA" sz="2200" dirty="0" smtClean="0">
                <a:latin typeface="Century Gothic" panose="020B0502020202020204" pitchFamily="34" charset="0"/>
              </a:rPr>
              <a:t>Ententes </a:t>
            </a:r>
            <a:r>
              <a:rPr lang="fr-CA" sz="2200" dirty="0">
                <a:latin typeface="Century Gothic" panose="020B0502020202020204" pitchFamily="34" charset="0"/>
              </a:rPr>
              <a:t>de </a:t>
            </a:r>
            <a:r>
              <a:rPr lang="fr-CA" sz="2200" dirty="0" smtClean="0">
                <a:latin typeface="Century Gothic" panose="020B0502020202020204" pitchFamily="34" charset="0"/>
              </a:rPr>
              <a:t>vente </a:t>
            </a:r>
            <a:r>
              <a:rPr lang="fr-CA" sz="2200" dirty="0">
                <a:latin typeface="Century Gothic" panose="020B0502020202020204" pitchFamily="34" charset="0"/>
              </a:rPr>
              <a:t>avec des acheteurs autorisés pour commercialiser leur production de </a:t>
            </a:r>
            <a:r>
              <a:rPr lang="fr-CA" sz="2200" dirty="0" smtClean="0">
                <a:latin typeface="Century Gothic" panose="020B0502020202020204" pitchFamily="34" charset="0"/>
              </a:rPr>
              <a:t>bleuets.</a:t>
            </a:r>
          </a:p>
          <a:p>
            <a:endParaRPr lang="fr-CA" sz="2000" dirty="0" smtClean="0">
              <a:latin typeface="Century Gothic" panose="020B0502020202020204" pitchFamily="34" charset="0"/>
            </a:endParaRPr>
          </a:p>
          <a:p>
            <a:pPr marL="1160463" lvl="1" indent="-174625">
              <a:buFont typeface="Courier New" panose="02070309020205020404" pitchFamily="49" charset="0"/>
              <a:buChar char="o"/>
            </a:pPr>
            <a:r>
              <a:rPr lang="fr-CA" sz="2000" dirty="0" smtClean="0">
                <a:latin typeface="Century Gothic" panose="020B0502020202020204" pitchFamily="34" charset="0"/>
              </a:rPr>
              <a:t>Ces </a:t>
            </a:r>
            <a:r>
              <a:rPr lang="fr-CA" sz="2000" dirty="0">
                <a:latin typeface="Century Gothic" panose="020B0502020202020204" pitchFamily="34" charset="0"/>
              </a:rPr>
              <a:t>ententes prévoient un prix de vente commun à tous les producteurs tant pour le bleuet nain conventionnel que </a:t>
            </a:r>
            <a:r>
              <a:rPr lang="fr-CA" sz="2000" dirty="0" smtClean="0">
                <a:latin typeface="Century Gothic" panose="020B0502020202020204" pitchFamily="34" charset="0"/>
              </a:rPr>
              <a:t>biologique.</a:t>
            </a:r>
          </a:p>
          <a:p>
            <a:pPr marL="985838" lvl="1"/>
            <a:endParaRPr lang="fr-CA" sz="2000" dirty="0" smtClean="0">
              <a:latin typeface="Century Gothic" panose="020B0502020202020204" pitchFamily="34" charset="0"/>
            </a:endParaRPr>
          </a:p>
          <a:p>
            <a:pPr marL="1160463" lvl="1" indent="-174625">
              <a:buFont typeface="Courier New" panose="02070309020205020404" pitchFamily="49" charset="0"/>
              <a:buChar char="o"/>
            </a:pPr>
            <a:r>
              <a:rPr lang="fr-CA" sz="2000" dirty="0" smtClean="0">
                <a:latin typeface="Century Gothic" panose="020B0502020202020204" pitchFamily="34" charset="0"/>
              </a:rPr>
              <a:t>Généralement</a:t>
            </a:r>
            <a:r>
              <a:rPr lang="fr-CA" sz="2000" dirty="0">
                <a:latin typeface="Century Gothic" panose="020B0502020202020204" pitchFamily="34" charset="0"/>
              </a:rPr>
              <a:t>, le </a:t>
            </a:r>
            <a:r>
              <a:rPr lang="fr-CA" sz="2000" dirty="0" smtClean="0">
                <a:latin typeface="Century Gothic" panose="020B0502020202020204" pitchFamily="34" charset="0"/>
              </a:rPr>
              <a:t>montant total </a:t>
            </a:r>
            <a:r>
              <a:rPr lang="fr-CA" sz="2000" dirty="0">
                <a:latin typeface="Century Gothic" panose="020B0502020202020204" pitchFamily="34" charset="0"/>
              </a:rPr>
              <a:t>est payé en plusieurs </a:t>
            </a:r>
            <a:r>
              <a:rPr lang="fr-CA" sz="2000" dirty="0" smtClean="0">
                <a:latin typeface="Century Gothic" panose="020B0502020202020204" pitchFamily="34" charset="0"/>
              </a:rPr>
              <a:t>versements.</a:t>
            </a:r>
          </a:p>
          <a:p>
            <a:pPr marL="985838" lvl="1"/>
            <a:endParaRPr lang="fr-CA" sz="2000" dirty="0" smtClean="0">
              <a:latin typeface="Century Gothic" panose="020B0502020202020204" pitchFamily="34" charset="0"/>
            </a:endParaRPr>
          </a:p>
          <a:p>
            <a:pPr marL="1160463" lvl="1" indent="-174625">
              <a:buFont typeface="Courier New" panose="02070309020205020404" pitchFamily="49" charset="0"/>
              <a:buChar char="o"/>
            </a:pPr>
            <a:r>
              <a:rPr lang="fr-CA" sz="2000" dirty="0" smtClean="0">
                <a:latin typeface="Century Gothic" panose="020B0502020202020204" pitchFamily="34" charset="0"/>
              </a:rPr>
              <a:t>Ces </a:t>
            </a:r>
            <a:r>
              <a:rPr lang="fr-CA" sz="2000" dirty="0">
                <a:latin typeface="Century Gothic" panose="020B0502020202020204" pitchFamily="34" charset="0"/>
              </a:rPr>
              <a:t>versements sont souvent reçus sur plus d’un exercice financier pour une même récolte. </a:t>
            </a:r>
            <a:endParaRPr lang="fr-CA" sz="2000" dirty="0" smtClean="0">
              <a:latin typeface="Century Gothic" panose="020B0502020202020204" pitchFamily="34" charset="0"/>
            </a:endParaRPr>
          </a:p>
        </p:txBody>
      </p:sp>
      <p:pic>
        <p:nvPicPr>
          <p:cNvPr id="2" name="Image 1"/>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0658100" y="5531606"/>
            <a:ext cx="1239373" cy="1326394"/>
          </a:xfrm>
          <a:prstGeom prst="rect">
            <a:avLst/>
          </a:prstGeom>
        </p:spPr>
      </p:pic>
    </p:spTree>
    <p:extLst>
      <p:ext uri="{BB962C8B-B14F-4D97-AF65-F5344CB8AC3E}">
        <p14:creationId xmlns:p14="http://schemas.microsoft.com/office/powerpoint/2010/main" val="39471103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bleuets nains</a:t>
            </a: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3" name="Image 22"/>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10658100" y="5531606"/>
            <a:ext cx="1239373" cy="1326394"/>
          </a:xfrm>
          <a:prstGeom prst="rect">
            <a:avLst/>
          </a:prstGeom>
        </p:spPr>
      </p:pic>
      <p:pic>
        <p:nvPicPr>
          <p:cNvPr id="25" name="Image 24" descr="Saisir les données financières  La Financière agricole du Québec"/>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42439" y="1630421"/>
            <a:ext cx="12107119" cy="3314700"/>
          </a:xfrm>
          <a:prstGeom prst="rect">
            <a:avLst/>
          </a:prstGeom>
          <a:noFill/>
          <a:ln w="19050">
            <a:solidFill>
              <a:schemeClr val="tx1"/>
            </a:solidFill>
          </a:ln>
        </p:spPr>
      </p:pic>
      <p:sp>
        <p:nvSpPr>
          <p:cNvPr id="26" name="Ellipse 25"/>
          <p:cNvSpPr/>
          <p:nvPr>
            <p:custDataLst>
              <p:tags r:id="rId5"/>
            </p:custDataLst>
          </p:nvPr>
        </p:nvSpPr>
        <p:spPr>
          <a:xfrm>
            <a:off x="9323691" y="174011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27" name="Ellipse 26"/>
          <p:cNvSpPr/>
          <p:nvPr>
            <p:custDataLst>
              <p:tags r:id="rId6"/>
            </p:custDataLst>
          </p:nvPr>
        </p:nvSpPr>
        <p:spPr>
          <a:xfrm>
            <a:off x="389527" y="506295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28" name="ZoneTexte 27"/>
          <p:cNvSpPr txBox="1"/>
          <p:nvPr>
            <p:custDataLst>
              <p:tags r:id="rId7"/>
            </p:custDataLst>
          </p:nvPr>
        </p:nvSpPr>
        <p:spPr>
          <a:xfrm>
            <a:off x="911854" y="5690703"/>
            <a:ext cx="5632784" cy="400110"/>
          </a:xfrm>
          <a:prstGeom prst="rect">
            <a:avLst/>
          </a:prstGeom>
          <a:noFill/>
        </p:spPr>
        <p:txBody>
          <a:bodyPr wrap="square" rtlCol="0">
            <a:spAutoFit/>
          </a:bodyPr>
          <a:lstStyle/>
          <a:p>
            <a:pPr marL="0" lvl="1"/>
            <a:r>
              <a:rPr lang="fr-CA" sz="2000" dirty="0">
                <a:latin typeface="Century Gothic" panose="020B0502020202020204" pitchFamily="34" charset="0"/>
              </a:rPr>
              <a:t>Ce montant doit être saisi à la négative.</a:t>
            </a:r>
          </a:p>
        </p:txBody>
      </p:sp>
      <p:sp>
        <p:nvSpPr>
          <p:cNvPr id="29" name="Ellipse 28"/>
          <p:cNvSpPr/>
          <p:nvPr>
            <p:custDataLst>
              <p:tags r:id="rId8"/>
            </p:custDataLst>
          </p:nvPr>
        </p:nvSpPr>
        <p:spPr>
          <a:xfrm>
            <a:off x="406322" y="5633696"/>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30" name="ZoneTexte 29"/>
          <p:cNvSpPr txBox="1"/>
          <p:nvPr>
            <p:custDataLst>
              <p:tags r:id="rId9"/>
            </p:custDataLst>
          </p:nvPr>
        </p:nvSpPr>
        <p:spPr>
          <a:xfrm>
            <a:off x="911854" y="5118345"/>
            <a:ext cx="10685124" cy="400110"/>
          </a:xfrm>
          <a:prstGeom prst="rect">
            <a:avLst/>
          </a:prstGeom>
          <a:noFill/>
        </p:spPr>
        <p:txBody>
          <a:bodyPr wrap="square" rtlCol="0">
            <a:spAutoFit/>
          </a:bodyPr>
          <a:lstStyle/>
          <a:p>
            <a:pPr marL="0" lvl="1"/>
            <a:r>
              <a:rPr lang="fr-CA" sz="2000" dirty="0" smtClean="0">
                <a:latin typeface="Century Gothic" panose="020B0502020202020204" pitchFamily="34" charset="0"/>
              </a:rPr>
              <a:t>Montant inscrit aux états financiers.</a:t>
            </a:r>
            <a:endParaRPr lang="fr-CA" sz="2000" dirty="0">
              <a:latin typeface="Century Gothic" panose="020B0502020202020204" pitchFamily="34" charset="0"/>
            </a:endParaRPr>
          </a:p>
        </p:txBody>
      </p:sp>
      <p:sp>
        <p:nvSpPr>
          <p:cNvPr id="31" name="Ellipse 30"/>
          <p:cNvSpPr/>
          <p:nvPr>
            <p:custDataLst>
              <p:tags r:id="rId10"/>
            </p:custDataLst>
          </p:nvPr>
        </p:nvSpPr>
        <p:spPr>
          <a:xfrm>
            <a:off x="9655105" y="2450904"/>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33" name="Ellipse 32"/>
          <p:cNvSpPr/>
          <p:nvPr>
            <p:custDataLst>
              <p:tags r:id="rId11"/>
            </p:custDataLst>
          </p:nvPr>
        </p:nvSpPr>
        <p:spPr>
          <a:xfrm>
            <a:off x="9655105" y="316168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3</a:t>
            </a:r>
            <a:endParaRPr lang="fr-CA" dirty="0">
              <a:latin typeface="Century Gothic" panose="020B0502020202020204" pitchFamily="34" charset="0"/>
            </a:endParaRPr>
          </a:p>
        </p:txBody>
      </p:sp>
      <p:sp>
        <p:nvSpPr>
          <p:cNvPr id="34" name="Ellipse 33"/>
          <p:cNvSpPr/>
          <p:nvPr>
            <p:custDataLst>
              <p:tags r:id="rId12"/>
            </p:custDataLst>
          </p:nvPr>
        </p:nvSpPr>
        <p:spPr>
          <a:xfrm>
            <a:off x="389527" y="626983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3</a:t>
            </a:r>
            <a:endParaRPr lang="fr-CA" dirty="0">
              <a:latin typeface="Century Gothic" panose="020B0502020202020204" pitchFamily="34" charset="0"/>
            </a:endParaRPr>
          </a:p>
        </p:txBody>
      </p:sp>
      <p:sp>
        <p:nvSpPr>
          <p:cNvPr id="35" name="ZoneTexte 34"/>
          <p:cNvSpPr txBox="1"/>
          <p:nvPr>
            <p:custDataLst>
              <p:tags r:id="rId13"/>
            </p:custDataLst>
          </p:nvPr>
        </p:nvSpPr>
        <p:spPr>
          <a:xfrm>
            <a:off x="911854" y="6292034"/>
            <a:ext cx="5632784" cy="400110"/>
          </a:xfrm>
          <a:prstGeom prst="rect">
            <a:avLst/>
          </a:prstGeom>
          <a:noFill/>
        </p:spPr>
        <p:txBody>
          <a:bodyPr wrap="square" rtlCol="0">
            <a:spAutoFit/>
          </a:bodyPr>
          <a:lstStyle/>
          <a:p>
            <a:pPr marL="0" lvl="1"/>
            <a:r>
              <a:rPr lang="fr-CA" sz="2000" dirty="0">
                <a:latin typeface="Century Gothic" panose="020B0502020202020204" pitchFamily="34" charset="0"/>
              </a:rPr>
              <a:t>Ce montant doit être saisi </a:t>
            </a:r>
            <a:r>
              <a:rPr lang="fr-CA" sz="2000" dirty="0" smtClean="0">
                <a:latin typeface="Century Gothic" panose="020B0502020202020204" pitchFamily="34" charset="0"/>
              </a:rPr>
              <a:t>tel quel.</a:t>
            </a:r>
            <a:endParaRPr lang="fr-CA" sz="2000" dirty="0">
              <a:latin typeface="Century Gothic" panose="020B0502020202020204" pitchFamily="34" charset="0"/>
            </a:endParaRPr>
          </a:p>
        </p:txBody>
      </p:sp>
    </p:spTree>
    <p:extLst>
      <p:ext uri="{BB962C8B-B14F-4D97-AF65-F5344CB8AC3E}">
        <p14:creationId xmlns:p14="http://schemas.microsoft.com/office/powerpoint/2010/main" val="41449694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bleuets nains</a:t>
            </a: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3" name="Image 22"/>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10952627" y="5499596"/>
            <a:ext cx="1239373" cy="1326394"/>
          </a:xfrm>
          <a:prstGeom prst="rect">
            <a:avLst/>
          </a:prstGeom>
        </p:spPr>
      </p:pic>
      <p:sp>
        <p:nvSpPr>
          <p:cNvPr id="18" name="Rectangle 17"/>
          <p:cNvSpPr/>
          <p:nvPr>
            <p:custDataLst>
              <p:tags r:id="rId4"/>
            </p:custDataLst>
          </p:nvPr>
        </p:nvSpPr>
        <p:spPr>
          <a:xfrm>
            <a:off x="154577" y="1532878"/>
            <a:ext cx="4006921"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19" name="ZoneTexte 18"/>
          <p:cNvSpPr txBox="1"/>
          <p:nvPr>
            <p:custDataLst>
              <p:tags r:id="rId5"/>
            </p:custDataLst>
          </p:nvPr>
        </p:nvSpPr>
        <p:spPr>
          <a:xfrm>
            <a:off x="154576" y="5499596"/>
            <a:ext cx="11524279" cy="727584"/>
          </a:xfrm>
          <a:prstGeom prst="rect">
            <a:avLst/>
          </a:prstGeom>
          <a:noFill/>
        </p:spPr>
        <p:txBody>
          <a:bodyPr wrap="square" rtlCol="0">
            <a:spAutoFit/>
          </a:bodyPr>
          <a:lstStyle/>
          <a:p>
            <a:pPr marL="0" lvl="1"/>
            <a:r>
              <a:rPr lang="fr-CA" sz="2000" dirty="0" smtClean="0">
                <a:latin typeface="Century Gothic" panose="020B0502020202020204" pitchFamily="34" charset="0"/>
              </a:rPr>
              <a:t>*Si cet ajustement de prix a été comptabilisé en compte à recevoir au 31 décembre 2017, aucun montant ne doit être saisi. </a:t>
            </a:r>
            <a:endParaRPr lang="fr-CA" sz="2000" dirty="0">
              <a:latin typeface="Century Gothic" panose="020B0502020202020204" pitchFamily="34" charset="0"/>
            </a:endParaRPr>
          </a:p>
        </p:txBody>
      </p:sp>
      <p:graphicFrame>
        <p:nvGraphicFramePr>
          <p:cNvPr id="20" name="Tableau 19"/>
          <p:cNvGraphicFramePr>
            <a:graphicFrameLocks noGrp="1"/>
          </p:cNvGraphicFramePr>
          <p:nvPr>
            <p:custDataLst>
              <p:tags r:id="rId6"/>
            </p:custDataLst>
            <p:extLst>
              <p:ext uri="{D42A27DB-BD31-4B8C-83A1-F6EECF244321}">
                <p14:modId xmlns:p14="http://schemas.microsoft.com/office/powerpoint/2010/main" val="3727133017"/>
              </p:ext>
            </p:extLst>
          </p:nvPr>
        </p:nvGraphicFramePr>
        <p:xfrm>
          <a:off x="297059" y="2237794"/>
          <a:ext cx="11394041" cy="276860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7263829"/>
                <a:gridCol w="4130212"/>
              </a:tblGrid>
              <a:tr h="370840">
                <a:tc gridSpan="2">
                  <a:txBody>
                    <a:bodyPr/>
                    <a:lstStyle/>
                    <a:p>
                      <a:pPr algn="ctr"/>
                      <a:r>
                        <a:rPr lang="fr-CA" b="1" cap="all" baseline="0" dirty="0" smtClean="0">
                          <a:solidFill>
                            <a:schemeClr val="accent2">
                              <a:lumMod val="75000"/>
                            </a:schemeClr>
                          </a:solidFill>
                          <a:latin typeface="Century Gothic" panose="020B0502020202020204" pitchFamily="34" charset="0"/>
                        </a:rPr>
                        <a:t>Profil de l’entreprise</a:t>
                      </a:r>
                      <a:endParaRPr lang="fr-CA"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Exercice financier</a:t>
                      </a:r>
                      <a:endParaRPr lang="fr-CA" b="1" dirty="0">
                        <a:solidFill>
                          <a:schemeClr val="accent2">
                            <a:lumMod val="75000"/>
                          </a:schemeClr>
                        </a:solidFill>
                        <a:latin typeface="Century Gothic" panose="020B0502020202020204" pitchFamily="34" charset="0"/>
                      </a:endParaRPr>
                    </a:p>
                  </a:txBody>
                  <a:tcPr/>
                </a:tc>
                <a:tc>
                  <a:txBody>
                    <a:bodyPr/>
                    <a:lstStyle/>
                    <a:p>
                      <a:r>
                        <a:rPr lang="fr-CA" b="0" dirty="0" smtClean="0">
                          <a:latin typeface="Century Gothic" panose="020B0502020202020204" pitchFamily="34" charset="0"/>
                        </a:rPr>
                        <a:t>1</a:t>
                      </a:r>
                      <a:r>
                        <a:rPr lang="fr-CA" b="0" baseline="30000" dirty="0" smtClean="0">
                          <a:latin typeface="Century Gothic" panose="020B0502020202020204" pitchFamily="34" charset="0"/>
                        </a:rPr>
                        <a:t>er</a:t>
                      </a:r>
                      <a:r>
                        <a:rPr lang="fr-CA" b="0" baseline="0" dirty="0" smtClean="0">
                          <a:latin typeface="Century Gothic" panose="020B0502020202020204" pitchFamily="34" charset="0"/>
                        </a:rPr>
                        <a:t> janvier au 31 décembre 2017</a:t>
                      </a:r>
                      <a:endParaRPr lang="fr-CA" b="0"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Production</a:t>
                      </a:r>
                      <a:endParaRPr lang="fr-CA" b="1" dirty="0">
                        <a:solidFill>
                          <a:schemeClr val="accent2">
                            <a:lumMod val="75000"/>
                          </a:schemeClr>
                        </a:solidFill>
                        <a:latin typeface="Century Gothic" panose="020B0502020202020204" pitchFamily="34" charset="0"/>
                      </a:endParaRPr>
                    </a:p>
                  </a:txBody>
                  <a:tcPr anchor="ctr"/>
                </a:tc>
                <a:tc>
                  <a:txBody>
                    <a:bodyPr/>
                    <a:lstStyle/>
                    <a:p>
                      <a:r>
                        <a:rPr lang="fr-CA" dirty="0" smtClean="0">
                          <a:latin typeface="Century Gothic" panose="020B0502020202020204" pitchFamily="34" charset="0"/>
                        </a:rPr>
                        <a:t>Bleuets nains</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Ententes</a:t>
                      </a:r>
                      <a:r>
                        <a:rPr lang="fr-CA" b="1" baseline="0" dirty="0" smtClean="0">
                          <a:solidFill>
                            <a:schemeClr val="accent2">
                              <a:lumMod val="75000"/>
                            </a:schemeClr>
                          </a:solidFill>
                          <a:latin typeface="Century Gothic" panose="020B0502020202020204" pitchFamily="34" charset="0"/>
                        </a:rPr>
                        <a:t> de ventes avec des acheteurs autorisés</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Oui</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Ajustement</a:t>
                      </a:r>
                      <a:r>
                        <a:rPr lang="fr-CA" b="1" baseline="0" dirty="0" smtClean="0">
                          <a:solidFill>
                            <a:schemeClr val="accent2">
                              <a:lumMod val="75000"/>
                            </a:schemeClr>
                          </a:solidFill>
                          <a:latin typeface="Century Gothic" panose="020B0502020202020204" pitchFamily="34" charset="0"/>
                        </a:rPr>
                        <a:t> de prix pour sa récolte 2016 comptabilisé en 2017</a:t>
                      </a:r>
                      <a:endParaRPr lang="fr-CA" b="1" dirty="0">
                        <a:solidFill>
                          <a:schemeClr val="accent2">
                            <a:lumMod val="75000"/>
                          </a:schemeClr>
                        </a:solidFill>
                        <a:latin typeface="Century Gothic" panose="020B0502020202020204" pitchFamily="34" charset="0"/>
                      </a:endParaRPr>
                    </a:p>
                  </a:txBody>
                  <a:tcPr/>
                </a:tc>
                <a:tc>
                  <a:txBody>
                    <a:bodyPr/>
                    <a:lstStyle/>
                    <a:p>
                      <a:r>
                        <a:rPr lang="fr-CA" dirty="0" smtClean="0">
                          <a:latin typeface="Century Gothic" panose="020B0502020202020204" pitchFamily="34" charset="0"/>
                        </a:rPr>
                        <a:t>25 000$</a:t>
                      </a:r>
                      <a:endParaRPr lang="fr-CA" dirty="0">
                        <a:latin typeface="Century Gothic" panose="020B0502020202020204" pitchFamily="34" charset="0"/>
                      </a:endParaRPr>
                    </a:p>
                  </a:txBody>
                  <a:tcPr/>
                </a:tc>
              </a:tr>
              <a:tr h="370840">
                <a:tc>
                  <a:txBody>
                    <a:bodyPr/>
                    <a:lstStyle/>
                    <a:p>
                      <a:r>
                        <a:rPr lang="fr-CA" b="1" dirty="0" smtClean="0">
                          <a:solidFill>
                            <a:schemeClr val="accent2">
                              <a:lumMod val="75000"/>
                            </a:schemeClr>
                          </a:solidFill>
                          <a:latin typeface="Century Gothic" panose="020B0502020202020204" pitchFamily="34" charset="0"/>
                        </a:rPr>
                        <a:t>Ajustement de prix* pour sa récolte 2017 reçu</a:t>
                      </a:r>
                      <a:r>
                        <a:rPr lang="fr-CA" b="1" baseline="0" dirty="0" smtClean="0">
                          <a:solidFill>
                            <a:schemeClr val="accent2">
                              <a:lumMod val="75000"/>
                            </a:schemeClr>
                          </a:solidFill>
                          <a:latin typeface="Century Gothic" panose="020B0502020202020204" pitchFamily="34" charset="0"/>
                        </a:rPr>
                        <a:t> le 15 février 2018 non comptabilisé dans les compte à recevoir aux </a:t>
                      </a:r>
                      <a:r>
                        <a:rPr lang="fr-CA" b="1" baseline="0" dirty="0" err="1" smtClean="0">
                          <a:solidFill>
                            <a:schemeClr val="accent2">
                              <a:lumMod val="75000"/>
                            </a:schemeClr>
                          </a:solidFill>
                          <a:latin typeface="Century Gothic" panose="020B0502020202020204" pitchFamily="34" charset="0"/>
                        </a:rPr>
                        <a:t>ÉF</a:t>
                      </a:r>
                      <a:r>
                        <a:rPr lang="fr-CA" b="1" baseline="0" dirty="0" smtClean="0">
                          <a:solidFill>
                            <a:schemeClr val="accent2">
                              <a:lumMod val="75000"/>
                            </a:schemeClr>
                          </a:solidFill>
                          <a:latin typeface="Century Gothic" panose="020B0502020202020204" pitchFamily="34" charset="0"/>
                        </a:rPr>
                        <a:t> se terminant au 31 décembre 2017</a:t>
                      </a:r>
                      <a:endParaRPr lang="fr-CA" b="1" dirty="0">
                        <a:solidFill>
                          <a:schemeClr val="accent2">
                            <a:lumMod val="75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10 000$</a:t>
                      </a:r>
                    </a:p>
                  </a:txBody>
                  <a:tcPr anchor="ctr"/>
                </a:tc>
              </a:tr>
            </a:tbl>
          </a:graphicData>
        </a:graphic>
      </p:graphicFrame>
    </p:spTree>
    <p:extLst>
      <p:ext uri="{BB962C8B-B14F-4D97-AF65-F5344CB8AC3E}">
        <p14:creationId xmlns:p14="http://schemas.microsoft.com/office/powerpoint/2010/main" val="11702776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bleuets nains</a:t>
            </a: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3" name="Image 22"/>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0952627" y="5499596"/>
            <a:ext cx="1239373" cy="1326394"/>
          </a:xfrm>
          <a:prstGeom prst="rect">
            <a:avLst/>
          </a:prstGeom>
        </p:spPr>
      </p:pic>
      <p:sp>
        <p:nvSpPr>
          <p:cNvPr id="18" name="Rectangle 17"/>
          <p:cNvSpPr/>
          <p:nvPr>
            <p:custDataLst>
              <p:tags r:id="rId4"/>
            </p:custDataLst>
          </p:nvPr>
        </p:nvSpPr>
        <p:spPr>
          <a:xfrm>
            <a:off x="154577" y="1532878"/>
            <a:ext cx="4006921" cy="507831"/>
          </a:xfrm>
          <a:prstGeom prst="rect">
            <a:avLst/>
          </a:prstGeom>
        </p:spPr>
        <p:txBody>
          <a:bodyPr wrap="square">
            <a:spAutoFit/>
          </a:bodyPr>
          <a:lstStyle/>
          <a:p>
            <a:r>
              <a:rPr lang="fr-CA" sz="27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a:t>
            </a:r>
            <a:endParaRPr lang="fr-CA" sz="27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21" name="Image 20" descr="Saisir les données financières  La Financière agricole du Québec"/>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1" y="2337968"/>
            <a:ext cx="12192000" cy="3261802"/>
          </a:xfrm>
          <a:prstGeom prst="rect">
            <a:avLst/>
          </a:prstGeom>
          <a:noFill/>
          <a:ln w="28575">
            <a:solidFill>
              <a:schemeClr val="tx1"/>
            </a:solidFill>
          </a:ln>
        </p:spPr>
      </p:pic>
    </p:spTree>
    <p:extLst>
      <p:ext uri="{BB962C8B-B14F-4D97-AF65-F5344CB8AC3E}">
        <p14:creationId xmlns:p14="http://schemas.microsoft.com/office/powerpoint/2010/main" val="1892695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116479" y="1534785"/>
            <a:ext cx="6869948" cy="504636"/>
          </a:xfrm>
          <a:noFill/>
          <a:ln>
            <a:noFill/>
          </a:ln>
        </p:spPr>
        <p:txBody>
          <a:bodyPr>
            <a:normAutofit fontScale="90000"/>
          </a:bodyPr>
          <a:lstStyle/>
          <a:p>
            <a:r>
              <a:rPr lang="fr-CA" sz="3800" b="1"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Saisie des données financières</a:t>
            </a:r>
            <a:endParaRPr lang="fr-CA" sz="3800" b="1"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8" name="Image 7">
            <a:hlinkClick r:id="rId16" action="ppaction://hlinksldjump"/>
          </p:cNvPr>
          <p:cNvPicPr>
            <a:picLocks noChangeAspect="1"/>
          </p:cNvPicPr>
          <p:nvPr>
            <p:custDataLst>
              <p:tags r:id="rId2"/>
            </p:custDataLst>
          </p:nvPr>
        </p:nvPicPr>
        <p:blipFill>
          <a:blip r:embed="rId17">
            <a:extLst>
              <a:ext uri="{28A0092B-C50C-407E-A947-70E740481C1C}">
                <a14:useLocalDpi xmlns:a14="http://schemas.microsoft.com/office/drawing/2010/main" val="0"/>
              </a:ext>
            </a:extLst>
          </a:blip>
          <a:stretch>
            <a:fillRect/>
          </a:stretch>
        </p:blipFill>
        <p:spPr>
          <a:xfrm>
            <a:off x="303366" y="5890323"/>
            <a:ext cx="1259216" cy="808721"/>
          </a:xfrm>
          <a:prstGeom prst="rect">
            <a:avLst/>
          </a:prstGeom>
        </p:spPr>
      </p:pic>
      <p:pic>
        <p:nvPicPr>
          <p:cNvPr id="3" name="Image 2"/>
          <p:cNvPicPr>
            <a:picLocks noChangeAspect="1"/>
          </p:cNvPicPr>
          <p:nvPr>
            <p:custDataLst>
              <p:tags r:id="rId3"/>
            </p:custDataLst>
          </p:nvPr>
        </p:nvPicPr>
        <p:blipFill>
          <a:blip r:embed="rId18">
            <a:extLst>
              <a:ext uri="{28A0092B-C50C-407E-A947-70E740481C1C}">
                <a14:useLocalDpi xmlns:a14="http://schemas.microsoft.com/office/drawing/2010/main" val="0"/>
              </a:ext>
            </a:extLst>
          </a:blip>
          <a:stretch>
            <a:fillRect/>
          </a:stretch>
        </p:blipFill>
        <p:spPr>
          <a:xfrm>
            <a:off x="10860580" y="1421977"/>
            <a:ext cx="1154923" cy="1099688"/>
          </a:xfrm>
          <a:prstGeom prst="rect">
            <a:avLst/>
          </a:prstGeom>
        </p:spPr>
      </p:pic>
      <p:sp>
        <p:nvSpPr>
          <p:cNvPr id="10" name="Rectangle 9"/>
          <p:cNvSpPr/>
          <p:nvPr>
            <p:custDataLst>
              <p:tags r:id="rId4"/>
            </p:custDataLst>
          </p:nvPr>
        </p:nvSpPr>
        <p:spPr>
          <a:xfrm>
            <a:off x="-1" y="95861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rPr>
              <a:t>Les préparateurs de données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endParaRPr>
          </a:p>
        </p:txBody>
      </p:sp>
      <p:sp>
        <p:nvSpPr>
          <p:cNvPr id="11" name="Titre 2"/>
          <p:cNvSpPr txBox="1">
            <a:spLocks/>
          </p:cNvSpPr>
          <p:nvPr>
            <p:custDataLst>
              <p:tags r:id="rId5"/>
            </p:custDataLst>
          </p:nvPr>
        </p:nvSpPr>
        <p:spPr>
          <a:xfrm>
            <a:off x="-1" y="0"/>
            <a:ext cx="12192000" cy="811658"/>
          </a:xfrm>
          <a:prstGeom prst="rect">
            <a:avLst/>
          </a:prstGeom>
          <a:gradFill flip="none" rotWithShape="1">
            <a:gsLst>
              <a:gs pos="66000">
                <a:schemeClr val="tx1"/>
              </a:gs>
              <a:gs pos="100000">
                <a:schemeClr val="bg1">
                  <a:lumMod val="65000"/>
                </a:schemeClr>
              </a:gs>
            </a:gsLst>
            <a:path path="circle">
              <a:fillToRect l="100000" t="100000"/>
            </a:path>
            <a:tileRect r="-100000" b="-100000"/>
          </a:gradFill>
        </p:spPr>
        <p:txBody>
          <a:bodyPr vert="horz" lIns="91440" tIns="45720" rIns="91440" bIns="45720" rtlCol="0" anchor="ctr">
            <a:noAutofit/>
          </a:bodyPr>
          <a:lstStyle>
            <a:lvl1pPr algn="l" defTabSz="914400" rtl="0" eaLnBrk="1" latinLnBrk="0" hangingPunct="1">
              <a:lnSpc>
                <a:spcPct val="80000"/>
              </a:lnSpc>
              <a:spcBef>
                <a:spcPct val="0"/>
              </a:spcBef>
              <a:buNone/>
              <a:defRPr sz="5000" b="1" kern="1200" cap="none" spc="100" baseline="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r>
              <a:rPr lang="fr-CA" sz="3200" cap="all" dirty="0" smtClean="0"/>
              <a:t>Processus de la collecte des données financières</a:t>
            </a:r>
            <a:endParaRPr lang="fr-CA" sz="3200" cap="all" dirty="0"/>
          </a:p>
        </p:txBody>
      </p:sp>
      <p:sp>
        <p:nvSpPr>
          <p:cNvPr id="9" name="Rectangle 8"/>
          <p:cNvSpPr/>
          <p:nvPr>
            <p:custDataLst>
              <p:tags r:id="rId6"/>
            </p:custDataLst>
          </p:nvPr>
        </p:nvSpPr>
        <p:spPr>
          <a:xfrm>
            <a:off x="151617" y="2090778"/>
            <a:ext cx="2149794" cy="430887"/>
          </a:xfrm>
          <a:prstGeom prst="rect">
            <a:avLst/>
          </a:prstGeom>
        </p:spPr>
        <p:txBody>
          <a:bodyPr wrap="square">
            <a:spAutoFit/>
          </a:bodyPr>
          <a:lstStyle/>
          <a:p>
            <a:pPr>
              <a:spcBef>
                <a:spcPts val="300"/>
              </a:spcBef>
              <a:spcAft>
                <a:spcPts val="300"/>
              </a:spcAft>
            </a:pPr>
            <a:r>
              <a:rPr lang="fr-CA" sz="2200" dirty="0" smtClean="0">
                <a:latin typeface="Century Gothic" panose="020B0502020202020204" pitchFamily="34" charset="0"/>
              </a:rPr>
              <a:t> Accréditation</a:t>
            </a:r>
            <a:endParaRPr lang="fr-CA" sz="2200" dirty="0">
              <a:latin typeface="Century Gothic" panose="020B0502020202020204" pitchFamily="34" charset="0"/>
            </a:endParaRPr>
          </a:p>
        </p:txBody>
      </p:sp>
      <p:sp>
        <p:nvSpPr>
          <p:cNvPr id="16" name="Flèche droite 15"/>
          <p:cNvSpPr/>
          <p:nvPr>
            <p:custDataLst>
              <p:tags r:id="rId7"/>
            </p:custDataLst>
          </p:nvPr>
        </p:nvSpPr>
        <p:spPr>
          <a:xfrm>
            <a:off x="2430719" y="2133965"/>
            <a:ext cx="1085655" cy="344512"/>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
        <p:nvSpPr>
          <p:cNvPr id="17" name="Rectangle 16"/>
          <p:cNvSpPr/>
          <p:nvPr>
            <p:custDataLst>
              <p:tags r:id="rId8"/>
            </p:custDataLst>
          </p:nvPr>
        </p:nvSpPr>
        <p:spPr>
          <a:xfrm>
            <a:off x="3614859" y="2090778"/>
            <a:ext cx="5932273" cy="430887"/>
          </a:xfrm>
          <a:prstGeom prst="rect">
            <a:avLst/>
          </a:prstGeom>
        </p:spPr>
        <p:txBody>
          <a:bodyPr wrap="square">
            <a:spAutoFit/>
          </a:bodyPr>
          <a:lstStyle/>
          <a:p>
            <a:pPr>
              <a:spcBef>
                <a:spcPts val="300"/>
              </a:spcBef>
              <a:spcAft>
                <a:spcPts val="300"/>
              </a:spcAft>
            </a:pPr>
            <a:r>
              <a:rPr lang="fr-CA" sz="2200" b="1" cap="all" dirty="0" smtClean="0">
                <a:solidFill>
                  <a:schemeClr val="accent2">
                    <a:lumMod val="75000"/>
                  </a:schemeClr>
                </a:solidFill>
                <a:latin typeface="Century Gothic" panose="020B0502020202020204" pitchFamily="34" charset="0"/>
              </a:rPr>
              <a:t> </a:t>
            </a:r>
            <a:r>
              <a:rPr lang="fr-CA" sz="2200" b="1" u="sng" cap="all" dirty="0" smtClean="0">
                <a:solidFill>
                  <a:schemeClr val="accent2">
                    <a:lumMod val="75000"/>
                  </a:schemeClr>
                </a:solidFill>
                <a:latin typeface="Century Gothic" panose="020B0502020202020204" pitchFamily="34" charset="0"/>
              </a:rPr>
              <a:t>Rôle, engagements et responsabilités</a:t>
            </a:r>
            <a:endParaRPr lang="fr-CA" sz="2200" b="1" u="sng" cap="all" dirty="0">
              <a:solidFill>
                <a:schemeClr val="accent2">
                  <a:lumMod val="75000"/>
                </a:schemeClr>
              </a:solidFill>
              <a:latin typeface="Century Gothic" panose="020B0502020202020204" pitchFamily="34" charset="0"/>
            </a:endParaRPr>
          </a:p>
        </p:txBody>
      </p:sp>
      <p:sp>
        <p:nvSpPr>
          <p:cNvPr id="18" name="Rectangle à coins arrondis 17"/>
          <p:cNvSpPr/>
          <p:nvPr>
            <p:custDataLst>
              <p:tags r:id="rId9"/>
            </p:custDataLst>
          </p:nvPr>
        </p:nvSpPr>
        <p:spPr>
          <a:xfrm>
            <a:off x="1626740" y="3212071"/>
            <a:ext cx="8938517" cy="68183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algn="ctr"/>
            <a:r>
              <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Traiter </a:t>
            </a: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les </a:t>
            </a:r>
            <a:r>
              <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données </a:t>
            </a:r>
            <a:r>
              <a:rPr lang="fr-CA" sz="240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financières</a:t>
            </a:r>
            <a:endPar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19" name="Flèche droite 18"/>
          <p:cNvSpPr/>
          <p:nvPr>
            <p:custDataLst>
              <p:tags r:id="rId10"/>
            </p:custDataLst>
          </p:nvPr>
        </p:nvSpPr>
        <p:spPr>
          <a:xfrm rot="5400000">
            <a:off x="6234846" y="2646036"/>
            <a:ext cx="507361" cy="344512"/>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
        <p:nvSpPr>
          <p:cNvPr id="28" name="Rectangle à coins arrondis 27"/>
          <p:cNvSpPr/>
          <p:nvPr>
            <p:custDataLst>
              <p:tags r:id="rId11"/>
            </p:custDataLst>
          </p:nvPr>
        </p:nvSpPr>
        <p:spPr>
          <a:xfrm>
            <a:off x="1626740" y="4145307"/>
            <a:ext cx="8938517" cy="83945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lvl="0" algn="ctr"/>
            <a:r>
              <a:rPr lang="fr-CA" sz="2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S’assurer de la cohérence des données selon les exigences du Guide de déclaration des données</a:t>
            </a:r>
          </a:p>
        </p:txBody>
      </p:sp>
      <p:sp>
        <p:nvSpPr>
          <p:cNvPr id="29" name="Flèche courbée vers la droite 28"/>
          <p:cNvSpPr/>
          <p:nvPr>
            <p:custDataLst>
              <p:tags r:id="rId12"/>
            </p:custDataLst>
          </p:nvPr>
        </p:nvSpPr>
        <p:spPr>
          <a:xfrm>
            <a:off x="774451" y="3723116"/>
            <a:ext cx="636998" cy="914400"/>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solidFill>
                <a:schemeClr val="tx1"/>
              </a:solidFill>
            </a:endParaRPr>
          </a:p>
        </p:txBody>
      </p:sp>
      <p:sp>
        <p:nvSpPr>
          <p:cNvPr id="32" name="Flèche courbée vers la droite 31"/>
          <p:cNvSpPr/>
          <p:nvPr>
            <p:custDataLst>
              <p:tags r:id="rId13"/>
            </p:custDataLst>
          </p:nvPr>
        </p:nvSpPr>
        <p:spPr>
          <a:xfrm>
            <a:off x="774450" y="3723116"/>
            <a:ext cx="636998" cy="914400"/>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2719403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bleuets nains</a:t>
            </a: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Informations complémentaires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3" name="Image 22"/>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0870433" y="5449124"/>
            <a:ext cx="1239373" cy="1326394"/>
          </a:xfrm>
          <a:prstGeom prst="rect">
            <a:avLst/>
          </a:prstGeom>
        </p:spPr>
      </p:pic>
      <p:sp>
        <p:nvSpPr>
          <p:cNvPr id="11" name="ZoneTexte 10"/>
          <p:cNvSpPr txBox="1"/>
          <p:nvPr>
            <p:custDataLst>
              <p:tags r:id="rId4"/>
            </p:custDataLst>
          </p:nvPr>
        </p:nvSpPr>
        <p:spPr>
          <a:xfrm>
            <a:off x="293608" y="1574391"/>
            <a:ext cx="11318792" cy="4524315"/>
          </a:xfrm>
          <a:prstGeom prst="rect">
            <a:avLst/>
          </a:prstGeom>
          <a:noFill/>
        </p:spPr>
        <p:txBody>
          <a:bodyPr wrap="square" rtlCol="0">
            <a:spAutoFit/>
          </a:bodyPr>
          <a:lstStyle/>
          <a:p>
            <a:r>
              <a:rPr lang="fr-CA" b="1" dirty="0" smtClean="0">
                <a:latin typeface="Century Gothic" panose="020B0502020202020204" pitchFamily="34" charset="0"/>
              </a:rPr>
              <a:t>Revenu de transport :</a:t>
            </a:r>
          </a:p>
          <a:p>
            <a:pPr marL="285750" indent="-285750">
              <a:buFont typeface="Wingdings" panose="05000000000000000000" pitchFamily="2" charset="2"/>
              <a:buChar char="§"/>
            </a:pPr>
            <a:endParaRPr lang="fr-CA" dirty="0" smtClean="0">
              <a:latin typeface="Century Gothic" panose="020B0502020202020204" pitchFamily="34" charset="0"/>
            </a:endParaRPr>
          </a:p>
          <a:p>
            <a:pPr lvl="1"/>
            <a:r>
              <a:rPr lang="fr-CA" dirty="0" smtClean="0">
                <a:latin typeface="Century Gothic" panose="020B0502020202020204" pitchFamily="34" charset="0"/>
              </a:rPr>
              <a:t>Si </a:t>
            </a:r>
            <a:r>
              <a:rPr lang="fr-CA" dirty="0">
                <a:latin typeface="Century Gothic" panose="020B0502020202020204" pitchFamily="34" charset="0"/>
              </a:rPr>
              <a:t>les revenus de bleuets nains figurant aux états financiers incluent </a:t>
            </a:r>
            <a:r>
              <a:rPr lang="fr-CA" dirty="0" smtClean="0">
                <a:latin typeface="Century Gothic" panose="020B0502020202020204" pitchFamily="34" charset="0"/>
              </a:rPr>
              <a:t>des</a:t>
            </a:r>
            <a:r>
              <a:rPr lang="fr-CA" dirty="0">
                <a:latin typeface="Century Gothic" panose="020B0502020202020204" pitchFamily="34" charset="0"/>
              </a:rPr>
              <a:t> </a:t>
            </a:r>
            <a:r>
              <a:rPr lang="fr-CA" dirty="0" smtClean="0">
                <a:latin typeface="Century Gothic" panose="020B0502020202020204" pitchFamily="34" charset="0"/>
              </a:rPr>
              <a:t>revenus </a:t>
            </a:r>
            <a:r>
              <a:rPr lang="fr-CA" dirty="0">
                <a:latin typeface="Century Gothic" panose="020B0502020202020204" pitchFamily="34" charset="0"/>
              </a:rPr>
              <a:t>de transport de bleuets, ceux-ci doivent être déclarés </a:t>
            </a:r>
            <a:r>
              <a:rPr lang="fr-CA" dirty="0" smtClean="0">
                <a:latin typeface="Century Gothic" panose="020B0502020202020204" pitchFamily="34" charset="0"/>
              </a:rPr>
              <a:t>à même les </a:t>
            </a:r>
            <a:r>
              <a:rPr lang="fr-CA" b="1" dirty="0">
                <a:latin typeface="Century Gothic" panose="020B0502020202020204" pitchFamily="34" charset="0"/>
              </a:rPr>
              <a:t>V</a:t>
            </a:r>
            <a:r>
              <a:rPr lang="fr-CA" b="1" dirty="0" smtClean="0">
                <a:latin typeface="Century Gothic" panose="020B0502020202020204" pitchFamily="34" charset="0"/>
              </a:rPr>
              <a:t>entes de bleuets.</a:t>
            </a:r>
            <a:r>
              <a:rPr lang="fr-CA" dirty="0">
                <a:latin typeface="Century Gothic" panose="020B0502020202020204" pitchFamily="34" charset="0"/>
              </a:rPr>
              <a:t> </a:t>
            </a:r>
          </a:p>
          <a:p>
            <a:r>
              <a:rPr lang="fr-CA" dirty="0">
                <a:latin typeface="Century Gothic" panose="020B0502020202020204" pitchFamily="34" charset="0"/>
              </a:rPr>
              <a:t> </a:t>
            </a:r>
            <a:endParaRPr lang="fr-CA" b="1" dirty="0">
              <a:latin typeface="Century Gothic" panose="020B0502020202020204" pitchFamily="34" charset="0"/>
            </a:endParaRPr>
          </a:p>
          <a:p>
            <a:r>
              <a:rPr lang="fr-CA" b="1" dirty="0">
                <a:latin typeface="Century Gothic" panose="020B0502020202020204" pitchFamily="34" charset="0"/>
              </a:rPr>
              <a:t>Frais de mise en </a:t>
            </a:r>
            <a:r>
              <a:rPr lang="fr-CA" b="1" dirty="0" smtClean="0">
                <a:latin typeface="Century Gothic" panose="020B0502020202020204" pitchFamily="34" charset="0"/>
              </a:rPr>
              <a:t>marché :</a:t>
            </a:r>
          </a:p>
          <a:p>
            <a:pPr marL="285750" indent="-285750">
              <a:buFont typeface="Wingdings" panose="05000000000000000000" pitchFamily="2" charset="2"/>
              <a:buChar char="§"/>
            </a:pPr>
            <a:endParaRPr lang="fr-CA" dirty="0" smtClean="0">
              <a:latin typeface="Century Gothic" panose="020B0502020202020204" pitchFamily="34" charset="0"/>
            </a:endParaRPr>
          </a:p>
          <a:p>
            <a:pPr lvl="1"/>
            <a:r>
              <a:rPr lang="fr-CA" dirty="0" smtClean="0">
                <a:latin typeface="Century Gothic" panose="020B0502020202020204" pitchFamily="34" charset="0"/>
              </a:rPr>
              <a:t>Lorsque </a:t>
            </a:r>
            <a:r>
              <a:rPr lang="fr-CA" dirty="0">
                <a:latin typeface="Century Gothic" panose="020B0502020202020204" pitchFamily="34" charset="0"/>
              </a:rPr>
              <a:t>les entreprises vendent aux acheteurs autorisés, des frais de mise </a:t>
            </a:r>
            <a:r>
              <a:rPr lang="fr-CA" dirty="0" smtClean="0">
                <a:latin typeface="Century Gothic" panose="020B0502020202020204" pitchFamily="34" charset="0"/>
              </a:rPr>
              <a:t>en </a:t>
            </a:r>
            <a:r>
              <a:rPr lang="fr-CA" dirty="0">
                <a:latin typeface="Century Gothic" panose="020B0502020202020204" pitchFamily="34" charset="0"/>
              </a:rPr>
              <a:t>marché sont versés au Syndicat des producteurs de bleuets du Québec </a:t>
            </a:r>
            <a:r>
              <a:rPr lang="fr-CA" dirty="0" smtClean="0">
                <a:latin typeface="Century Gothic" panose="020B0502020202020204" pitchFamily="34" charset="0"/>
              </a:rPr>
              <a:t>(</a:t>
            </a:r>
            <a:r>
              <a:rPr lang="fr-CA" dirty="0" err="1">
                <a:latin typeface="Century Gothic" panose="020B0502020202020204" pitchFamily="34" charset="0"/>
              </a:rPr>
              <a:t>SPBQ</a:t>
            </a:r>
            <a:r>
              <a:rPr lang="fr-CA" dirty="0">
                <a:latin typeface="Century Gothic" panose="020B0502020202020204" pitchFamily="34" charset="0"/>
              </a:rPr>
              <a:t>). Cette dépense doit être déclarée dans </a:t>
            </a:r>
            <a:r>
              <a:rPr lang="fr-CA" dirty="0" smtClean="0">
                <a:latin typeface="Century Gothic" panose="020B0502020202020204" pitchFamily="34" charset="0"/>
              </a:rPr>
              <a:t>les </a:t>
            </a:r>
            <a:r>
              <a:rPr lang="fr-CA" b="1" dirty="0" smtClean="0">
                <a:latin typeface="Century Gothic" panose="020B0502020202020204" pitchFamily="34" charset="0"/>
              </a:rPr>
              <a:t>Autres </a:t>
            </a:r>
            <a:r>
              <a:rPr lang="fr-CA" b="1" dirty="0">
                <a:latin typeface="Century Gothic" panose="020B0502020202020204" pitchFamily="34" charset="0"/>
              </a:rPr>
              <a:t>dépenses agricoles </a:t>
            </a:r>
            <a:r>
              <a:rPr lang="fr-CA" b="1" dirty="0" smtClean="0">
                <a:latin typeface="Century Gothic" panose="020B0502020202020204" pitchFamily="34" charset="0"/>
              </a:rPr>
              <a:t>admissibles</a:t>
            </a:r>
            <a:r>
              <a:rPr lang="fr-CA" dirty="0">
                <a:latin typeface="Century Gothic" panose="020B0502020202020204" pitchFamily="34" charset="0"/>
              </a:rPr>
              <a:t>. L</a:t>
            </a:r>
            <a:r>
              <a:rPr lang="fr-CA" dirty="0" smtClean="0">
                <a:latin typeface="Century Gothic" panose="020B0502020202020204" pitchFamily="34" charset="0"/>
              </a:rPr>
              <a:t>es </a:t>
            </a:r>
            <a:r>
              <a:rPr lang="fr-CA" dirty="0">
                <a:latin typeface="Century Gothic" panose="020B0502020202020204" pitchFamily="34" charset="0"/>
              </a:rPr>
              <a:t>ventes de bleuets </a:t>
            </a:r>
            <a:r>
              <a:rPr lang="fr-CA" dirty="0" smtClean="0">
                <a:latin typeface="Century Gothic" panose="020B0502020202020204" pitchFamily="34" charset="0"/>
              </a:rPr>
              <a:t>doivent être déclarés au </a:t>
            </a:r>
            <a:r>
              <a:rPr lang="fr-CA" dirty="0">
                <a:latin typeface="Century Gothic" panose="020B0502020202020204" pitchFamily="34" charset="0"/>
              </a:rPr>
              <a:t>brut et </a:t>
            </a:r>
            <a:r>
              <a:rPr lang="fr-CA" dirty="0" smtClean="0">
                <a:latin typeface="Century Gothic" panose="020B0502020202020204" pitchFamily="34" charset="0"/>
              </a:rPr>
              <a:t>non </a:t>
            </a:r>
            <a:r>
              <a:rPr lang="fr-CA" dirty="0">
                <a:latin typeface="Century Gothic" panose="020B0502020202020204" pitchFamily="34" charset="0"/>
              </a:rPr>
              <a:t>au net de cette </a:t>
            </a:r>
            <a:r>
              <a:rPr lang="fr-CA" dirty="0" smtClean="0">
                <a:latin typeface="Century Gothic" panose="020B0502020202020204" pitchFamily="34" charset="0"/>
              </a:rPr>
              <a:t>dépense.</a:t>
            </a:r>
          </a:p>
          <a:p>
            <a:pPr lvl="1"/>
            <a:r>
              <a:rPr lang="fr-CA" dirty="0" smtClean="0">
                <a:latin typeface="Century Gothic" panose="020B0502020202020204" pitchFamily="34" charset="0"/>
              </a:rPr>
              <a:t> </a:t>
            </a:r>
            <a:endParaRPr lang="fr-CA" dirty="0">
              <a:latin typeface="Century Gothic" panose="020B0502020202020204" pitchFamily="34" charset="0"/>
            </a:endParaRPr>
          </a:p>
          <a:p>
            <a:r>
              <a:rPr lang="fr-CA" b="1" dirty="0" smtClean="0">
                <a:latin typeface="Century Gothic" panose="020B0502020202020204" pitchFamily="34" charset="0"/>
              </a:rPr>
              <a:t>Location de ruches :</a:t>
            </a:r>
          </a:p>
          <a:p>
            <a:pPr marL="285750" indent="-285750">
              <a:buFont typeface="Wingdings" panose="05000000000000000000" pitchFamily="2" charset="2"/>
              <a:buChar char="§"/>
            </a:pPr>
            <a:endParaRPr lang="fr-CA" dirty="0">
              <a:latin typeface="Century Gothic" panose="020B0502020202020204" pitchFamily="34" charset="0"/>
            </a:endParaRPr>
          </a:p>
          <a:p>
            <a:pPr lvl="1"/>
            <a:r>
              <a:rPr lang="fr-CA" dirty="0">
                <a:latin typeface="Century Gothic" panose="020B0502020202020204" pitchFamily="34" charset="0"/>
              </a:rPr>
              <a:t>La dépense de location de ruches doit être déclarée dans </a:t>
            </a:r>
            <a:r>
              <a:rPr lang="fr-CA" dirty="0" smtClean="0">
                <a:latin typeface="Century Gothic" panose="020B0502020202020204" pitchFamily="34" charset="0"/>
              </a:rPr>
              <a:t>les </a:t>
            </a:r>
            <a:r>
              <a:rPr lang="fr-CA" b="1" dirty="0" smtClean="0">
                <a:latin typeface="Century Gothic" panose="020B0502020202020204" pitchFamily="34" charset="0"/>
              </a:rPr>
              <a:t>Achat </a:t>
            </a:r>
            <a:r>
              <a:rPr lang="fr-CA" b="1" dirty="0">
                <a:latin typeface="Century Gothic" panose="020B0502020202020204" pitchFamily="34" charset="0"/>
              </a:rPr>
              <a:t>de produits apicoles et </a:t>
            </a:r>
            <a:r>
              <a:rPr lang="fr-CA" b="1" dirty="0" smtClean="0">
                <a:latin typeface="Century Gothic" panose="020B0502020202020204" pitchFamily="34" charset="0"/>
              </a:rPr>
              <a:t>pollinisation.</a:t>
            </a:r>
            <a:endParaRPr lang="fr-CA" dirty="0" smtClean="0"/>
          </a:p>
        </p:txBody>
      </p:sp>
    </p:spTree>
    <p:extLst>
      <p:ext uri="{BB962C8B-B14F-4D97-AF65-F5344CB8AC3E}">
        <p14:creationId xmlns:p14="http://schemas.microsoft.com/office/powerpoint/2010/main" val="202697547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a:t>
            </a:r>
            <a:r>
              <a:rPr lang="fr-CA" sz="3600" cap="all" dirty="0" smtClean="0">
                <a:effectLst/>
              </a:rPr>
              <a:t>pommes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0968519" y="5777524"/>
            <a:ext cx="873784" cy="873784"/>
          </a:xfrm>
          <a:prstGeom prst="rect">
            <a:avLst/>
          </a:prstGeom>
        </p:spPr>
      </p:pic>
      <p:pic>
        <p:nvPicPr>
          <p:cNvPr id="10" name="Image 9" descr="Saisir les données financières SDFI  La Financière agricole du Québec"/>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2249131" y="1518932"/>
            <a:ext cx="8199687" cy="2380425"/>
          </a:xfrm>
          <a:prstGeom prst="rect">
            <a:avLst/>
          </a:prstGeom>
          <a:noFill/>
          <a:ln w="19050">
            <a:solidFill>
              <a:schemeClr val="tx1"/>
            </a:solidFill>
          </a:ln>
        </p:spPr>
      </p:pic>
      <p:sp>
        <p:nvSpPr>
          <p:cNvPr id="12" name="Rectangle à coins arrondis 11"/>
          <p:cNvSpPr/>
          <p:nvPr>
            <p:custDataLst>
              <p:tags r:id="rId5"/>
            </p:custDataLst>
          </p:nvPr>
        </p:nvSpPr>
        <p:spPr>
          <a:xfrm>
            <a:off x="6243916" y="2069240"/>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pic>
        <p:nvPicPr>
          <p:cNvPr id="13" name="Image 12" descr="Saisir les données financières SDFI  La Financière agricole du Québec"/>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135741" y="4347678"/>
            <a:ext cx="11858625" cy="1343025"/>
          </a:xfrm>
          <a:prstGeom prst="rect">
            <a:avLst/>
          </a:prstGeom>
          <a:noFill/>
          <a:ln w="19050">
            <a:solidFill>
              <a:schemeClr val="tx1"/>
            </a:solidFill>
          </a:ln>
        </p:spPr>
      </p:pic>
    </p:spTree>
    <p:extLst>
      <p:ext uri="{BB962C8B-B14F-4D97-AF65-F5344CB8AC3E}">
        <p14:creationId xmlns:p14="http://schemas.microsoft.com/office/powerpoint/2010/main" val="7104183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a:t>
            </a:r>
            <a:r>
              <a:rPr lang="fr-CA" sz="3600" cap="all" dirty="0" smtClean="0">
                <a:effectLst/>
              </a:rPr>
              <a:t>pommes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Déclaration des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0968519" y="5777524"/>
            <a:ext cx="873784" cy="873784"/>
          </a:xfrm>
          <a:prstGeom prst="rect">
            <a:avLst/>
          </a:prstGeom>
        </p:spPr>
      </p:pic>
      <p:sp>
        <p:nvSpPr>
          <p:cNvPr id="12" name="Rectangle à coins arrondis 11"/>
          <p:cNvSpPr/>
          <p:nvPr>
            <p:custDataLst>
              <p:tags r:id="rId4"/>
            </p:custDataLst>
          </p:nvPr>
        </p:nvSpPr>
        <p:spPr>
          <a:xfrm>
            <a:off x="6243916" y="2069240"/>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pic>
        <p:nvPicPr>
          <p:cNvPr id="14" name="Image 13" descr="Saisir les données financières SDFI  La Financière agricole du Québec"/>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157161" y="1959907"/>
            <a:ext cx="11877675" cy="3542257"/>
          </a:xfrm>
          <a:prstGeom prst="rect">
            <a:avLst/>
          </a:prstGeom>
          <a:noFill/>
          <a:ln w="19050">
            <a:solidFill>
              <a:schemeClr val="tx1"/>
            </a:solidFill>
          </a:ln>
        </p:spPr>
      </p:pic>
    </p:spTree>
    <p:extLst>
      <p:ext uri="{BB962C8B-B14F-4D97-AF65-F5344CB8AC3E}">
        <p14:creationId xmlns:p14="http://schemas.microsoft.com/office/powerpoint/2010/main" val="28990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a:t>
            </a:r>
            <a:r>
              <a:rPr lang="fr-CA" sz="3600" cap="all" dirty="0" smtClean="0">
                <a:effectLst/>
              </a:rPr>
              <a:t>pommes</a:t>
            </a:r>
            <a:endParaRPr lang="fr-CA" sz="3600" cap="all" dirty="0">
              <a:effectLst/>
            </a:endParaRPr>
          </a:p>
        </p:txBody>
      </p:sp>
      <p:sp>
        <p:nvSpPr>
          <p:cNvPr id="4" name="Rectangle 3"/>
          <p:cNvSpPr/>
          <p:nvPr>
            <p:custDataLst>
              <p:tags r:id="rId2"/>
            </p:custDataLst>
          </p:nvPr>
        </p:nvSpPr>
        <p:spPr>
          <a:xfrm>
            <a:off x="0" y="949637"/>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graphicFrame>
        <p:nvGraphicFramePr>
          <p:cNvPr id="15" name="Tableau 14"/>
          <p:cNvGraphicFramePr>
            <a:graphicFrameLocks noGrp="1"/>
          </p:cNvGraphicFramePr>
          <p:nvPr>
            <p:custDataLst>
              <p:tags r:id="rId3"/>
            </p:custDataLst>
            <p:extLst>
              <p:ext uri="{D42A27DB-BD31-4B8C-83A1-F6EECF244321}">
                <p14:modId xmlns:p14="http://schemas.microsoft.com/office/powerpoint/2010/main" val="3436041851"/>
              </p:ext>
            </p:extLst>
          </p:nvPr>
        </p:nvGraphicFramePr>
        <p:xfrm>
          <a:off x="228938" y="1471978"/>
          <a:ext cx="11734122" cy="5108409"/>
        </p:xfrm>
        <a:graphic>
          <a:graphicData uri="http://schemas.openxmlformats.org/drawingml/2006/table">
            <a:tbl>
              <a:tblPr firstRow="1" bandRow="1">
                <a:effectLst>
                  <a:innerShdw blurRad="63500" dist="50800" dir="2700000">
                    <a:prstClr val="black">
                      <a:alpha val="50000"/>
                    </a:prstClr>
                  </a:innerShdw>
                </a:effectLst>
                <a:tableStyleId>{21E4AEA4-8DFA-4A89-87EB-49C32662AFE0}</a:tableStyleId>
              </a:tblPr>
              <a:tblGrid>
                <a:gridCol w="2961136"/>
                <a:gridCol w="3759197"/>
                <a:gridCol w="5013789"/>
              </a:tblGrid>
              <a:tr h="693404">
                <a:tc>
                  <a:txBody>
                    <a:bodyPr/>
                    <a:lstStyle/>
                    <a:p>
                      <a:pPr algn="ctr"/>
                      <a:r>
                        <a:rPr lang="fr-CA" dirty="0" smtClean="0">
                          <a:latin typeface="Century Gothic" panose="020B0502020202020204" pitchFamily="34" charset="0"/>
                        </a:rPr>
                        <a:t>Type de pommes</a:t>
                      </a:r>
                      <a:endParaRPr lang="fr-CA" dirty="0">
                        <a:solidFill>
                          <a:schemeClr val="tx1"/>
                        </a:solidFill>
                        <a:latin typeface="Century Gothic" panose="020B0502020202020204" pitchFamily="34" charset="0"/>
                      </a:endParaRPr>
                    </a:p>
                  </a:txBody>
                  <a:tcPr anchor="ctr"/>
                </a:tc>
                <a:tc>
                  <a:txBody>
                    <a:bodyPr/>
                    <a:lstStyle/>
                    <a:p>
                      <a:pPr algn="ctr"/>
                      <a:r>
                        <a:rPr lang="fr-CA" dirty="0" smtClean="0">
                          <a:latin typeface="Century Gothic" panose="020B0502020202020204" pitchFamily="34" charset="0"/>
                        </a:rPr>
                        <a:t>Ventes aux agents autorisés</a:t>
                      </a:r>
                      <a:endParaRPr lang="fr-CA" dirty="0">
                        <a:solidFill>
                          <a:schemeClr val="tx1"/>
                        </a:solidFill>
                        <a:latin typeface="Century Gothic" panose="020B0502020202020204" pitchFamily="34" charset="0"/>
                      </a:endParaRPr>
                    </a:p>
                  </a:txBody>
                  <a:tcPr anchor="ctr"/>
                </a:tc>
                <a:tc>
                  <a:txBody>
                    <a:bodyPr/>
                    <a:lstStyle/>
                    <a:p>
                      <a:pPr algn="ctr"/>
                      <a:r>
                        <a:rPr lang="fr-CA" dirty="0" smtClean="0">
                          <a:latin typeface="Century Gothic" panose="020B0502020202020204" pitchFamily="34" charset="0"/>
                        </a:rPr>
                        <a:t>Ventes directes aux consommateurs</a:t>
                      </a:r>
                      <a:endParaRPr lang="fr-CA" dirty="0">
                        <a:solidFill>
                          <a:schemeClr val="tx1"/>
                        </a:solidFill>
                        <a:latin typeface="Century Gothic" panose="020B0502020202020204" pitchFamily="34" charset="0"/>
                      </a:endParaRPr>
                    </a:p>
                  </a:txBody>
                  <a:tcPr anchor="ctr"/>
                </a:tc>
              </a:tr>
              <a:tr h="1146234">
                <a:tc>
                  <a:txBody>
                    <a:bodyPr/>
                    <a:lstStyle/>
                    <a:p>
                      <a:r>
                        <a:rPr lang="fr-CA" dirty="0" smtClean="0">
                          <a:latin typeface="Century Gothic" panose="020B0502020202020204" pitchFamily="34" charset="0"/>
                        </a:rPr>
                        <a:t>Pommes hâtives destinées à l’état frais</a:t>
                      </a:r>
                      <a:endParaRPr lang="fr-CA"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Vente de pommes hâtives, transformées ferme ou vendues directement au consommateur</a:t>
                      </a:r>
                      <a:endParaRPr lang="fr-CA"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Vente de pommes hâtives, transformées ferme ou vendues directement au consommateur </a:t>
                      </a:r>
                      <a:endParaRPr lang="fr-CA" dirty="0">
                        <a:solidFill>
                          <a:schemeClr val="tx1"/>
                        </a:solidFill>
                        <a:latin typeface="Century Gothic" panose="020B0502020202020204" pitchFamily="34" charset="0"/>
                      </a:endParaRPr>
                    </a:p>
                  </a:txBody>
                  <a:tcPr anchor="ctr"/>
                </a:tc>
              </a:tr>
              <a:tr h="969608">
                <a:tc>
                  <a:txBody>
                    <a:bodyPr/>
                    <a:lstStyle/>
                    <a:p>
                      <a:r>
                        <a:rPr lang="fr-CA" dirty="0" smtClean="0">
                          <a:latin typeface="Century Gothic" panose="020B0502020202020204" pitchFamily="34" charset="0"/>
                        </a:rPr>
                        <a:t>Pommes hâtives destinées à la</a:t>
                      </a:r>
                      <a:r>
                        <a:rPr lang="fr-CA" baseline="0" dirty="0" smtClean="0">
                          <a:latin typeface="Century Gothic" panose="020B0502020202020204" pitchFamily="34" charset="0"/>
                        </a:rPr>
                        <a:t> transformation</a:t>
                      </a:r>
                      <a:endParaRPr lang="fr-CA"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Vente de pommes hâtives, transformées ferme ou vendues directement au consommateur </a:t>
                      </a:r>
                      <a:endParaRPr lang="fr-CA" sz="1800" dirty="0" smtClean="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Vente de pommes hâtives, transformées ferme ou vendues directement au consommateur </a:t>
                      </a:r>
                      <a:endParaRPr lang="fr-CA" sz="1800" dirty="0" smtClean="0">
                        <a:solidFill>
                          <a:schemeClr val="tx1"/>
                        </a:solidFill>
                        <a:latin typeface="Century Gothic" panose="020B0502020202020204" pitchFamily="34" charset="0"/>
                      </a:endParaRPr>
                    </a:p>
                  </a:txBody>
                  <a:tcPr anchor="ctr"/>
                </a:tc>
              </a:tr>
              <a:tr h="1146234">
                <a:tc>
                  <a:txBody>
                    <a:bodyPr/>
                    <a:lstStyle/>
                    <a:p>
                      <a:r>
                        <a:rPr lang="fr-CA" dirty="0" smtClean="0">
                          <a:latin typeface="Century Gothic" panose="020B0502020202020204" pitchFamily="34" charset="0"/>
                        </a:rPr>
                        <a:t>Pommes tardives destinées</a:t>
                      </a:r>
                      <a:r>
                        <a:rPr lang="fr-CA" baseline="0" dirty="0" smtClean="0">
                          <a:latin typeface="Century Gothic" panose="020B0502020202020204" pitchFamily="34" charset="0"/>
                        </a:rPr>
                        <a:t> à l’état frais (alimentation humaine)</a:t>
                      </a:r>
                      <a:endParaRPr lang="fr-CA" dirty="0">
                        <a:solidFill>
                          <a:schemeClr val="tx1"/>
                        </a:solidFill>
                        <a:latin typeface="Century Gothic" panose="020B0502020202020204" pitchFamily="34" charset="0"/>
                      </a:endParaRPr>
                    </a:p>
                  </a:txBody>
                  <a:tcPr anchor="ctr"/>
                </a:tc>
                <a:tc>
                  <a:txBody>
                    <a:bodyPr/>
                    <a:lstStyle/>
                    <a:p>
                      <a:r>
                        <a:rPr lang="fr-CA" sz="1800" dirty="0" smtClean="0">
                          <a:latin typeface="Century Gothic" panose="020B0502020202020204" pitchFamily="34" charset="0"/>
                        </a:rPr>
                        <a:t>Vente d’autres pommes </a:t>
                      </a:r>
                      <a:endParaRPr lang="fr-CA"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Vente de pommes hâtives, transformées ferme ou vendues directement au consommateur </a:t>
                      </a:r>
                      <a:endParaRPr lang="fr-CA" dirty="0">
                        <a:solidFill>
                          <a:schemeClr val="tx1"/>
                        </a:solidFill>
                        <a:latin typeface="Century Gothic" panose="020B0502020202020204" pitchFamily="34" charset="0"/>
                      </a:endParaRPr>
                    </a:p>
                  </a:txBody>
                  <a:tcPr anchor="ctr"/>
                </a:tc>
              </a:tr>
              <a:tr h="1152929">
                <a:tc>
                  <a:txBody>
                    <a:bodyPr/>
                    <a:lstStyle/>
                    <a:p>
                      <a:r>
                        <a:rPr lang="fr-CA" dirty="0" smtClean="0">
                          <a:latin typeface="Century Gothic" panose="020B0502020202020204" pitchFamily="34" charset="0"/>
                        </a:rPr>
                        <a:t>Pommes tardives destinées à la transformation</a:t>
                      </a:r>
                      <a:endParaRPr lang="fr-CA" dirty="0">
                        <a:solidFill>
                          <a:schemeClr val="tx1"/>
                        </a:solidFill>
                        <a:latin typeface="Century Gothic" panose="020B0502020202020204" pitchFamily="34" charset="0"/>
                      </a:endParaRPr>
                    </a:p>
                  </a:txBody>
                  <a:tcPr anchor="ctr"/>
                </a:tc>
                <a:tc>
                  <a:txBody>
                    <a:bodyPr/>
                    <a:lstStyle/>
                    <a:p>
                      <a:r>
                        <a:rPr lang="fr-CA" sz="1800" dirty="0" smtClean="0">
                          <a:latin typeface="Century Gothic" panose="020B0502020202020204" pitchFamily="34" charset="0"/>
                        </a:rPr>
                        <a:t>Vente d’autres pommes </a:t>
                      </a:r>
                      <a:endParaRPr lang="fr-CA"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Vente de pommes hâtives, transformées ferme ou vendues directement au consommateur </a:t>
                      </a:r>
                      <a:endParaRPr lang="fr-CA" dirty="0">
                        <a:solidFill>
                          <a:schemeClr val="tx1"/>
                        </a:solidFill>
                        <a:latin typeface="Century Gothic" panose="020B0502020202020204" pitchFamily="34" charset="0"/>
                      </a:endParaRPr>
                    </a:p>
                  </a:txBody>
                  <a:tcPr anchor="ctr"/>
                </a:tc>
              </a:tr>
            </a:tbl>
          </a:graphicData>
        </a:graphic>
      </p:graphicFrame>
      <p:pic>
        <p:nvPicPr>
          <p:cNvPr id="2" name="Image 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1318216" y="5767541"/>
            <a:ext cx="873784" cy="873784"/>
          </a:xfrm>
          <a:prstGeom prst="ellipse">
            <a:avLst/>
          </a:prstGeom>
          <a:ln>
            <a:noFill/>
          </a:ln>
          <a:effectLst>
            <a:softEdge rad="112500"/>
          </a:effectLst>
        </p:spPr>
      </p:pic>
      <p:sp>
        <p:nvSpPr>
          <p:cNvPr id="5" name="Rectangle 4"/>
          <p:cNvSpPr/>
          <p:nvPr>
            <p:custDataLst>
              <p:tags r:id="rId5"/>
            </p:custDataLst>
          </p:nvPr>
        </p:nvSpPr>
        <p:spPr>
          <a:xfrm>
            <a:off x="3226085" y="2116476"/>
            <a:ext cx="3780890" cy="2054832"/>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p:cNvSpPr/>
          <p:nvPr>
            <p:custDataLst>
              <p:tags r:id="rId6"/>
            </p:custDataLst>
          </p:nvPr>
        </p:nvSpPr>
        <p:spPr>
          <a:xfrm>
            <a:off x="7006974" y="2116476"/>
            <a:ext cx="4982967" cy="2054832"/>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custDataLst>
              <p:tags r:id="rId7"/>
            </p:custDataLst>
          </p:nvPr>
        </p:nvSpPr>
        <p:spPr>
          <a:xfrm>
            <a:off x="7006974" y="4149601"/>
            <a:ext cx="4982967" cy="2380944"/>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à coins arrondis 5"/>
          <p:cNvSpPr/>
          <p:nvPr>
            <p:custDataLst>
              <p:tags r:id="rId8"/>
            </p:custDataLst>
          </p:nvPr>
        </p:nvSpPr>
        <p:spPr>
          <a:xfrm rot="1725418">
            <a:off x="6057349" y="3188599"/>
            <a:ext cx="4232953" cy="812716"/>
          </a:xfrm>
          <a:prstGeom prst="roundRect">
            <a:avLst/>
          </a:prstGeom>
          <a:solidFill>
            <a:schemeClr val="bg1"/>
          </a:solidFill>
          <a:ln>
            <a:solidFill>
              <a:srgbClr val="FF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A" dirty="0" smtClean="0">
                <a:solidFill>
                  <a:srgbClr val="FF0066"/>
                </a:solidFill>
              </a:rPr>
              <a:t>Hors </a:t>
            </a:r>
            <a:r>
              <a:rPr lang="fr-CA" dirty="0" err="1" smtClean="0">
                <a:solidFill>
                  <a:srgbClr val="FF0066"/>
                </a:solidFill>
              </a:rPr>
              <a:t>ASRA</a:t>
            </a:r>
            <a:r>
              <a:rPr lang="fr-CA" dirty="0" smtClean="0">
                <a:solidFill>
                  <a:srgbClr val="FF0066"/>
                </a:solidFill>
              </a:rPr>
              <a:t> pour les programmes </a:t>
            </a:r>
            <a:r>
              <a:rPr lang="fr-CA" dirty="0" err="1" smtClean="0">
                <a:solidFill>
                  <a:srgbClr val="FF0066"/>
                </a:solidFill>
              </a:rPr>
              <a:t>AQP</a:t>
            </a:r>
            <a:r>
              <a:rPr lang="fr-CA" dirty="0" smtClean="0">
                <a:solidFill>
                  <a:srgbClr val="FF0066"/>
                </a:solidFill>
              </a:rPr>
              <a:t> et </a:t>
            </a:r>
            <a:r>
              <a:rPr lang="fr-CA" dirty="0" err="1" smtClean="0">
                <a:solidFill>
                  <a:srgbClr val="FF0066"/>
                </a:solidFill>
              </a:rPr>
              <a:t>AGQ</a:t>
            </a:r>
            <a:endParaRPr lang="fr-CA" dirty="0">
              <a:solidFill>
                <a:srgbClr val="FF0066"/>
              </a:solidFill>
            </a:endParaRPr>
          </a:p>
        </p:txBody>
      </p:sp>
    </p:spTree>
    <p:extLst>
      <p:ext uri="{BB962C8B-B14F-4D97-AF65-F5344CB8AC3E}">
        <p14:creationId xmlns:p14="http://schemas.microsoft.com/office/powerpoint/2010/main" val="298918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a:t>
            </a:r>
            <a:r>
              <a:rPr lang="fr-CA" sz="3600" cap="all" dirty="0">
                <a:effectLst/>
              </a:rPr>
              <a:t>Production de </a:t>
            </a:r>
            <a:r>
              <a:rPr lang="fr-CA" sz="3600" cap="all" dirty="0" smtClean="0">
                <a:effectLst/>
              </a:rPr>
              <a:t>pommes</a:t>
            </a:r>
            <a:endParaRPr lang="fr-CA" sz="3600" cap="all" dirty="0">
              <a:effectLst/>
            </a:endParaRPr>
          </a:p>
        </p:txBody>
      </p:sp>
      <p:sp>
        <p:nvSpPr>
          <p:cNvPr id="4" name="Rectangle 3"/>
          <p:cNvSpPr/>
          <p:nvPr>
            <p:custDataLst>
              <p:tags r:id="rId2"/>
            </p:custDataLst>
          </p:nvPr>
        </p:nvSpPr>
        <p:spPr>
          <a:xfrm>
            <a:off x="0" y="949637"/>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Dépenses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1102458" y="5912953"/>
            <a:ext cx="873784" cy="873784"/>
          </a:xfrm>
          <a:prstGeom prst="ellipse">
            <a:avLst/>
          </a:prstGeom>
          <a:ln>
            <a:noFill/>
          </a:ln>
          <a:effectLst>
            <a:softEdge rad="112500"/>
          </a:effectLst>
        </p:spPr>
      </p:pic>
      <p:graphicFrame>
        <p:nvGraphicFramePr>
          <p:cNvPr id="12" name="Tableau 11"/>
          <p:cNvGraphicFramePr>
            <a:graphicFrameLocks noGrp="1"/>
          </p:cNvGraphicFramePr>
          <p:nvPr>
            <p:custDataLst>
              <p:tags r:id="rId4"/>
            </p:custDataLst>
            <p:extLst>
              <p:ext uri="{D42A27DB-BD31-4B8C-83A1-F6EECF244321}">
                <p14:modId xmlns:p14="http://schemas.microsoft.com/office/powerpoint/2010/main" val="3464505513"/>
              </p:ext>
            </p:extLst>
          </p:nvPr>
        </p:nvGraphicFramePr>
        <p:xfrm>
          <a:off x="192662" y="1548815"/>
          <a:ext cx="11609797" cy="3051439"/>
        </p:xfrm>
        <a:graphic>
          <a:graphicData uri="http://schemas.openxmlformats.org/drawingml/2006/table">
            <a:tbl>
              <a:tblPr firstRow="1" bandRow="1">
                <a:effectLst>
                  <a:innerShdw blurRad="63500" dist="50800" dir="2700000">
                    <a:prstClr val="black">
                      <a:alpha val="50000"/>
                    </a:prstClr>
                  </a:innerShdw>
                </a:effectLst>
                <a:tableStyleId>{21E4AEA4-8DFA-4A89-87EB-49C32662AFE0}</a:tableStyleId>
              </a:tblPr>
              <a:tblGrid>
                <a:gridCol w="6461109"/>
                <a:gridCol w="5148688"/>
              </a:tblGrid>
              <a:tr h="783374">
                <a:tc>
                  <a:txBody>
                    <a:bodyPr/>
                    <a:lstStyle/>
                    <a:p>
                      <a:pPr algn="ctr"/>
                      <a:r>
                        <a:rPr lang="fr-CA" sz="2000" dirty="0" smtClean="0">
                          <a:latin typeface="Century Gothic" panose="020B0502020202020204" pitchFamily="34" charset="0"/>
                        </a:rPr>
                        <a:t>Type de plants</a:t>
                      </a:r>
                      <a:r>
                        <a:rPr lang="fr-CA" sz="2000" baseline="0" dirty="0" smtClean="0">
                          <a:latin typeface="Century Gothic" panose="020B0502020202020204" pitchFamily="34" charset="0"/>
                        </a:rPr>
                        <a:t> destinés:</a:t>
                      </a:r>
                      <a:endParaRPr lang="fr-CA" sz="2000" dirty="0">
                        <a:solidFill>
                          <a:srgbClr val="00B050"/>
                        </a:solidFill>
                        <a:latin typeface="Century Gothic" panose="020B0502020202020204" pitchFamily="34" charset="0"/>
                      </a:endParaRPr>
                    </a:p>
                  </a:txBody>
                  <a:tcPr anchor="ctr"/>
                </a:tc>
                <a:tc>
                  <a:txBody>
                    <a:bodyPr/>
                    <a:lstStyle/>
                    <a:p>
                      <a:pPr algn="ctr"/>
                      <a:r>
                        <a:rPr lang="fr-CA" sz="2000" dirty="0" smtClean="0">
                          <a:latin typeface="Century Gothic" panose="020B0502020202020204" pitchFamily="34" charset="0"/>
                        </a:rPr>
                        <a:t>Ventes aux agents autorisés</a:t>
                      </a:r>
                      <a:endParaRPr lang="fr-CA" sz="2000" dirty="0">
                        <a:solidFill>
                          <a:srgbClr val="00B050"/>
                        </a:solidFill>
                        <a:latin typeface="Century Gothic" panose="020B0502020202020204" pitchFamily="34" charset="0"/>
                      </a:endParaRPr>
                    </a:p>
                  </a:txBody>
                  <a:tcPr anchor="ctr"/>
                </a:tc>
              </a:tr>
              <a:tr h="1095416">
                <a:tc>
                  <a:txBody>
                    <a:bodyPr/>
                    <a:lstStyle/>
                    <a:p>
                      <a:r>
                        <a:rPr lang="fr-CA" sz="2000" dirty="0" smtClean="0">
                          <a:latin typeface="Century Gothic" panose="020B0502020202020204" pitchFamily="34" charset="0"/>
                        </a:rPr>
                        <a:t>Au remplacement usuel – Variété hâtive</a:t>
                      </a:r>
                      <a:endParaRPr lang="fr-CA" sz="2000" dirty="0">
                        <a:solidFill>
                          <a:srgbClr val="00B05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dirty="0" smtClean="0">
                          <a:latin typeface="Century Gothic" panose="020B0502020202020204" pitchFamily="34" charset="0"/>
                        </a:rPr>
                        <a:t>Semences et plants pour les produits non couvets par l’</a:t>
                      </a:r>
                      <a:r>
                        <a:rPr lang="fr-CA" sz="2000" dirty="0" err="1" smtClean="0">
                          <a:latin typeface="Century Gothic" panose="020B0502020202020204" pitchFamily="34" charset="0"/>
                        </a:rPr>
                        <a:t>ASRA</a:t>
                      </a:r>
                      <a:endParaRPr lang="fr-CA" sz="2000" dirty="0" smtClean="0">
                        <a:solidFill>
                          <a:srgbClr val="00B050"/>
                        </a:solidFill>
                        <a:latin typeface="Century Gothic" panose="020B0502020202020204" pitchFamily="34" charset="0"/>
                      </a:endParaRPr>
                    </a:p>
                  </a:txBody>
                  <a:tcPr anchor="ctr"/>
                </a:tc>
              </a:tr>
              <a:tr h="1172649">
                <a:tc>
                  <a:txBody>
                    <a:bodyPr/>
                    <a:lstStyle/>
                    <a:p>
                      <a:r>
                        <a:rPr lang="fr-CA" sz="2000" dirty="0" smtClean="0">
                          <a:latin typeface="Century Gothic" panose="020B0502020202020204" pitchFamily="34" charset="0"/>
                        </a:rPr>
                        <a:t>Au remplacement usuel – Variété tardive</a:t>
                      </a:r>
                      <a:endParaRPr lang="fr-CA" sz="2000" dirty="0">
                        <a:solidFill>
                          <a:srgbClr val="00B050"/>
                        </a:solidFill>
                        <a:latin typeface="Century Gothic" panose="020B0502020202020204" pitchFamily="34" charset="0"/>
                      </a:endParaRPr>
                    </a:p>
                  </a:txBody>
                  <a:tcPr anchor="ctr"/>
                </a:tc>
                <a:tc>
                  <a:txBody>
                    <a:bodyPr/>
                    <a:lstStyle/>
                    <a:p>
                      <a:r>
                        <a:rPr lang="fr-CA" sz="2000" dirty="0" smtClean="0">
                          <a:latin typeface="Century Gothic" panose="020B0502020202020204" pitchFamily="34" charset="0"/>
                        </a:rPr>
                        <a:t>Semences et plants pour les produits couverts par l’</a:t>
                      </a:r>
                      <a:r>
                        <a:rPr lang="fr-CA" sz="2000" dirty="0" err="1" smtClean="0">
                          <a:latin typeface="Century Gothic" panose="020B0502020202020204" pitchFamily="34" charset="0"/>
                        </a:rPr>
                        <a:t>ASRA</a:t>
                      </a:r>
                      <a:endParaRPr lang="fr-CA" sz="2000" dirty="0">
                        <a:solidFill>
                          <a:srgbClr val="00B050"/>
                        </a:solidFill>
                        <a:latin typeface="Century Gothic" panose="020B0502020202020204" pitchFamily="34" charset="0"/>
                      </a:endParaRPr>
                    </a:p>
                  </a:txBody>
                  <a:tcPr anchor="ctr"/>
                </a:tc>
              </a:tr>
            </a:tbl>
          </a:graphicData>
        </a:graphic>
      </p:graphicFrame>
    </p:spTree>
    <p:extLst>
      <p:ext uri="{BB962C8B-B14F-4D97-AF65-F5344CB8AC3E}">
        <p14:creationId xmlns:p14="http://schemas.microsoft.com/office/powerpoint/2010/main" val="410239438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Revente de produits achetés</a:t>
            </a:r>
            <a:endParaRPr lang="fr-CA" sz="3600" cap="all" dirty="0">
              <a:effectLst/>
            </a:endParaRPr>
          </a:p>
        </p:txBody>
      </p:sp>
      <p:sp>
        <p:nvSpPr>
          <p:cNvPr id="4" name="Rectangle 3"/>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Production d’horticulture ornementale </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7" name="Rectangle à coins arrondis 6"/>
          <p:cNvSpPr/>
          <p:nvPr>
            <p:custDataLst>
              <p:tags r:id="rId3"/>
            </p:custDataLst>
          </p:nvPr>
        </p:nvSpPr>
        <p:spPr>
          <a:xfrm>
            <a:off x="6760860" y="950440"/>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 name="Rectangle 1"/>
          <p:cNvSpPr/>
          <p:nvPr>
            <p:custDataLst>
              <p:tags r:id="rId4"/>
            </p:custDataLst>
          </p:nvPr>
        </p:nvSpPr>
        <p:spPr>
          <a:xfrm>
            <a:off x="107690" y="3975193"/>
            <a:ext cx="11897010" cy="769441"/>
          </a:xfrm>
          <a:prstGeom prst="rect">
            <a:avLst/>
          </a:prstGeom>
        </p:spPr>
        <p:txBody>
          <a:bodyPr wrap="square">
            <a:spAutoFit/>
          </a:bodyPr>
          <a:lstStyle/>
          <a:p>
            <a:r>
              <a:rPr lang="fr-CA" sz="2200" dirty="0" smtClean="0">
                <a:latin typeface="Century Gothic" panose="020B0502020202020204" pitchFamily="34" charset="0"/>
              </a:rPr>
              <a:t>Niveau de difficulté élevé pour la séparation des achats totaux de l’entreprise entre ceux destinés </a:t>
            </a:r>
            <a:r>
              <a:rPr lang="fr-CA" sz="2200" dirty="0">
                <a:latin typeface="Century Gothic" panose="020B0502020202020204" pitchFamily="34" charset="0"/>
              </a:rPr>
              <a:t>à la revente et ceux produits par </a:t>
            </a:r>
            <a:r>
              <a:rPr lang="fr-CA" sz="2200" dirty="0" smtClean="0">
                <a:latin typeface="Century Gothic" panose="020B0502020202020204" pitchFamily="34" charset="0"/>
              </a:rPr>
              <a:t>l’entreprise.</a:t>
            </a:r>
          </a:p>
        </p:txBody>
      </p:sp>
      <p:sp>
        <p:nvSpPr>
          <p:cNvPr id="10" name="Rectangle 9"/>
          <p:cNvSpPr/>
          <p:nvPr>
            <p:custDataLst>
              <p:tags r:id="rId5"/>
            </p:custDataLst>
          </p:nvPr>
        </p:nvSpPr>
        <p:spPr>
          <a:xfrm>
            <a:off x="76868" y="2290687"/>
            <a:ext cx="11897010" cy="769441"/>
          </a:xfrm>
          <a:prstGeom prst="rect">
            <a:avLst/>
          </a:prstGeom>
        </p:spPr>
        <p:txBody>
          <a:bodyPr wrap="square">
            <a:spAutoFit/>
          </a:bodyPr>
          <a:lstStyle/>
          <a:p>
            <a:r>
              <a:rPr lang="fr-CA" sz="2200" dirty="0" smtClean="0">
                <a:latin typeface="Century Gothic" panose="020B0502020202020204" pitchFamily="34" charset="0"/>
              </a:rPr>
              <a:t>Tous </a:t>
            </a:r>
            <a:r>
              <a:rPr lang="fr-CA" sz="2200" dirty="0">
                <a:latin typeface="Century Gothic" panose="020B0502020202020204" pitchFamily="34" charset="0"/>
              </a:rPr>
              <a:t>les achats effectués dans le but d’être revendus sont considérés comme étant de l’achat-revente, et ce, peu importe la durée de possession de ces produits. </a:t>
            </a:r>
          </a:p>
        </p:txBody>
      </p:sp>
      <p:sp>
        <p:nvSpPr>
          <p:cNvPr id="11" name="Rectangle 10"/>
          <p:cNvSpPr/>
          <p:nvPr>
            <p:custDataLst>
              <p:tags r:id="rId6"/>
            </p:custDataLst>
          </p:nvPr>
        </p:nvSpPr>
        <p:spPr>
          <a:xfrm>
            <a:off x="107690" y="3433022"/>
            <a:ext cx="2419753"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Pourquoi?</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12" name="Rectangle 11"/>
          <p:cNvSpPr/>
          <p:nvPr>
            <p:custDataLst>
              <p:tags r:id="rId7"/>
            </p:custDataLst>
          </p:nvPr>
        </p:nvSpPr>
        <p:spPr>
          <a:xfrm>
            <a:off x="76868" y="1727908"/>
            <a:ext cx="2419753"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Décision</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Tree>
    <p:extLst>
      <p:ext uri="{BB962C8B-B14F-4D97-AF65-F5344CB8AC3E}">
        <p14:creationId xmlns:p14="http://schemas.microsoft.com/office/powerpoint/2010/main" val="12274742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Revente de produits achetés</a:t>
            </a:r>
            <a:endParaRPr lang="fr-CA" sz="3600" cap="all" dirty="0">
              <a:effectLst/>
            </a:endParaRPr>
          </a:p>
        </p:txBody>
      </p:sp>
      <p:sp>
        <p:nvSpPr>
          <p:cNvPr id="4" name="Rectangle 3"/>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Exemple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graphicFrame>
        <p:nvGraphicFramePr>
          <p:cNvPr id="10" name="Tableau 9"/>
          <p:cNvGraphicFramePr>
            <a:graphicFrameLocks noGrp="1"/>
          </p:cNvGraphicFramePr>
          <p:nvPr>
            <p:custDataLst>
              <p:tags r:id="rId3"/>
            </p:custDataLst>
            <p:extLst>
              <p:ext uri="{D42A27DB-BD31-4B8C-83A1-F6EECF244321}">
                <p14:modId xmlns:p14="http://schemas.microsoft.com/office/powerpoint/2010/main" val="3879390299"/>
              </p:ext>
            </p:extLst>
          </p:nvPr>
        </p:nvGraphicFramePr>
        <p:xfrm>
          <a:off x="154577" y="1668003"/>
          <a:ext cx="11886735" cy="277368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7198317"/>
                <a:gridCol w="4688418"/>
              </a:tblGrid>
              <a:tr h="354753">
                <a:tc gridSpan="2">
                  <a:txBody>
                    <a:bodyPr/>
                    <a:lstStyle/>
                    <a:p>
                      <a:pPr algn="ctr"/>
                      <a:r>
                        <a:rPr lang="fr-CA" sz="2000" b="1" cap="all" baseline="0" dirty="0" smtClean="0">
                          <a:solidFill>
                            <a:schemeClr val="accent2">
                              <a:lumMod val="75000"/>
                            </a:schemeClr>
                          </a:solidFill>
                          <a:latin typeface="Century Gothic" panose="020B0502020202020204" pitchFamily="34" charset="0"/>
                        </a:rPr>
                        <a:t>Profil de l’entreprise</a:t>
                      </a:r>
                      <a:endParaRPr lang="fr-CA" sz="2000"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Exercice financier</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b="0" dirty="0" smtClean="0">
                          <a:latin typeface="Century Gothic" panose="020B0502020202020204" pitchFamily="34" charset="0"/>
                        </a:rPr>
                        <a:t>1</a:t>
                      </a:r>
                      <a:r>
                        <a:rPr lang="fr-CA" sz="2000" b="0" baseline="30000" dirty="0" smtClean="0">
                          <a:latin typeface="Century Gothic" panose="020B0502020202020204" pitchFamily="34" charset="0"/>
                        </a:rPr>
                        <a:t>er</a:t>
                      </a:r>
                      <a:r>
                        <a:rPr lang="fr-CA" sz="2000" b="0" dirty="0" smtClean="0">
                          <a:latin typeface="Century Gothic" panose="020B0502020202020204" pitchFamily="34" charset="0"/>
                        </a:rPr>
                        <a:t> janvier au 31 décembre</a:t>
                      </a:r>
                      <a:endParaRPr lang="fr-CA" sz="2000" b="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Production</a:t>
                      </a:r>
                      <a:endParaRPr lang="fr-CA" sz="2000" b="1" dirty="0">
                        <a:solidFill>
                          <a:schemeClr val="accent2">
                            <a:lumMod val="75000"/>
                          </a:schemeClr>
                        </a:solidFill>
                        <a:latin typeface="Century Gothic" panose="020B0502020202020204" pitchFamily="34" charset="0"/>
                      </a:endParaRPr>
                    </a:p>
                  </a:txBody>
                  <a:tcPr anchor="ctr"/>
                </a:tc>
                <a:tc>
                  <a:txBody>
                    <a:bodyPr/>
                    <a:lstStyle/>
                    <a:p>
                      <a:r>
                        <a:rPr lang="fr-CA" sz="2000" dirty="0" smtClean="0">
                          <a:latin typeface="Century Gothic" panose="020B0502020202020204" pitchFamily="34" charset="0"/>
                        </a:rPr>
                        <a:t>Fraises</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Ventes</a:t>
                      </a:r>
                      <a:r>
                        <a:rPr lang="fr-CA" sz="2000" b="1" baseline="0" dirty="0" smtClean="0">
                          <a:solidFill>
                            <a:schemeClr val="accent2">
                              <a:lumMod val="75000"/>
                            </a:schemeClr>
                          </a:solidFill>
                          <a:latin typeface="Century Gothic" panose="020B0502020202020204" pitchFamily="34" charset="0"/>
                        </a:rPr>
                        <a:t> aux états financiers</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45 000 $</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Ventes de</a:t>
                      </a:r>
                      <a:r>
                        <a:rPr lang="fr-CA" sz="2000" b="1" baseline="0" dirty="0" smtClean="0">
                          <a:solidFill>
                            <a:schemeClr val="accent2">
                              <a:lumMod val="75000"/>
                            </a:schemeClr>
                          </a:solidFill>
                          <a:latin typeface="Century Gothic" panose="020B0502020202020204" pitchFamily="34" charset="0"/>
                        </a:rPr>
                        <a:t> fraises</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36 000 $</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Achat</a:t>
                      </a:r>
                      <a:r>
                        <a:rPr lang="fr-CA" sz="2000" b="1" baseline="0" dirty="0" smtClean="0">
                          <a:solidFill>
                            <a:schemeClr val="accent2">
                              <a:lumMod val="75000"/>
                            </a:schemeClr>
                          </a:solidFill>
                          <a:latin typeface="Century Gothic" panose="020B0502020202020204" pitchFamily="34" charset="0"/>
                        </a:rPr>
                        <a:t> de fraises à un autre producteur*</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8 000 $</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Profit sur la revente de fraises</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1 000 $</a:t>
                      </a:r>
                      <a:endParaRPr lang="fr-CA" sz="2000" dirty="0">
                        <a:latin typeface="Century Gothic" panose="020B0502020202020204" pitchFamily="34" charset="0"/>
                      </a:endParaRPr>
                    </a:p>
                  </a:txBody>
                  <a:tcPr/>
                </a:tc>
              </a:tr>
            </a:tbl>
          </a:graphicData>
        </a:graphic>
      </p:graphicFrame>
      <p:graphicFrame>
        <p:nvGraphicFramePr>
          <p:cNvPr id="2" name="Tableau 1"/>
          <p:cNvGraphicFramePr>
            <a:graphicFrameLocks noGrp="1"/>
          </p:cNvGraphicFramePr>
          <p:nvPr>
            <p:custDataLst>
              <p:tags r:id="rId4"/>
            </p:custDataLst>
            <p:extLst>
              <p:ext uri="{D42A27DB-BD31-4B8C-83A1-F6EECF244321}">
                <p14:modId xmlns:p14="http://schemas.microsoft.com/office/powerpoint/2010/main" val="3037986128"/>
              </p:ext>
            </p:extLst>
          </p:nvPr>
        </p:nvGraphicFramePr>
        <p:xfrm>
          <a:off x="154577" y="4450262"/>
          <a:ext cx="10900416" cy="2274880"/>
        </p:xfrm>
        <a:graphic>
          <a:graphicData uri="http://schemas.openxmlformats.org/drawingml/2006/table">
            <a:tbl>
              <a:tblPr firstRow="1" bandRow="1">
                <a:tableStyleId>{8A107856-5554-42FB-B03E-39F5DBC370BA}</a:tableStyleId>
              </a:tblPr>
              <a:tblGrid>
                <a:gridCol w="6640263"/>
                <a:gridCol w="4260153"/>
              </a:tblGrid>
              <a:tr h="4087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smtClean="0">
                          <a:latin typeface="Century Gothic" panose="020B0502020202020204" pitchFamily="34" charset="0"/>
                        </a:rPr>
                        <a:t>*L’activité d’achat-revente de fraises a aussi engendré des dépenses pour l’entreprise, qui se retrouvent à même les dépenses admissibles :</a:t>
                      </a:r>
                    </a:p>
                  </a:txBody>
                  <a:tcPr/>
                </a:tc>
                <a:tc hMerge="1">
                  <a:txBody>
                    <a:bodyPr/>
                    <a:lstStyle/>
                    <a:p>
                      <a:endParaRPr lang="fr-CA" dirty="0">
                        <a:solidFill>
                          <a:schemeClr val="tx1"/>
                        </a:solidFill>
                        <a:latin typeface="Century Gothic" panose="020B0502020202020204" pitchFamily="34" charset="0"/>
                      </a:endParaRPr>
                    </a:p>
                  </a:txBody>
                  <a:tcPr/>
                </a:tc>
              </a:tr>
              <a:tr h="408700">
                <a:tc>
                  <a:txBody>
                    <a:bodyPr/>
                    <a:lstStyle/>
                    <a:p>
                      <a:r>
                        <a:rPr lang="fr-CA" dirty="0" smtClean="0">
                          <a:solidFill>
                            <a:schemeClr val="tx1"/>
                          </a:solidFill>
                          <a:latin typeface="Century Gothic" panose="020B0502020202020204" pitchFamily="34" charset="0"/>
                        </a:rPr>
                        <a:t>Transport</a:t>
                      </a:r>
                      <a:r>
                        <a:rPr lang="fr-CA" baseline="0" dirty="0" smtClean="0">
                          <a:solidFill>
                            <a:schemeClr val="tx1"/>
                          </a:solidFill>
                          <a:latin typeface="Century Gothic" panose="020B0502020202020204" pitchFamily="34" charset="0"/>
                        </a:rPr>
                        <a:t> et envoi</a:t>
                      </a:r>
                      <a:endParaRPr lang="fr-CA" dirty="0">
                        <a:solidFill>
                          <a:schemeClr val="tx1"/>
                        </a:solidFill>
                        <a:latin typeface="Century Gothic" panose="020B0502020202020204" pitchFamily="34" charset="0"/>
                      </a:endParaRPr>
                    </a:p>
                  </a:txBody>
                  <a:tcPr/>
                </a:tc>
                <a:tc>
                  <a:txBody>
                    <a:bodyPr/>
                    <a:lstStyle/>
                    <a:p>
                      <a:r>
                        <a:rPr lang="fr-CA" dirty="0" smtClean="0">
                          <a:solidFill>
                            <a:schemeClr val="tx1"/>
                          </a:solidFill>
                          <a:latin typeface="Century Gothic" panose="020B0502020202020204" pitchFamily="34" charset="0"/>
                        </a:rPr>
                        <a:t>500 $</a:t>
                      </a:r>
                      <a:endParaRPr lang="fr-CA" dirty="0">
                        <a:solidFill>
                          <a:schemeClr val="tx1"/>
                        </a:solidFill>
                        <a:latin typeface="Century Gothic" panose="020B0502020202020204" pitchFamily="34" charset="0"/>
                      </a:endParaRPr>
                    </a:p>
                  </a:txBody>
                  <a:tcPr/>
                </a:tc>
              </a:tr>
              <a:tr h="408700">
                <a:tc>
                  <a:txBody>
                    <a:bodyPr/>
                    <a:lstStyle/>
                    <a:p>
                      <a:r>
                        <a:rPr lang="fr-CA" dirty="0" smtClean="0">
                          <a:latin typeface="Century Gothic" panose="020B0502020202020204" pitchFamily="34" charset="0"/>
                        </a:rPr>
                        <a:t>Contenants, ficelle et plastique</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250 $</a:t>
                      </a:r>
                      <a:endParaRPr lang="fr-CA" dirty="0">
                        <a:solidFill>
                          <a:schemeClr val="tx1"/>
                        </a:solidFill>
                        <a:latin typeface="Century Gothic" panose="020B0502020202020204" pitchFamily="34" charset="0"/>
                      </a:endParaRPr>
                    </a:p>
                  </a:txBody>
                  <a:tcPr/>
                </a:tc>
              </a:tr>
              <a:tr h="408700">
                <a:tc>
                  <a:txBody>
                    <a:bodyPr/>
                    <a:lstStyle/>
                    <a:p>
                      <a:r>
                        <a:rPr lang="fr-CA" dirty="0" smtClean="0">
                          <a:latin typeface="Century Gothic" panose="020B0502020202020204" pitchFamily="34" charset="0"/>
                        </a:rPr>
                        <a:t>Salaires des personnes sans lien de dépendance</a:t>
                      </a:r>
                      <a:endParaRPr lang="fr-CA"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350 $</a:t>
                      </a:r>
                    </a:p>
                  </a:txBody>
                  <a:tcPr/>
                </a:tc>
              </a:tr>
              <a:tr h="408700">
                <a:tc>
                  <a:txBody>
                    <a:bodyPr/>
                    <a:lstStyle/>
                    <a:p>
                      <a:r>
                        <a:rPr lang="fr-CA" b="1" dirty="0" smtClean="0">
                          <a:solidFill>
                            <a:schemeClr val="tx1"/>
                          </a:solidFill>
                          <a:latin typeface="Century Gothic" panose="020B0502020202020204" pitchFamily="34" charset="0"/>
                        </a:rPr>
                        <a:t>Total</a:t>
                      </a:r>
                      <a:endParaRPr lang="fr-CA" b="1"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smtClean="0">
                          <a:latin typeface="Century Gothic" panose="020B0502020202020204" pitchFamily="34" charset="0"/>
                        </a:rPr>
                        <a:t>1</a:t>
                      </a:r>
                      <a:r>
                        <a:rPr lang="fr-CA" b="1" baseline="0" dirty="0" smtClean="0">
                          <a:latin typeface="Century Gothic" panose="020B0502020202020204" pitchFamily="34" charset="0"/>
                        </a:rPr>
                        <a:t> 1</a:t>
                      </a:r>
                      <a:r>
                        <a:rPr lang="fr-CA" b="1" dirty="0" smtClean="0">
                          <a:latin typeface="Century Gothic" panose="020B0502020202020204" pitchFamily="34" charset="0"/>
                        </a:rPr>
                        <a:t>00 $</a:t>
                      </a:r>
                    </a:p>
                  </a:txBody>
                  <a:tcPr/>
                </a:tc>
              </a:tr>
            </a:tbl>
          </a:graphicData>
        </a:graphic>
      </p:graphicFrame>
    </p:spTree>
    <p:extLst>
      <p:ext uri="{BB962C8B-B14F-4D97-AF65-F5344CB8AC3E}">
        <p14:creationId xmlns:p14="http://schemas.microsoft.com/office/powerpoint/2010/main" val="218855647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Revente de produits achetés</a:t>
            </a:r>
            <a:endParaRPr lang="fr-CA" sz="3600" cap="all" dirty="0">
              <a:effectLst/>
            </a:endParaRPr>
          </a:p>
        </p:txBody>
      </p:sp>
      <p:sp>
        <p:nvSpPr>
          <p:cNvPr id="4" name="Rectangle 3"/>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Exemple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8" name="Rectangle 7"/>
          <p:cNvSpPr/>
          <p:nvPr>
            <p:custDataLst>
              <p:tags r:id="rId3"/>
            </p:custDataLst>
          </p:nvPr>
        </p:nvSpPr>
        <p:spPr>
          <a:xfrm>
            <a:off x="124452" y="1428484"/>
            <a:ext cx="4502327"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Comment déclarer?</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6" name="Image 5" descr="Saisir les données financières SDFI"/>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429946" y="2381030"/>
            <a:ext cx="11332105" cy="1687848"/>
          </a:xfrm>
          <a:prstGeom prst="rect">
            <a:avLst/>
          </a:prstGeom>
          <a:noFill/>
          <a:ln>
            <a:noFill/>
          </a:ln>
        </p:spPr>
      </p:pic>
      <p:pic>
        <p:nvPicPr>
          <p:cNvPr id="10" name="Image 9" descr="Saisir les données financières SDFI"/>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429946" y="4652417"/>
            <a:ext cx="11422416" cy="1073977"/>
          </a:xfrm>
          <a:prstGeom prst="rect">
            <a:avLst/>
          </a:prstGeom>
          <a:noFill/>
          <a:ln>
            <a:noFill/>
          </a:ln>
        </p:spPr>
      </p:pic>
      <p:sp>
        <p:nvSpPr>
          <p:cNvPr id="2" name="ZoneTexte 1"/>
          <p:cNvSpPr txBox="1"/>
          <p:nvPr>
            <p:custDataLst>
              <p:tags r:id="rId6"/>
            </p:custDataLst>
          </p:nvPr>
        </p:nvSpPr>
        <p:spPr>
          <a:xfrm>
            <a:off x="248355" y="1948341"/>
            <a:ext cx="2517423" cy="553998"/>
          </a:xfrm>
          <a:prstGeom prst="rect">
            <a:avLst/>
          </a:prstGeom>
          <a:noFill/>
        </p:spPr>
        <p:txBody>
          <a:bodyPr wrap="square" rtlCol="0">
            <a:spAutoFit/>
          </a:bodyPr>
          <a:lstStyle/>
          <a:p>
            <a:r>
              <a:rPr lang="fr-CA" sz="3000" b="1" dirty="0" smtClean="0">
                <a:ln w="22225">
                  <a:solidFill>
                    <a:schemeClr val="accent2"/>
                  </a:solidFill>
                  <a:prstDash val="solid"/>
                </a:ln>
                <a:solidFill>
                  <a:schemeClr val="accent2">
                    <a:lumMod val="40000"/>
                    <a:lumOff val="60000"/>
                  </a:schemeClr>
                </a:solidFill>
                <a:latin typeface="Century Gothic" panose="020B0502020202020204" pitchFamily="34" charset="0"/>
              </a:rPr>
              <a:t>Revenu</a:t>
            </a:r>
          </a:p>
        </p:txBody>
      </p:sp>
      <p:pic>
        <p:nvPicPr>
          <p:cNvPr id="11" name="Image 10" descr="Saisir les données financières SDFI"/>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429946" y="5652490"/>
            <a:ext cx="11271516" cy="888177"/>
          </a:xfrm>
          <a:prstGeom prst="rect">
            <a:avLst/>
          </a:prstGeom>
          <a:noFill/>
          <a:ln>
            <a:noFill/>
          </a:ln>
        </p:spPr>
      </p:pic>
      <p:sp>
        <p:nvSpPr>
          <p:cNvPr id="12" name="ZoneTexte 11"/>
          <p:cNvSpPr txBox="1"/>
          <p:nvPr>
            <p:custDataLst>
              <p:tags r:id="rId8"/>
            </p:custDataLst>
          </p:nvPr>
        </p:nvSpPr>
        <p:spPr>
          <a:xfrm>
            <a:off x="304800" y="4172322"/>
            <a:ext cx="2517423" cy="553998"/>
          </a:xfrm>
          <a:prstGeom prst="rect">
            <a:avLst/>
          </a:prstGeom>
          <a:noFill/>
        </p:spPr>
        <p:txBody>
          <a:bodyPr wrap="square" rtlCol="0">
            <a:spAutoFit/>
          </a:bodyPr>
          <a:lstStyle/>
          <a:p>
            <a:r>
              <a:rPr lang="fr-CA" sz="3000" b="1" dirty="0" smtClean="0">
                <a:ln w="22225">
                  <a:solidFill>
                    <a:schemeClr val="accent2"/>
                  </a:solidFill>
                  <a:prstDash val="solid"/>
                </a:ln>
                <a:solidFill>
                  <a:schemeClr val="accent2">
                    <a:lumMod val="40000"/>
                    <a:lumOff val="60000"/>
                  </a:schemeClr>
                </a:solidFill>
                <a:latin typeface="Century Gothic" panose="020B0502020202020204" pitchFamily="34" charset="0"/>
              </a:rPr>
              <a:t>Dépense</a:t>
            </a:r>
          </a:p>
        </p:txBody>
      </p:sp>
    </p:spTree>
    <p:extLst>
      <p:ext uri="{BB962C8B-B14F-4D97-AF65-F5344CB8AC3E}">
        <p14:creationId xmlns:p14="http://schemas.microsoft.com/office/powerpoint/2010/main" val="232001474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Particularité : Vente de produits transformés</a:t>
            </a:r>
            <a:endParaRPr lang="fr-CA" sz="3600" cap="all" dirty="0">
              <a:effectLst/>
            </a:endParaRPr>
          </a:p>
        </p:txBody>
      </p:sp>
      <p:sp>
        <p:nvSpPr>
          <p:cNvPr id="4" name="Rectangle 3"/>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Généralités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0" name="ZoneTexte 9"/>
          <p:cNvSpPr txBox="1"/>
          <p:nvPr>
            <p:custDataLst>
              <p:tags r:id="rId3"/>
            </p:custDataLst>
          </p:nvPr>
        </p:nvSpPr>
        <p:spPr>
          <a:xfrm>
            <a:off x="135741" y="1606357"/>
            <a:ext cx="11938106" cy="400110"/>
          </a:xfrm>
          <a:prstGeom prst="rect">
            <a:avLst/>
          </a:prstGeom>
          <a:noFill/>
        </p:spPr>
        <p:txBody>
          <a:bodyPr wrap="square" rtlCol="0">
            <a:spAutoFit/>
          </a:bodyPr>
          <a:lstStyle/>
          <a:p>
            <a:r>
              <a:rPr lang="fr-CA" sz="2000" b="1" u="sng" dirty="0" smtClean="0">
                <a:latin typeface="Century Gothic" panose="020B0502020202020204" pitchFamily="34" charset="0"/>
              </a:rPr>
              <a:t>Produits agricoles transformés provenant de la propre production de l’entreprise agricole </a:t>
            </a:r>
          </a:p>
        </p:txBody>
      </p:sp>
      <p:sp>
        <p:nvSpPr>
          <p:cNvPr id="11" name="Rectangle 10"/>
          <p:cNvSpPr/>
          <p:nvPr>
            <p:custDataLst>
              <p:tags r:id="rId4"/>
            </p:custDataLst>
          </p:nvPr>
        </p:nvSpPr>
        <p:spPr>
          <a:xfrm>
            <a:off x="230979" y="3163214"/>
            <a:ext cx="5019115"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Comment déclarer?</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2" name="Rectangle 1"/>
          <p:cNvSpPr/>
          <p:nvPr>
            <p:custDataLst>
              <p:tags r:id="rId5"/>
            </p:custDataLst>
          </p:nvPr>
        </p:nvSpPr>
        <p:spPr>
          <a:xfrm>
            <a:off x="-1" y="3835865"/>
            <a:ext cx="11960599" cy="2862322"/>
          </a:xfrm>
          <a:prstGeom prst="rect">
            <a:avLst/>
          </a:prstGeom>
        </p:spPr>
        <p:txBody>
          <a:bodyPr wrap="square">
            <a:spAutoFit/>
          </a:bodyPr>
          <a:lstStyle/>
          <a:p>
            <a:pPr marL="742950" lvl="1" indent="-285750">
              <a:buFont typeface="Wingdings" panose="05000000000000000000" pitchFamily="2" charset="2"/>
              <a:buChar char="Ø"/>
            </a:pPr>
            <a:r>
              <a:rPr lang="fr-CA" sz="2000" dirty="0">
                <a:latin typeface="Century Gothic" panose="020B0502020202020204" pitchFamily="34" charset="0"/>
              </a:rPr>
              <a:t>Vente à déclarer sous le libellé de vente correspondant à la production de l’entreprise</a:t>
            </a:r>
          </a:p>
          <a:p>
            <a:endParaRPr lang="fr-CA" sz="2000" dirty="0">
              <a:latin typeface="Century Gothic" panose="020B0502020202020204" pitchFamily="34" charset="0"/>
            </a:endParaRPr>
          </a:p>
          <a:p>
            <a:pPr marL="742950" lvl="1" indent="-285750">
              <a:buFont typeface="Wingdings" panose="05000000000000000000" pitchFamily="2" charset="2"/>
              <a:buChar char="Ø"/>
            </a:pPr>
            <a:r>
              <a:rPr lang="fr-CA" sz="2000" dirty="0">
                <a:latin typeface="Century Gothic" panose="020B0502020202020204" pitchFamily="34" charset="0"/>
              </a:rPr>
              <a:t>Inventaires de produits agricoles transformés à déclarer dans l’une des trois catégories suivantes :</a:t>
            </a:r>
          </a:p>
          <a:p>
            <a:endParaRPr lang="fr-CA" sz="2000" dirty="0">
              <a:latin typeface="Century Gothic" panose="020B0502020202020204" pitchFamily="34" charset="0"/>
            </a:endParaRPr>
          </a:p>
          <a:p>
            <a:pPr marL="1249363" lvl="3" indent="-265113">
              <a:buFont typeface="Wingdings" panose="05000000000000000000" pitchFamily="2" charset="2"/>
              <a:buChar char="§"/>
            </a:pPr>
            <a:r>
              <a:rPr lang="fr-CA" sz="2000" dirty="0">
                <a:latin typeface="Century Gothic" panose="020B0502020202020204" pitchFamily="34" charset="0"/>
              </a:rPr>
              <a:t>Produits transformés constitués d'autres produits agricoles (hors </a:t>
            </a:r>
            <a:r>
              <a:rPr lang="fr-CA" sz="2000" dirty="0" err="1">
                <a:latin typeface="Century Gothic" panose="020B0502020202020204" pitchFamily="34" charset="0"/>
              </a:rPr>
              <a:t>ASRA</a:t>
            </a:r>
            <a:r>
              <a:rPr lang="fr-CA" sz="2000" dirty="0">
                <a:latin typeface="Century Gothic" panose="020B0502020202020204" pitchFamily="34" charset="0"/>
              </a:rPr>
              <a:t> et gestion de l'offre)</a:t>
            </a:r>
          </a:p>
          <a:p>
            <a:pPr marL="1249363" lvl="3" indent="-265113">
              <a:buFont typeface="Wingdings" panose="05000000000000000000" pitchFamily="2" charset="2"/>
              <a:buChar char="§"/>
            </a:pPr>
            <a:r>
              <a:rPr lang="fr-CA" sz="2000" dirty="0">
                <a:latin typeface="Century Gothic" panose="020B0502020202020204" pitchFamily="34" charset="0"/>
              </a:rPr>
              <a:t>Produits transformés sous gestion de l'offre</a:t>
            </a:r>
          </a:p>
          <a:p>
            <a:pPr marL="1249363" lvl="3" indent="-265113">
              <a:buFont typeface="Wingdings" panose="05000000000000000000" pitchFamily="2" charset="2"/>
              <a:buChar char="§"/>
            </a:pPr>
            <a:r>
              <a:rPr lang="fr-CA" sz="2000" dirty="0">
                <a:latin typeface="Century Gothic" panose="020B0502020202020204" pitchFamily="34" charset="0"/>
              </a:rPr>
              <a:t>Produits transformés sous </a:t>
            </a:r>
            <a:r>
              <a:rPr lang="fr-CA" sz="2000" dirty="0" err="1">
                <a:latin typeface="Century Gothic" panose="020B0502020202020204" pitchFamily="34" charset="0"/>
              </a:rPr>
              <a:t>ASRA</a:t>
            </a:r>
            <a:r>
              <a:rPr lang="fr-CA" sz="2000" dirty="0">
                <a:latin typeface="Century Gothic" panose="020B0502020202020204" pitchFamily="34" charset="0"/>
              </a:rPr>
              <a:t>, associés à l'</a:t>
            </a:r>
            <a:r>
              <a:rPr lang="fr-CA" sz="2000" dirty="0" err="1">
                <a:latin typeface="Century Gothic" panose="020B0502020202020204" pitchFamily="34" charset="0"/>
              </a:rPr>
              <a:t>ASRA</a:t>
            </a:r>
            <a:r>
              <a:rPr lang="fr-CA" sz="2000" dirty="0">
                <a:latin typeface="Century Gothic" panose="020B0502020202020204" pitchFamily="34" charset="0"/>
              </a:rPr>
              <a:t> ou associés à la gestion de l'offre</a:t>
            </a:r>
          </a:p>
        </p:txBody>
      </p:sp>
      <p:sp>
        <p:nvSpPr>
          <p:cNvPr id="6" name="Rectangle à coins arrondis 5"/>
          <p:cNvSpPr/>
          <p:nvPr>
            <p:custDataLst>
              <p:tags r:id="rId6"/>
            </p:custDataLst>
          </p:nvPr>
        </p:nvSpPr>
        <p:spPr>
          <a:xfrm>
            <a:off x="3071973" y="2180094"/>
            <a:ext cx="6472719" cy="70591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CA" sz="2000" b="1" cap="all" dirty="0" smtClean="0">
                <a:solidFill>
                  <a:schemeClr val="bg1"/>
                </a:solidFill>
                <a:effectLst>
                  <a:outerShdw blurRad="38100" dist="38100" dir="2700000" algn="tl">
                    <a:srgbClr val="000000">
                      <a:alpha val="43137"/>
                    </a:srgbClr>
                  </a:outerShdw>
                </a:effectLst>
                <a:latin typeface="Century Gothic" panose="020B0502020202020204" pitchFamily="34" charset="0"/>
              </a:rPr>
              <a:t>Admissibles en totalité</a:t>
            </a:r>
            <a:endParaRPr lang="fr-CA" sz="2000" b="1" cap="all"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78156513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01243"/>
          </a:xfrm>
        </p:spPr>
        <p:txBody>
          <a:bodyPr>
            <a:normAutofit/>
          </a:bodyPr>
          <a:lstStyle/>
          <a:p>
            <a:pPr marL="92075"/>
            <a:r>
              <a:rPr lang="fr-CA" sz="3600" cap="all" dirty="0" smtClean="0">
                <a:effectLst/>
              </a:rPr>
              <a:t>Particularité : Vente de produits transformés</a:t>
            </a:r>
            <a:endParaRPr lang="fr-CA" sz="3600" cap="all" dirty="0">
              <a:effectLst/>
            </a:endParaRPr>
          </a:p>
        </p:txBody>
      </p:sp>
      <p:sp>
        <p:nvSpPr>
          <p:cNvPr id="4" name="Rectangle 3"/>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Généralités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0" name="ZoneTexte 9"/>
          <p:cNvSpPr txBox="1"/>
          <p:nvPr>
            <p:custDataLst>
              <p:tags r:id="rId3"/>
            </p:custDataLst>
          </p:nvPr>
        </p:nvSpPr>
        <p:spPr>
          <a:xfrm>
            <a:off x="126946" y="1472934"/>
            <a:ext cx="11938106" cy="707886"/>
          </a:xfrm>
          <a:prstGeom prst="rect">
            <a:avLst/>
          </a:prstGeom>
          <a:noFill/>
        </p:spPr>
        <p:txBody>
          <a:bodyPr wrap="square" rtlCol="0">
            <a:spAutoFit/>
          </a:bodyPr>
          <a:lstStyle/>
          <a:p>
            <a:r>
              <a:rPr lang="fr-CA" sz="2000" b="1" u="sng" dirty="0">
                <a:latin typeface="Century Gothic" panose="020B0502020202020204" pitchFamily="34" charset="0"/>
              </a:rPr>
              <a:t>Produits transformés provenant à la fois de la production de l’entreprise agricole et de produits agricoles achetés à l’extérieur de l’entreprise </a:t>
            </a:r>
          </a:p>
        </p:txBody>
      </p:sp>
      <p:sp>
        <p:nvSpPr>
          <p:cNvPr id="11" name="Rectangle 10"/>
          <p:cNvSpPr/>
          <p:nvPr>
            <p:custDataLst>
              <p:tags r:id="rId4"/>
            </p:custDataLst>
          </p:nvPr>
        </p:nvSpPr>
        <p:spPr>
          <a:xfrm>
            <a:off x="221973" y="5193144"/>
            <a:ext cx="5019115"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Comment déclarer?</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6" name="Rectangle à coins arrondis 5"/>
          <p:cNvSpPr/>
          <p:nvPr>
            <p:custDataLst>
              <p:tags r:id="rId5"/>
            </p:custDataLst>
          </p:nvPr>
        </p:nvSpPr>
        <p:spPr>
          <a:xfrm>
            <a:off x="221973" y="2540001"/>
            <a:ext cx="11636964" cy="195342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CA" sz="2300" b="1" cap="all" dirty="0" smtClean="0">
                <a:solidFill>
                  <a:schemeClr val="bg1"/>
                </a:solidFill>
                <a:effectLst>
                  <a:outerShdw blurRad="38100" dist="38100" dir="2700000" algn="tl">
                    <a:srgbClr val="000000">
                      <a:alpha val="43137"/>
                    </a:srgbClr>
                  </a:outerShdw>
                </a:effectLst>
                <a:latin typeface="Century Gothic" panose="020B0502020202020204" pitchFamily="34" charset="0"/>
              </a:rPr>
              <a:t>Admissibles selon la proportion</a:t>
            </a:r>
            <a:endParaRPr lang="fr-CA" sz="2300" dirty="0" smtClean="0">
              <a:solidFill>
                <a:schemeClr val="bg1"/>
              </a:solidFill>
              <a:latin typeface="Century Gothic" panose="020B0502020202020204" pitchFamily="34" charset="0"/>
            </a:endParaRPr>
          </a:p>
          <a:p>
            <a:pPr lvl="1" algn="ctr"/>
            <a:r>
              <a:rPr lang="fr-CA" sz="2300" dirty="0" smtClean="0">
                <a:solidFill>
                  <a:schemeClr val="bg1"/>
                </a:solidFill>
                <a:latin typeface="Century Gothic" panose="020B0502020202020204" pitchFamily="34" charset="0"/>
              </a:rPr>
              <a:t>valeur des produits agricoles provenant de la production de l’entreprise</a:t>
            </a:r>
            <a:endParaRPr lang="fr-CA" sz="2300" i="1" dirty="0" smtClean="0">
              <a:solidFill>
                <a:schemeClr val="bg1"/>
              </a:solidFill>
              <a:latin typeface="Century Gothic" panose="020B0502020202020204" pitchFamily="34" charset="0"/>
            </a:endParaRPr>
          </a:p>
          <a:p>
            <a:pPr lvl="1" algn="ctr"/>
            <a:r>
              <a:rPr lang="fr-CA" sz="2300" i="1" dirty="0" smtClean="0">
                <a:solidFill>
                  <a:schemeClr val="bg1"/>
                </a:solidFill>
                <a:latin typeface="Century Gothic" panose="020B0502020202020204" pitchFamily="34" charset="0"/>
              </a:rPr>
              <a:t>valeur </a:t>
            </a:r>
            <a:r>
              <a:rPr lang="fr-CA" sz="2300" i="1" dirty="0">
                <a:solidFill>
                  <a:schemeClr val="bg1"/>
                </a:solidFill>
                <a:latin typeface="Century Gothic" panose="020B0502020202020204" pitchFamily="34" charset="0"/>
              </a:rPr>
              <a:t>totale des produits agricoles dans la fabrication du produit </a:t>
            </a:r>
            <a:r>
              <a:rPr lang="fr-CA" sz="2300" i="1" dirty="0" smtClean="0">
                <a:solidFill>
                  <a:schemeClr val="bg1"/>
                </a:solidFill>
                <a:latin typeface="Century Gothic" panose="020B0502020202020204" pitchFamily="34" charset="0"/>
              </a:rPr>
              <a:t>transformé</a:t>
            </a:r>
            <a:endParaRPr lang="fr-CA" sz="2300" b="1" cap="all"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Connecteur droit 6"/>
          <p:cNvCxnSpPr/>
          <p:nvPr>
            <p:custDataLst>
              <p:tags r:id="rId6"/>
            </p:custDataLst>
          </p:nvPr>
        </p:nvCxnSpPr>
        <p:spPr>
          <a:xfrm>
            <a:off x="1004711" y="3516715"/>
            <a:ext cx="105325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120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custDataLst>
              <p:tags r:id="rId1"/>
            </p:custDataLst>
            <p:extLst>
              <p:ext uri="{D42A27DB-BD31-4B8C-83A1-F6EECF244321}">
                <p14:modId xmlns:p14="http://schemas.microsoft.com/office/powerpoint/2010/main" val="668298213"/>
              </p:ext>
            </p:extLst>
          </p:nvPr>
        </p:nvGraphicFramePr>
        <p:xfrm>
          <a:off x="581126" y="2008323"/>
          <a:ext cx="10903738" cy="4438912"/>
        </p:xfrm>
        <a:graphic>
          <a:graphicData uri="http://schemas.openxmlformats.org/drawingml/2006/table">
            <a:tbl>
              <a:tblPr>
                <a:effectLst>
                  <a:innerShdw blurRad="63500" dist="50800" dir="2700000">
                    <a:prstClr val="black">
                      <a:alpha val="50000"/>
                    </a:prstClr>
                  </a:innerShdw>
                </a:effectLst>
              </a:tblPr>
              <a:tblGrid>
                <a:gridCol w="2678469"/>
                <a:gridCol w="2360917"/>
                <a:gridCol w="2816352"/>
                <a:gridCol w="3048000"/>
              </a:tblGrid>
              <a:tr h="62498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fontAlgn="ctr"/>
                      <a:r>
                        <a:rPr lang="fr-CA" sz="1800" b="1" u="none" strike="noStrike" cap="all" baseline="0" dirty="0">
                          <a:solidFill>
                            <a:schemeClr val="bg1"/>
                          </a:solidFill>
                          <a:effectLst/>
                          <a:latin typeface="Century Gothic" panose="020B0502020202020204" pitchFamily="34" charset="0"/>
                        </a:rPr>
                        <a:t>Date de fin d'exercice </a:t>
                      </a:r>
                      <a:endParaRPr lang="fr-CA" sz="1800" b="1" i="0" u="none" strike="noStrike" cap="all" baseline="0"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fontAlgn="ctr"/>
                      <a:r>
                        <a:rPr lang="fr-CA" sz="1800" b="1" u="none" strike="noStrike" cap="all" baseline="0" dirty="0">
                          <a:solidFill>
                            <a:schemeClr val="bg1"/>
                          </a:solidFill>
                          <a:effectLst/>
                          <a:latin typeface="Century Gothic" panose="020B0502020202020204" pitchFamily="34" charset="0"/>
                        </a:rPr>
                        <a:t>Année 2016</a:t>
                      </a:r>
                      <a:endParaRPr lang="fr-CA" sz="1800" b="1" i="0" u="none" strike="noStrike" cap="all" baseline="0"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fontAlgn="ctr"/>
                      <a:r>
                        <a:rPr lang="fr-CA" sz="1800" b="1" u="none" strike="noStrike" cap="all" baseline="0" dirty="0">
                          <a:solidFill>
                            <a:schemeClr val="bg1"/>
                          </a:solidFill>
                          <a:effectLst/>
                          <a:latin typeface="Century Gothic" panose="020B0502020202020204" pitchFamily="34" charset="0"/>
                        </a:rPr>
                        <a:t>Année </a:t>
                      </a:r>
                      <a:r>
                        <a:rPr lang="fr-CA" sz="1800" b="1" u="none" strike="noStrike" cap="all" baseline="0" dirty="0" smtClean="0">
                          <a:solidFill>
                            <a:schemeClr val="bg1"/>
                          </a:solidFill>
                          <a:effectLst/>
                          <a:latin typeface="Century Gothic" panose="020B0502020202020204" pitchFamily="34" charset="0"/>
                        </a:rPr>
                        <a:t>2017</a:t>
                      </a:r>
                    </a:p>
                    <a:p>
                      <a:pPr algn="ctr" fontAlgn="ctr"/>
                      <a:r>
                        <a:rPr lang="fr-CA" sz="1800" b="1" i="0" u="none" strike="noStrike" cap="none" baseline="0" dirty="0" smtClean="0">
                          <a:solidFill>
                            <a:schemeClr val="bg1"/>
                          </a:solidFill>
                          <a:effectLst/>
                          <a:latin typeface="Century Gothic" panose="020B0502020202020204" pitchFamily="34" charset="0"/>
                        </a:rPr>
                        <a:t>(implantation)</a:t>
                      </a:r>
                      <a:endParaRPr lang="fr-CA" sz="1800" b="1" i="0" u="none" strike="noStrike" cap="none" baseline="0"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fontAlgn="ctr"/>
                      <a:r>
                        <a:rPr lang="fr-CA" sz="1800" b="1" u="none" strike="noStrike" cap="all" baseline="0" dirty="0">
                          <a:solidFill>
                            <a:schemeClr val="bg1"/>
                          </a:solidFill>
                          <a:effectLst/>
                          <a:latin typeface="Century Gothic" panose="020B0502020202020204" pitchFamily="34" charset="0"/>
                        </a:rPr>
                        <a:t>Année 2018</a:t>
                      </a:r>
                      <a:endParaRPr lang="fr-CA" sz="1800" b="1" i="0" u="none" strike="noStrike" cap="all" baseline="0"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Janvier </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rowSpan="1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fontAlgn="ctr"/>
                      <a:r>
                        <a:rPr lang="fr-CA" sz="1800" b="1" u="none" strike="noStrike" dirty="0" smtClean="0">
                          <a:effectLst/>
                          <a:latin typeface="Century Gothic" panose="020B0502020202020204" pitchFamily="34" charset="0"/>
                        </a:rPr>
                        <a:t>30 septembre 2017</a:t>
                      </a:r>
                      <a:r>
                        <a:rPr lang="fr-CA" sz="1800" b="1" u="none" strike="noStrike" baseline="0" dirty="0" smtClean="0">
                          <a:effectLst/>
                          <a:latin typeface="Century Gothic" panose="020B0502020202020204" pitchFamily="34" charset="0"/>
                        </a:rPr>
                        <a:t> pour les AGRI, 4 mois suivant la fin d’exercice pour le financement</a:t>
                      </a:r>
                      <a:endParaRPr lang="fr-CA" sz="1800" b="1"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31 octobre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Février</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a:effectLst/>
                          <a:latin typeface="Century Gothic" panose="020B0502020202020204" pitchFamily="34" charset="0"/>
                        </a:rPr>
                        <a:t>30 novembre 2018</a:t>
                      </a:r>
                      <a:endParaRPr lang="fr-CA" sz="1800" b="0" i="0" u="none" strike="noStrike">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Mars </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31 décembre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Avril</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31 </a:t>
                      </a:r>
                      <a:r>
                        <a:rPr lang="fr-CA" sz="1800" u="none" strike="noStrike" dirty="0">
                          <a:effectLst/>
                          <a:latin typeface="Century Gothic" panose="020B0502020202020204" pitchFamily="34" charset="0"/>
                        </a:rPr>
                        <a:t>janvier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Mai</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28 février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just" fontAlgn="ctr"/>
                      <a:r>
                        <a:rPr lang="fr-CA" sz="1800" b="1" u="none" strike="noStrike" dirty="0">
                          <a:solidFill>
                            <a:schemeClr val="bg1"/>
                          </a:solidFill>
                          <a:effectLst/>
                          <a:latin typeface="Century Gothic" panose="020B0502020202020204" pitchFamily="34" charset="0"/>
                        </a:rPr>
                        <a:t>Juin</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31 mars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Juillet</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30 avril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Août</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31 </a:t>
                      </a:r>
                      <a:r>
                        <a:rPr lang="fr-CA" sz="1800" u="none" strike="noStrike" dirty="0">
                          <a:effectLst/>
                          <a:latin typeface="Century Gothic" panose="020B0502020202020204" pitchFamily="34" charset="0"/>
                        </a:rPr>
                        <a:t>mai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Septembre</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30 juin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Octobre</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smtClean="0">
                          <a:effectLst/>
                          <a:latin typeface="Century Gothic" panose="020B0502020202020204" pitchFamily="34" charset="0"/>
                        </a:rPr>
                        <a:t>10</a:t>
                      </a:r>
                      <a:r>
                        <a:rPr lang="fr-CA" sz="1800" u="none" strike="noStrike" baseline="0" dirty="0" smtClean="0">
                          <a:effectLst/>
                          <a:latin typeface="Century Gothic" panose="020B0502020202020204" pitchFamily="34" charset="0"/>
                        </a:rPr>
                        <a:t> août</a:t>
                      </a:r>
                      <a:r>
                        <a:rPr lang="fr-CA" sz="1800" u="none" strike="noStrike" dirty="0" smtClean="0">
                          <a:effectLst/>
                          <a:latin typeface="Century Gothic" panose="020B0502020202020204" pitchFamily="34" charset="0"/>
                        </a:rPr>
                        <a: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31 juillet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Novembre</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31 août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31 août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178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b="1" u="none" strike="noStrike" dirty="0">
                          <a:solidFill>
                            <a:schemeClr val="bg1"/>
                          </a:solidFill>
                          <a:effectLst/>
                          <a:latin typeface="Century Gothic" panose="020B0502020202020204" pitchFamily="34" charset="0"/>
                        </a:rPr>
                        <a:t>Décembre </a:t>
                      </a:r>
                      <a:endParaRPr lang="fr-CA" sz="1800" b="1" i="0" u="none" strike="noStrike" dirty="0">
                        <a:solidFill>
                          <a:schemeClr val="bg1"/>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vMerge="1">
                  <a:txBody>
                    <a:bodyPr/>
                    <a:lstStyle/>
                    <a:p>
                      <a:endParaRPr lang="fr-CA"/>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30 septembre 2018</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lvl="1" algn="l" fontAlgn="ctr"/>
                      <a:r>
                        <a:rPr lang="fr-CA" sz="1800" u="none" strike="noStrike" dirty="0">
                          <a:effectLst/>
                          <a:latin typeface="Century Gothic" panose="020B0502020202020204" pitchFamily="34" charset="0"/>
                        </a:rPr>
                        <a:t>30 septembre 2019</a:t>
                      </a:r>
                      <a:endParaRPr lang="fr-CA" sz="18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bl>
          </a:graphicData>
        </a:graphic>
      </p:graphicFrame>
      <p:sp>
        <p:nvSpPr>
          <p:cNvPr id="9" name="Rectangle 8"/>
          <p:cNvSpPr/>
          <p:nvPr>
            <p:custDataLst>
              <p:tags r:id="rId2"/>
            </p:custDataLst>
          </p:nvPr>
        </p:nvSpPr>
        <p:spPr>
          <a:xfrm>
            <a:off x="0" y="1132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Dates importantes : Dates limites de transmission (sans pénalité)</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Titre 2"/>
          <p:cNvSpPr txBox="1">
            <a:spLocks/>
          </p:cNvSpPr>
          <p:nvPr>
            <p:custDataLst>
              <p:tags r:id="rId3"/>
            </p:custDataLst>
          </p:nvPr>
        </p:nvSpPr>
        <p:spPr>
          <a:xfrm>
            <a:off x="-1" y="0"/>
            <a:ext cx="12192000" cy="990000"/>
          </a:xfrm>
          <a:prstGeom prst="rect">
            <a:avLst/>
          </a:prstGeom>
          <a:gradFill flip="none" rotWithShape="1">
            <a:gsLst>
              <a:gs pos="66000">
                <a:schemeClr val="tx1"/>
              </a:gs>
              <a:gs pos="100000">
                <a:schemeClr val="bg1">
                  <a:lumMod val="65000"/>
                </a:schemeClr>
              </a:gs>
            </a:gsLst>
            <a:path path="circle">
              <a:fillToRect l="100000" t="100000"/>
            </a:path>
            <a:tileRect r="-100000" b="-100000"/>
          </a:gradFill>
        </p:spPr>
        <p:txBody>
          <a:bodyPr vert="horz" lIns="91440" tIns="45720" rIns="91440" bIns="45720" rtlCol="0" anchor="ctr">
            <a:noAutofit/>
          </a:bodyPr>
          <a:lstStyle>
            <a:lvl1pPr algn="l" defTabSz="914400" rtl="0" eaLnBrk="1" latinLnBrk="0" hangingPunct="1">
              <a:lnSpc>
                <a:spcPct val="80000"/>
              </a:lnSpc>
              <a:spcBef>
                <a:spcPct val="0"/>
              </a:spcBef>
              <a:buNone/>
              <a:defRPr sz="5000" b="1" kern="1200" cap="none" spc="100" baseline="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r>
              <a:rPr lang="fr-CA" sz="3200" cap="all" smtClean="0"/>
              <a:t>Processus de la collecte des données financières</a:t>
            </a:r>
            <a:endParaRPr lang="fr-CA" sz="3200" cap="all" dirty="0"/>
          </a:p>
        </p:txBody>
      </p:sp>
    </p:spTree>
    <p:extLst>
      <p:ext uri="{BB962C8B-B14F-4D97-AF65-F5344CB8AC3E}">
        <p14:creationId xmlns:p14="http://schemas.microsoft.com/office/powerpoint/2010/main" val="10764632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760288"/>
          </a:xfrm>
        </p:spPr>
        <p:txBody>
          <a:bodyPr>
            <a:normAutofit/>
          </a:bodyPr>
          <a:lstStyle/>
          <a:p>
            <a:pPr marL="92075"/>
            <a:r>
              <a:rPr lang="fr-CA" sz="3600" cap="all" dirty="0" smtClean="0">
                <a:effectLst/>
              </a:rPr>
              <a:t>Particularité : Vente de produits transformés</a:t>
            </a:r>
            <a:endParaRPr lang="fr-CA" sz="3600" cap="all" dirty="0">
              <a:effectLst/>
            </a:endParaRPr>
          </a:p>
        </p:txBody>
      </p:sp>
      <p:sp>
        <p:nvSpPr>
          <p:cNvPr id="4" name="Rectangle 3"/>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Exemple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graphicFrame>
        <p:nvGraphicFramePr>
          <p:cNvPr id="12" name="Tableau 11"/>
          <p:cNvGraphicFramePr>
            <a:graphicFrameLocks noGrp="1"/>
          </p:cNvGraphicFramePr>
          <p:nvPr>
            <p:custDataLst>
              <p:tags r:id="rId3"/>
            </p:custDataLst>
            <p:extLst>
              <p:ext uri="{D42A27DB-BD31-4B8C-83A1-F6EECF244321}">
                <p14:modId xmlns:p14="http://schemas.microsoft.com/office/powerpoint/2010/main" val="627752349"/>
              </p:ext>
            </p:extLst>
          </p:nvPr>
        </p:nvGraphicFramePr>
        <p:xfrm>
          <a:off x="154577" y="1595293"/>
          <a:ext cx="11886735" cy="3169920"/>
        </p:xfrm>
        <a:graphic>
          <a:graphicData uri="http://schemas.openxmlformats.org/drawingml/2006/table">
            <a:tbl>
              <a:tblPr firstRow="1" bandRow="1">
                <a:effectLst>
                  <a:innerShdw blurRad="63500" dist="50800" dir="2700000">
                    <a:prstClr val="black">
                      <a:alpha val="50000"/>
                    </a:prstClr>
                  </a:innerShdw>
                </a:effectLst>
                <a:tableStyleId>{8A107856-5554-42FB-B03E-39F5DBC370BA}</a:tableStyleId>
              </a:tblPr>
              <a:tblGrid>
                <a:gridCol w="7198317"/>
                <a:gridCol w="4688418"/>
              </a:tblGrid>
              <a:tr h="354753">
                <a:tc gridSpan="2">
                  <a:txBody>
                    <a:bodyPr/>
                    <a:lstStyle/>
                    <a:p>
                      <a:pPr algn="ctr"/>
                      <a:r>
                        <a:rPr lang="fr-CA" sz="2000" b="1" cap="all" baseline="0" dirty="0" smtClean="0">
                          <a:solidFill>
                            <a:schemeClr val="accent2">
                              <a:lumMod val="75000"/>
                            </a:schemeClr>
                          </a:solidFill>
                          <a:latin typeface="Century Gothic" panose="020B0502020202020204" pitchFamily="34" charset="0"/>
                        </a:rPr>
                        <a:t>Profil de l’entreprise</a:t>
                      </a:r>
                      <a:endParaRPr lang="fr-CA" sz="2000" b="1" cap="all" baseline="0" dirty="0">
                        <a:solidFill>
                          <a:schemeClr val="accent2">
                            <a:lumMod val="75000"/>
                          </a:schemeClr>
                        </a:solidFill>
                        <a:latin typeface="Century Gothic" panose="020B0502020202020204" pitchFamily="34" charset="0"/>
                      </a:endParaRPr>
                    </a:p>
                  </a:txBody>
                  <a:tcPr/>
                </a:tc>
                <a:tc hMerge="1">
                  <a:txBody>
                    <a:bodyPr/>
                    <a:lstStyle/>
                    <a:p>
                      <a:endParaRPr lang="fr-CA" b="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Exercice financier</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b="0" dirty="0" smtClean="0">
                          <a:latin typeface="Century Gothic" panose="020B0502020202020204" pitchFamily="34" charset="0"/>
                        </a:rPr>
                        <a:t>1</a:t>
                      </a:r>
                      <a:r>
                        <a:rPr lang="fr-CA" sz="2000" b="0" baseline="30000" dirty="0" smtClean="0">
                          <a:latin typeface="Century Gothic" panose="020B0502020202020204" pitchFamily="34" charset="0"/>
                        </a:rPr>
                        <a:t>er</a:t>
                      </a:r>
                      <a:r>
                        <a:rPr lang="fr-CA" sz="2000" b="0" dirty="0" smtClean="0">
                          <a:latin typeface="Century Gothic" panose="020B0502020202020204" pitchFamily="34" charset="0"/>
                        </a:rPr>
                        <a:t> janvier au 31 décembre</a:t>
                      </a:r>
                      <a:endParaRPr lang="fr-CA" sz="2000" b="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Production</a:t>
                      </a:r>
                      <a:endParaRPr lang="fr-CA" sz="2000" b="1" dirty="0">
                        <a:solidFill>
                          <a:schemeClr val="accent2">
                            <a:lumMod val="75000"/>
                          </a:schemeClr>
                        </a:solidFill>
                        <a:latin typeface="Century Gothic" panose="020B0502020202020204" pitchFamily="34" charset="0"/>
                      </a:endParaRPr>
                    </a:p>
                  </a:txBody>
                  <a:tcPr anchor="ctr"/>
                </a:tc>
                <a:tc>
                  <a:txBody>
                    <a:bodyPr/>
                    <a:lstStyle/>
                    <a:p>
                      <a:r>
                        <a:rPr lang="fr-CA" sz="2000" dirty="0" smtClean="0">
                          <a:latin typeface="Century Gothic" panose="020B0502020202020204" pitchFamily="34" charset="0"/>
                        </a:rPr>
                        <a:t>Pommes</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Produits</a:t>
                      </a:r>
                      <a:r>
                        <a:rPr lang="fr-CA" sz="2000" b="1" baseline="0" dirty="0" smtClean="0">
                          <a:solidFill>
                            <a:schemeClr val="accent2">
                              <a:lumMod val="75000"/>
                            </a:schemeClr>
                          </a:solidFill>
                          <a:latin typeface="Century Gothic" panose="020B0502020202020204" pitchFamily="34" charset="0"/>
                        </a:rPr>
                        <a:t> transformés à partir de leur production</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Tartes</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Vente</a:t>
                      </a:r>
                      <a:r>
                        <a:rPr lang="fr-CA" sz="2000" b="1" baseline="0" dirty="0" smtClean="0">
                          <a:solidFill>
                            <a:schemeClr val="accent2">
                              <a:lumMod val="75000"/>
                            </a:schemeClr>
                          </a:solidFill>
                          <a:latin typeface="Century Gothic" panose="020B0502020202020204" pitchFamily="34" charset="0"/>
                        </a:rPr>
                        <a:t> des tartes</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30 000 $</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Valeur</a:t>
                      </a:r>
                      <a:r>
                        <a:rPr lang="fr-CA" sz="2000" b="1" baseline="0" dirty="0" smtClean="0">
                          <a:solidFill>
                            <a:schemeClr val="accent2">
                              <a:lumMod val="75000"/>
                            </a:schemeClr>
                          </a:solidFill>
                          <a:latin typeface="Century Gothic" panose="020B0502020202020204" pitchFamily="34" charset="0"/>
                        </a:rPr>
                        <a:t> des pommes utilisées pour la fabrication</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15 000 $</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Coût des fraises achetées </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5 000 $</a:t>
                      </a:r>
                      <a:endParaRPr lang="fr-CA" sz="2000" dirty="0">
                        <a:latin typeface="Century Gothic" panose="020B0502020202020204" pitchFamily="34" charset="0"/>
                      </a:endParaRPr>
                    </a:p>
                  </a:txBody>
                  <a:tcPr/>
                </a:tc>
              </a:tr>
              <a:tr h="354753">
                <a:tc>
                  <a:txBody>
                    <a:bodyPr/>
                    <a:lstStyle/>
                    <a:p>
                      <a:r>
                        <a:rPr lang="fr-CA" sz="2000" b="1" dirty="0" smtClean="0">
                          <a:solidFill>
                            <a:schemeClr val="accent2">
                              <a:lumMod val="75000"/>
                            </a:schemeClr>
                          </a:solidFill>
                          <a:latin typeface="Century Gothic" panose="020B0502020202020204" pitchFamily="34" charset="0"/>
                        </a:rPr>
                        <a:t>Dépenses encourues</a:t>
                      </a:r>
                      <a:endParaRPr lang="fr-CA" sz="2000" b="1" dirty="0">
                        <a:solidFill>
                          <a:schemeClr val="accent2">
                            <a:lumMod val="75000"/>
                          </a:schemeClr>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12 600 $</a:t>
                      </a:r>
                      <a:endParaRPr lang="fr-CA" sz="2000" dirty="0">
                        <a:latin typeface="Century Gothic" panose="020B0502020202020204" pitchFamily="34" charset="0"/>
                      </a:endParaRPr>
                    </a:p>
                  </a:txBody>
                  <a:tcPr/>
                </a:tc>
              </a:tr>
            </a:tbl>
          </a:graphicData>
        </a:graphic>
      </p:graphicFrame>
      <p:graphicFrame>
        <p:nvGraphicFramePr>
          <p:cNvPr id="13" name="Tableau 12"/>
          <p:cNvGraphicFramePr>
            <a:graphicFrameLocks noGrp="1"/>
          </p:cNvGraphicFramePr>
          <p:nvPr>
            <p:custDataLst>
              <p:tags r:id="rId4"/>
            </p:custDataLst>
            <p:extLst>
              <p:ext uri="{D42A27DB-BD31-4B8C-83A1-F6EECF244321}">
                <p14:modId xmlns:p14="http://schemas.microsoft.com/office/powerpoint/2010/main" val="3408769335"/>
              </p:ext>
            </p:extLst>
          </p:nvPr>
        </p:nvGraphicFramePr>
        <p:xfrm>
          <a:off x="154577" y="4765213"/>
          <a:ext cx="9883738" cy="1849120"/>
        </p:xfrm>
        <a:graphic>
          <a:graphicData uri="http://schemas.openxmlformats.org/drawingml/2006/table">
            <a:tbl>
              <a:tblPr firstRow="1" bandRow="1">
                <a:tableStyleId>{8A107856-5554-42FB-B03E-39F5DBC370BA}</a:tableStyleId>
              </a:tblPr>
              <a:tblGrid>
                <a:gridCol w="1968115"/>
                <a:gridCol w="2521691"/>
                <a:gridCol w="2342508"/>
                <a:gridCol w="3051424"/>
              </a:tblGrid>
              <a:tr h="370840">
                <a:tc gridSpan="2">
                  <a:txBody>
                    <a:bodyPr/>
                    <a:lstStyle/>
                    <a:p>
                      <a:pPr algn="ctr"/>
                      <a:r>
                        <a:rPr lang="fr-CA" sz="1800" dirty="0" smtClean="0">
                          <a:latin typeface="Century Gothic" panose="020B0502020202020204" pitchFamily="34" charset="0"/>
                        </a:rPr>
                        <a:t>Dépenses admissibles</a:t>
                      </a:r>
                      <a:endParaRPr lang="fr-CA" sz="1800" dirty="0">
                        <a:solidFill>
                          <a:srgbClr val="00B050"/>
                        </a:solidFill>
                        <a:latin typeface="Century Gothic" panose="020B0502020202020204" pitchFamily="34" charset="0"/>
                      </a:endParaRPr>
                    </a:p>
                  </a:txBody>
                  <a:tcPr/>
                </a:tc>
                <a:tc hMerge="1">
                  <a:txBody>
                    <a:bodyPr/>
                    <a:lstStyle/>
                    <a:p>
                      <a:endParaRPr lang="fr-CA" sz="1800" dirty="0">
                        <a:solidFill>
                          <a:srgbClr val="00B050"/>
                        </a:solidFill>
                        <a:latin typeface="Century Gothic" panose="020B0502020202020204" pitchFamily="34" charset="0"/>
                      </a:endParaRPr>
                    </a:p>
                  </a:txBody>
                  <a:tcPr/>
                </a:tc>
                <a:tc gridSpan="2">
                  <a:txBody>
                    <a:bodyPr/>
                    <a:lstStyle/>
                    <a:p>
                      <a:pPr algn="ctr"/>
                      <a:r>
                        <a:rPr lang="fr-CA" sz="1800" dirty="0" smtClean="0">
                          <a:latin typeface="Century Gothic" panose="020B0502020202020204" pitchFamily="34" charset="0"/>
                        </a:rPr>
                        <a:t>Dépenses inadmissibles</a:t>
                      </a:r>
                      <a:endParaRPr lang="fr-CA" sz="1800" dirty="0">
                        <a:solidFill>
                          <a:srgbClr val="00B050"/>
                        </a:solidFill>
                        <a:latin typeface="Century Gothic" panose="020B0502020202020204" pitchFamily="34" charset="0"/>
                      </a:endParaRPr>
                    </a:p>
                  </a:txBody>
                  <a:tcPr/>
                </a:tc>
                <a:tc hMerge="1">
                  <a:txBody>
                    <a:bodyPr/>
                    <a:lstStyle/>
                    <a:p>
                      <a:endParaRPr lang="fr-CA" sz="1800" dirty="0">
                        <a:solidFill>
                          <a:srgbClr val="00B050"/>
                        </a:solidFill>
                        <a:latin typeface="Century Gothic" panose="020B0502020202020204" pitchFamily="34" charset="0"/>
                      </a:endParaRPr>
                    </a:p>
                  </a:txBody>
                  <a:tcPr/>
                </a:tc>
              </a:tr>
              <a:tr h="370840">
                <a:tc>
                  <a:txBody>
                    <a:bodyPr/>
                    <a:lstStyle/>
                    <a:p>
                      <a:pPr algn="l"/>
                      <a:r>
                        <a:rPr lang="fr-CA" sz="1800" dirty="0" smtClean="0">
                          <a:latin typeface="Century Gothic" panose="020B0502020202020204" pitchFamily="34" charset="0"/>
                        </a:rPr>
                        <a:t>Emballage</a:t>
                      </a:r>
                      <a:endParaRPr lang="fr-CA" sz="1800" dirty="0">
                        <a:solidFill>
                          <a:srgbClr val="00B050"/>
                        </a:solidFill>
                        <a:latin typeface="Century Gothic" panose="020B0502020202020204" pitchFamily="34" charset="0"/>
                      </a:endParaRPr>
                    </a:p>
                  </a:txBody>
                  <a:tcPr/>
                </a:tc>
                <a:tc>
                  <a:txBody>
                    <a:bodyPr/>
                    <a:lstStyle/>
                    <a:p>
                      <a:pPr algn="ctr"/>
                      <a:r>
                        <a:rPr lang="fr-CA" sz="1800" dirty="0" smtClean="0">
                          <a:solidFill>
                            <a:schemeClr val="tx1"/>
                          </a:solidFill>
                          <a:latin typeface="Century Gothic" panose="020B0502020202020204" pitchFamily="34" charset="0"/>
                        </a:rPr>
                        <a:t>1 000 $</a:t>
                      </a:r>
                      <a:endParaRPr lang="fr-CA" sz="1800" dirty="0">
                        <a:solidFill>
                          <a:schemeClr val="tx1"/>
                        </a:solidFill>
                        <a:latin typeface="Century Gothic" panose="020B0502020202020204" pitchFamily="34" charset="0"/>
                      </a:endParaRPr>
                    </a:p>
                  </a:txBody>
                  <a:tcPr/>
                </a:tc>
                <a:tc>
                  <a:txBody>
                    <a:bodyPr/>
                    <a:lstStyle/>
                    <a:p>
                      <a:r>
                        <a:rPr lang="fr-CA" sz="1800" dirty="0" smtClean="0">
                          <a:latin typeface="Century Gothic" panose="020B0502020202020204" pitchFamily="34" charset="0"/>
                        </a:rPr>
                        <a:t>Fraises</a:t>
                      </a:r>
                      <a:endParaRPr lang="fr-CA" sz="1800" dirty="0">
                        <a:solidFill>
                          <a:srgbClr val="00B050"/>
                        </a:solidFill>
                        <a:latin typeface="Century Gothic" panose="020B0502020202020204" pitchFamily="34" charset="0"/>
                      </a:endParaRPr>
                    </a:p>
                  </a:txBody>
                  <a:tcPr/>
                </a:tc>
                <a:tc>
                  <a:txBody>
                    <a:bodyPr/>
                    <a:lstStyle/>
                    <a:p>
                      <a:pPr algn="ctr"/>
                      <a:r>
                        <a:rPr lang="fr-CA" sz="1800" dirty="0" smtClean="0">
                          <a:solidFill>
                            <a:schemeClr val="tx1"/>
                          </a:solidFill>
                          <a:latin typeface="Century Gothic" panose="020B0502020202020204" pitchFamily="34" charset="0"/>
                        </a:rPr>
                        <a:t>5 000 $</a:t>
                      </a:r>
                      <a:endParaRPr lang="fr-CA" sz="1800" dirty="0">
                        <a:solidFill>
                          <a:schemeClr val="tx1"/>
                        </a:solidFill>
                        <a:latin typeface="Century Gothic" panose="020B0502020202020204" pitchFamily="34" charset="0"/>
                      </a:endParaRPr>
                    </a:p>
                  </a:txBody>
                  <a:tcPr/>
                </a:tc>
              </a:tr>
              <a:tr h="370840">
                <a:tc>
                  <a:txBody>
                    <a:bodyPr/>
                    <a:lstStyle/>
                    <a:p>
                      <a:r>
                        <a:rPr lang="fr-CA" sz="1800" dirty="0" smtClean="0">
                          <a:latin typeface="Century Gothic" panose="020B0502020202020204" pitchFamily="34" charset="0"/>
                        </a:rPr>
                        <a:t>Électricité               </a:t>
                      </a:r>
                      <a:r>
                        <a:rPr lang="fr-CA" sz="1800" baseline="0" dirty="0" smtClean="0">
                          <a:latin typeface="Century Gothic" panose="020B0502020202020204" pitchFamily="34" charset="0"/>
                        </a:rPr>
                        <a:t>   </a:t>
                      </a:r>
                      <a:endParaRPr lang="fr-CA" sz="1800" dirty="0">
                        <a:solidFill>
                          <a:srgbClr val="00B050"/>
                        </a:solidFill>
                        <a:latin typeface="Century Gothic" panose="020B0502020202020204" pitchFamily="34" charset="0"/>
                      </a:endParaRPr>
                    </a:p>
                  </a:txBody>
                  <a:tcPr/>
                </a:tc>
                <a:tc>
                  <a:txBody>
                    <a:bodyPr/>
                    <a:lstStyle/>
                    <a:p>
                      <a:pPr algn="ctr"/>
                      <a:r>
                        <a:rPr lang="fr-CA" sz="1800" dirty="0" smtClean="0">
                          <a:solidFill>
                            <a:schemeClr val="tx1"/>
                          </a:solidFill>
                          <a:latin typeface="Century Gothic" panose="020B0502020202020204" pitchFamily="34" charset="0"/>
                        </a:rPr>
                        <a:t>600 $</a:t>
                      </a:r>
                      <a:endParaRPr lang="fr-CA" sz="1800" dirty="0">
                        <a:solidFill>
                          <a:schemeClr val="tx1"/>
                        </a:solidFill>
                        <a:latin typeface="Century Gothic" panose="020B0502020202020204" pitchFamily="34" charset="0"/>
                      </a:endParaRPr>
                    </a:p>
                  </a:txBody>
                  <a:tcPr/>
                </a:tc>
                <a:tc rowSpan="2">
                  <a:txBody>
                    <a:bodyPr/>
                    <a:lstStyle/>
                    <a:p>
                      <a:r>
                        <a:rPr lang="fr-CA" sz="1800" dirty="0" smtClean="0">
                          <a:latin typeface="Century Gothic" panose="020B0502020202020204" pitchFamily="34" charset="0"/>
                        </a:rPr>
                        <a:t>Autres </a:t>
                      </a:r>
                      <a:endParaRPr lang="fr-CA" sz="18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(sucre, pâte, etc.)</a:t>
                      </a:r>
                      <a:endParaRPr lang="fr-CA" sz="1800" dirty="0" smtClean="0">
                        <a:solidFill>
                          <a:srgbClr val="00B050"/>
                        </a:solidFill>
                        <a:latin typeface="Century Gothic" panose="020B0502020202020204" pitchFamily="34"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latin typeface="Century Gothic" panose="020B0502020202020204" pitchFamily="34" charset="0"/>
                        </a:rPr>
                        <a:t>1 500 $</a:t>
                      </a:r>
                    </a:p>
                  </a:txBody>
                  <a:tcPr anchor="ctr"/>
                </a:tc>
              </a:tr>
              <a:tr h="348406">
                <a:tc>
                  <a:txBody>
                    <a:bodyPr/>
                    <a:lstStyle/>
                    <a:p>
                      <a:r>
                        <a:rPr lang="fr-CA" sz="1800" dirty="0" smtClean="0">
                          <a:latin typeface="Century Gothic" panose="020B0502020202020204" pitchFamily="34" charset="0"/>
                        </a:rPr>
                        <a:t>Salaire</a:t>
                      </a:r>
                      <a:r>
                        <a:rPr lang="fr-CA" sz="1800" baseline="0" dirty="0" smtClean="0">
                          <a:latin typeface="Century Gothic" panose="020B0502020202020204" pitchFamily="34" charset="0"/>
                        </a:rPr>
                        <a:t> sans lien</a:t>
                      </a:r>
                      <a:endParaRPr lang="fr-CA" sz="1800" dirty="0">
                        <a:solidFill>
                          <a:srgbClr val="00B050"/>
                        </a:solidFill>
                        <a:latin typeface="Century Gothic" panose="020B0502020202020204" pitchFamily="34" charset="0"/>
                      </a:endParaRPr>
                    </a:p>
                  </a:txBody>
                  <a:tcPr/>
                </a:tc>
                <a:tc>
                  <a:txBody>
                    <a:bodyPr/>
                    <a:lstStyle/>
                    <a:p>
                      <a:pPr algn="ctr"/>
                      <a:r>
                        <a:rPr lang="fr-CA" sz="1800" dirty="0" smtClean="0">
                          <a:solidFill>
                            <a:schemeClr val="tx1"/>
                          </a:solidFill>
                          <a:latin typeface="Century Gothic" panose="020B0502020202020204" pitchFamily="34" charset="0"/>
                        </a:rPr>
                        <a:t>4 500 $</a:t>
                      </a:r>
                      <a:endParaRPr lang="fr-CA" sz="1800" dirty="0">
                        <a:solidFill>
                          <a:schemeClr val="tx1"/>
                        </a:solidFill>
                        <a:latin typeface="Century Gothic" panose="020B0502020202020204" pitchFamily="34" charset="0"/>
                      </a:endParaRPr>
                    </a:p>
                  </a:txBody>
                  <a:tcPr/>
                </a:tc>
                <a:tc vMerge="1">
                  <a:txBody>
                    <a:bodyPr/>
                    <a:lstStyle/>
                    <a:p>
                      <a:endParaRPr lang="fr-CA" dirty="0"/>
                    </a:p>
                  </a:txBody>
                  <a:tcPr/>
                </a:tc>
                <a:tc vMerge="1">
                  <a:txBody>
                    <a:bodyPr/>
                    <a:lstStyle/>
                    <a:p>
                      <a:endParaRPr lang="fr-CA"/>
                    </a:p>
                  </a:txBody>
                  <a:tcPr/>
                </a:tc>
              </a:tr>
              <a:tr h="370840">
                <a:tc>
                  <a:txBody>
                    <a:bodyPr/>
                    <a:lstStyle/>
                    <a:p>
                      <a:pPr algn="r"/>
                      <a:r>
                        <a:rPr lang="fr-CA" sz="1800" dirty="0" smtClean="0">
                          <a:latin typeface="Century Gothic" panose="020B0502020202020204" pitchFamily="34" charset="0"/>
                        </a:rPr>
                        <a:t>Total</a:t>
                      </a:r>
                      <a:endParaRPr lang="fr-CA" sz="1800" b="1" dirty="0">
                        <a:solidFill>
                          <a:srgbClr val="00B050"/>
                        </a:solidFill>
                        <a:latin typeface="Century Gothic" panose="020B0502020202020204" pitchFamily="34" charset="0"/>
                      </a:endParaRPr>
                    </a:p>
                  </a:txBody>
                  <a:tcPr/>
                </a:tc>
                <a:tc>
                  <a:txBody>
                    <a:bodyPr/>
                    <a:lstStyle/>
                    <a:p>
                      <a:pPr algn="ctr"/>
                      <a:r>
                        <a:rPr lang="fr-CA" sz="1800" b="1" dirty="0" smtClean="0">
                          <a:solidFill>
                            <a:schemeClr val="tx1"/>
                          </a:solidFill>
                          <a:latin typeface="Century Gothic" panose="020B0502020202020204" pitchFamily="34" charset="0"/>
                        </a:rPr>
                        <a:t>6 100 $</a:t>
                      </a:r>
                      <a:endParaRPr lang="fr-CA" sz="1800" b="1" dirty="0">
                        <a:solidFill>
                          <a:schemeClr val="tx1"/>
                        </a:solidFill>
                        <a:latin typeface="Century Gothic" panose="020B0502020202020204" pitchFamily="34" charset="0"/>
                      </a:endParaRPr>
                    </a:p>
                  </a:txBody>
                  <a:tcPr/>
                </a:tc>
                <a:tc>
                  <a:txBody>
                    <a:bodyPr/>
                    <a:lstStyle/>
                    <a:p>
                      <a:pPr algn="r"/>
                      <a:r>
                        <a:rPr lang="fr-CA" sz="1800" dirty="0" smtClean="0">
                          <a:latin typeface="Century Gothic" panose="020B0502020202020204" pitchFamily="34" charset="0"/>
                        </a:rPr>
                        <a:t>Total</a:t>
                      </a:r>
                      <a:endParaRPr lang="fr-CA" sz="1800" b="1" dirty="0">
                        <a:solidFill>
                          <a:srgbClr val="00B050"/>
                        </a:solidFill>
                        <a:latin typeface="Century Gothic" panose="020B0502020202020204" pitchFamily="34" charset="0"/>
                      </a:endParaRPr>
                    </a:p>
                  </a:txBody>
                  <a:tcPr/>
                </a:tc>
                <a:tc>
                  <a:txBody>
                    <a:bodyPr/>
                    <a:lstStyle/>
                    <a:p>
                      <a:pPr algn="ctr"/>
                      <a:r>
                        <a:rPr lang="fr-CA" sz="1800" b="1" dirty="0" smtClean="0">
                          <a:solidFill>
                            <a:schemeClr val="tx1"/>
                          </a:solidFill>
                          <a:latin typeface="Century Gothic" panose="020B0502020202020204" pitchFamily="34" charset="0"/>
                        </a:rPr>
                        <a:t>6 500 $</a:t>
                      </a:r>
                      <a:endParaRPr lang="fr-CA" sz="1800" b="1" dirty="0">
                        <a:solidFill>
                          <a:schemeClr val="tx1"/>
                        </a:solidFill>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150170736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729466"/>
          </a:xfrm>
        </p:spPr>
        <p:txBody>
          <a:bodyPr>
            <a:normAutofit/>
          </a:bodyPr>
          <a:lstStyle/>
          <a:p>
            <a:pPr marL="92075"/>
            <a:r>
              <a:rPr lang="fr-CA" sz="3600" cap="all" dirty="0" smtClean="0">
                <a:effectLst/>
              </a:rPr>
              <a:t>Particularité : Vente de produits transformés</a:t>
            </a:r>
            <a:endParaRPr lang="fr-CA" sz="3600" cap="all" dirty="0">
              <a:effectLst/>
            </a:endParaRPr>
          </a:p>
        </p:txBody>
      </p:sp>
      <p:sp>
        <p:nvSpPr>
          <p:cNvPr id="17" name="Ellipse 16"/>
          <p:cNvSpPr/>
          <p:nvPr>
            <p:custDataLst>
              <p:tags r:id="rId2"/>
            </p:custDataLst>
          </p:nvPr>
        </p:nvSpPr>
        <p:spPr>
          <a:xfrm>
            <a:off x="154577" y="5468453"/>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3" name="Rectangle à coins arrondis 2"/>
          <p:cNvSpPr/>
          <p:nvPr>
            <p:custDataLst>
              <p:tags r:id="rId3"/>
            </p:custDataLst>
          </p:nvPr>
        </p:nvSpPr>
        <p:spPr>
          <a:xfrm>
            <a:off x="135741" y="5350615"/>
            <a:ext cx="541163" cy="8538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aphicFrame>
        <p:nvGraphicFramePr>
          <p:cNvPr id="8" name="Tableau 7"/>
          <p:cNvGraphicFramePr>
            <a:graphicFrameLocks noGrp="1"/>
          </p:cNvGraphicFramePr>
          <p:nvPr>
            <p:custDataLst>
              <p:tags r:id="rId4"/>
            </p:custDataLst>
            <p:extLst>
              <p:ext uri="{D42A27DB-BD31-4B8C-83A1-F6EECF244321}">
                <p14:modId xmlns:p14="http://schemas.microsoft.com/office/powerpoint/2010/main" val="2232878114"/>
              </p:ext>
            </p:extLst>
          </p:nvPr>
        </p:nvGraphicFramePr>
        <p:xfrm>
          <a:off x="77287" y="894803"/>
          <a:ext cx="12037423" cy="1752493"/>
        </p:xfrm>
        <a:graphic>
          <a:graphicData uri="http://schemas.openxmlformats.org/drawingml/2006/table">
            <a:tbl>
              <a:tblPr firstRow="1" bandRow="1">
                <a:tableStyleId>{21E4AEA4-8DFA-4A89-87EB-49C32662AFE0}</a:tableStyleId>
              </a:tblPr>
              <a:tblGrid>
                <a:gridCol w="4350438"/>
                <a:gridCol w="1272412"/>
                <a:gridCol w="6414573"/>
              </a:tblGrid>
              <a:tr h="386831">
                <a:tc>
                  <a:txBody>
                    <a:bodyPr/>
                    <a:lstStyle/>
                    <a:p>
                      <a:r>
                        <a:rPr lang="fr-CA" dirty="0" smtClean="0">
                          <a:latin typeface="Century Gothic" panose="020B0502020202020204" pitchFamily="34" charset="0"/>
                        </a:rPr>
                        <a:t>Libellés</a:t>
                      </a:r>
                      <a:endParaRPr lang="fr-CA" b="0" i="0" dirty="0">
                        <a:latin typeface="Century Gothic" panose="020B0502020202020204" pitchFamily="34" charset="0"/>
                      </a:endParaRPr>
                    </a:p>
                  </a:txBody>
                  <a:tcPr/>
                </a:tc>
                <a:tc>
                  <a:txBody>
                    <a:bodyPr/>
                    <a:lstStyle/>
                    <a:p>
                      <a:pPr algn="ctr"/>
                      <a:r>
                        <a:rPr lang="fr-CA" dirty="0" smtClean="0">
                          <a:latin typeface="Century Gothic" panose="020B0502020202020204" pitchFamily="34" charset="0"/>
                        </a:rPr>
                        <a:t>Montant</a:t>
                      </a:r>
                      <a:endParaRPr lang="fr-CA" dirty="0">
                        <a:latin typeface="Century Gothic" panose="020B0502020202020204" pitchFamily="34" charset="0"/>
                      </a:endParaRPr>
                    </a:p>
                  </a:txBody>
                  <a:tcPr/>
                </a:tc>
                <a:tc>
                  <a:txBody>
                    <a:bodyPr/>
                    <a:lstStyle/>
                    <a:p>
                      <a:r>
                        <a:rPr lang="fr-CA" dirty="0" smtClean="0">
                          <a:latin typeface="Century Gothic" panose="020B0502020202020204" pitchFamily="34" charset="0"/>
                        </a:rPr>
                        <a:t>Remarques</a:t>
                      </a:r>
                      <a:endParaRPr lang="fr-CA" dirty="0">
                        <a:latin typeface="Century Gothic" panose="020B0502020202020204" pitchFamily="34" charset="0"/>
                      </a:endParaRPr>
                    </a:p>
                  </a:txBody>
                  <a:tcPr/>
                </a:tc>
              </a:tr>
              <a:tr h="978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smtClean="0">
                          <a:latin typeface="Century Gothic" panose="020B0502020202020204" pitchFamily="34" charset="0"/>
                        </a:rPr>
                        <a:t>Vente de </a:t>
                      </a:r>
                      <a:r>
                        <a:rPr lang="fr-CA" sz="1800" b="1" dirty="0" smtClean="0">
                          <a:latin typeface="Century Gothic" panose="020B0502020202020204" pitchFamily="34" charset="0"/>
                        </a:rPr>
                        <a:t>pommes hâtives</a:t>
                      </a:r>
                      <a:r>
                        <a:rPr lang="fr-CA" sz="1800" dirty="0" smtClean="0">
                          <a:latin typeface="Century Gothic" panose="020B0502020202020204" pitchFamily="34" charset="0"/>
                        </a:rPr>
                        <a:t>, transformées ferme ou vendues directement au consommateur </a:t>
                      </a:r>
                      <a:endParaRPr lang="fr-CA" sz="1800" b="0" i="0" dirty="0" smtClean="0">
                        <a:solidFill>
                          <a:srgbClr val="00B050"/>
                        </a:solidFill>
                        <a:latin typeface="Century Gothic" panose="020B0502020202020204" pitchFamily="34" charset="0"/>
                      </a:endParaRPr>
                    </a:p>
                  </a:txBody>
                  <a:tcPr anchor="ctr"/>
                </a:tc>
                <a:tc>
                  <a:txBody>
                    <a:bodyPr/>
                    <a:lstStyle/>
                    <a:p>
                      <a:pPr algn="ctr"/>
                      <a:r>
                        <a:rPr lang="fr-CA" dirty="0" smtClean="0">
                          <a:latin typeface="Century Gothic" panose="020B0502020202020204" pitchFamily="34" charset="0"/>
                        </a:rPr>
                        <a:t>22 500 $</a:t>
                      </a:r>
                      <a:endParaRPr lang="fr-CA" dirty="0">
                        <a:solidFill>
                          <a:srgbClr val="00B050"/>
                        </a:solidFill>
                        <a:latin typeface="Century Gothic" panose="020B0502020202020204" pitchFamily="34" charset="0"/>
                      </a:endParaRPr>
                    </a:p>
                  </a:txBody>
                  <a:tcPr anchor="ctr"/>
                </a:tc>
                <a:tc>
                  <a:txBody>
                    <a:bodyPr/>
                    <a:lstStyle/>
                    <a:p>
                      <a:r>
                        <a:rPr lang="fr-CA" dirty="0" smtClean="0">
                          <a:latin typeface="Century Gothic" panose="020B0502020202020204" pitchFamily="34" charset="0"/>
                        </a:rPr>
                        <a:t>Pommes produites sur l’entreprise = 75 % de la valeur totale des produits agricoles (15 000 $/20 000 $). Le</a:t>
                      </a:r>
                      <a:r>
                        <a:rPr lang="fr-CA" baseline="0" dirty="0" smtClean="0">
                          <a:latin typeface="Century Gothic" panose="020B0502020202020204" pitchFamily="34" charset="0"/>
                        </a:rPr>
                        <a:t> montant à déclarer est de 30 000 $ X 75 % = 22 500 $</a:t>
                      </a:r>
                      <a:endParaRPr lang="fr-CA" dirty="0">
                        <a:solidFill>
                          <a:srgbClr val="00B050"/>
                        </a:solidFill>
                        <a:latin typeface="Century Gothic" panose="020B0502020202020204" pitchFamily="34" charset="0"/>
                      </a:endParaRPr>
                    </a:p>
                  </a:txBody>
                  <a:tcPr anchor="ctr"/>
                </a:tc>
              </a:tr>
              <a:tr h="386831">
                <a:tc>
                  <a:txBody>
                    <a:bodyPr/>
                    <a:lstStyle/>
                    <a:p>
                      <a:r>
                        <a:rPr lang="fr-CA" dirty="0" smtClean="0">
                          <a:latin typeface="Century Gothic" panose="020B0502020202020204" pitchFamily="34" charset="0"/>
                        </a:rPr>
                        <a:t>Revente de produits achetés</a:t>
                      </a:r>
                      <a:endParaRPr lang="fr-CA" b="0" i="0" dirty="0">
                        <a:solidFill>
                          <a:srgbClr val="00B050"/>
                        </a:solidFill>
                        <a:latin typeface="Century Gothic" panose="020B0502020202020204" pitchFamily="34" charset="0"/>
                      </a:endParaRPr>
                    </a:p>
                  </a:txBody>
                  <a:tcPr anchor="ctr"/>
                </a:tc>
                <a:tc>
                  <a:txBody>
                    <a:bodyPr/>
                    <a:lstStyle/>
                    <a:p>
                      <a:pPr algn="ctr"/>
                      <a:r>
                        <a:rPr lang="fr-CA" dirty="0" smtClean="0">
                          <a:latin typeface="Century Gothic" panose="020B0502020202020204" pitchFamily="34" charset="0"/>
                        </a:rPr>
                        <a:t>7 500 $</a:t>
                      </a:r>
                      <a:endParaRPr lang="fr-CA" dirty="0">
                        <a:solidFill>
                          <a:srgbClr val="00B050"/>
                        </a:solidFill>
                        <a:latin typeface="Century Gothic" panose="020B0502020202020204" pitchFamily="34" charset="0"/>
                      </a:endParaRPr>
                    </a:p>
                  </a:txBody>
                  <a:tcPr anchor="ctr"/>
                </a:tc>
                <a:tc>
                  <a:txBody>
                    <a:bodyPr/>
                    <a:lstStyle/>
                    <a:p>
                      <a:r>
                        <a:rPr lang="fr-CA" dirty="0" smtClean="0">
                          <a:latin typeface="Century Gothic" panose="020B0502020202020204" pitchFamily="34" charset="0"/>
                        </a:rPr>
                        <a:t>30 000 $ - 22 500 $ = 7 500 $</a:t>
                      </a:r>
                      <a:endParaRPr lang="fr-CA" dirty="0">
                        <a:solidFill>
                          <a:srgbClr val="00B050"/>
                        </a:solidFill>
                        <a:latin typeface="Century Gothic" panose="020B0502020202020204" pitchFamily="34" charset="0"/>
                      </a:endParaRPr>
                    </a:p>
                  </a:txBody>
                  <a:tcPr anchor="ctr"/>
                </a:tc>
              </a:tr>
            </a:tbl>
          </a:graphicData>
        </a:graphic>
      </p:graphicFrame>
      <p:graphicFrame>
        <p:nvGraphicFramePr>
          <p:cNvPr id="2" name="Tableau 1"/>
          <p:cNvGraphicFramePr>
            <a:graphicFrameLocks noGrp="1"/>
          </p:cNvGraphicFramePr>
          <p:nvPr>
            <p:custDataLst>
              <p:tags r:id="rId5"/>
            </p:custDataLst>
            <p:extLst/>
          </p:nvPr>
        </p:nvGraphicFramePr>
        <p:xfrm>
          <a:off x="77287" y="2707476"/>
          <a:ext cx="12037423" cy="1450617"/>
        </p:xfrm>
        <a:graphic>
          <a:graphicData uri="http://schemas.openxmlformats.org/drawingml/2006/table">
            <a:tbl>
              <a:tblPr firstRow="1" bandRow="1">
                <a:tableStyleId>{21E4AEA4-8DFA-4A89-87EB-49C32662AFE0}</a:tableStyleId>
              </a:tblPr>
              <a:tblGrid>
                <a:gridCol w="4350438"/>
                <a:gridCol w="1272412"/>
                <a:gridCol w="6414573"/>
              </a:tblGrid>
              <a:tr h="386831">
                <a:tc>
                  <a:txBody>
                    <a:bodyPr/>
                    <a:lstStyle/>
                    <a:p>
                      <a:r>
                        <a:rPr lang="fr-CA" b="0" dirty="0" smtClean="0">
                          <a:solidFill>
                            <a:schemeClr val="tx1"/>
                          </a:solidFill>
                          <a:latin typeface="Century Gothic" panose="020B0502020202020204" pitchFamily="34" charset="0"/>
                        </a:rPr>
                        <a:t>Contenants, ficelle et plastique</a:t>
                      </a:r>
                      <a:endParaRPr lang="fr-CA" b="0" i="0" dirty="0">
                        <a:solidFill>
                          <a:schemeClr val="tx1"/>
                        </a:solidFill>
                        <a:latin typeface="Century Gothic" panose="020B0502020202020204" pitchFamily="34" charset="0"/>
                      </a:endParaRPr>
                    </a:p>
                  </a:txBody>
                  <a:tcPr anchor="ctr">
                    <a:solidFill>
                      <a:schemeClr val="accent2">
                        <a:lumMod val="40000"/>
                        <a:lumOff val="60000"/>
                      </a:schemeClr>
                    </a:solidFill>
                  </a:tcPr>
                </a:tc>
                <a:tc>
                  <a:txBody>
                    <a:bodyPr/>
                    <a:lstStyle/>
                    <a:p>
                      <a:pPr algn="ctr"/>
                      <a:r>
                        <a:rPr lang="fr-CA" b="0" dirty="0" smtClean="0">
                          <a:solidFill>
                            <a:schemeClr val="tx1"/>
                          </a:solidFill>
                          <a:latin typeface="Century Gothic" panose="020B0502020202020204" pitchFamily="34" charset="0"/>
                        </a:rPr>
                        <a:t>1 000 $</a:t>
                      </a:r>
                      <a:endParaRPr lang="fr-CA" b="0" dirty="0">
                        <a:solidFill>
                          <a:schemeClr val="tx1"/>
                        </a:solidFill>
                        <a:latin typeface="Century Gothic" panose="020B0502020202020204" pitchFamily="34" charset="0"/>
                      </a:endParaRPr>
                    </a:p>
                  </a:txBody>
                  <a:tcPr anchor="ctr">
                    <a:solidFill>
                      <a:schemeClr val="accent2">
                        <a:lumMod val="40000"/>
                        <a:lumOff val="60000"/>
                      </a:schemeClr>
                    </a:solidFill>
                  </a:tcPr>
                </a:tc>
                <a:tc rowSpan="3">
                  <a:txBody>
                    <a:bodyPr/>
                    <a:lstStyle/>
                    <a:p>
                      <a:r>
                        <a:rPr lang="fr-CA" b="0" dirty="0" smtClean="0">
                          <a:solidFill>
                            <a:schemeClr val="tx1"/>
                          </a:solidFill>
                          <a:latin typeface="Century Gothic" panose="020B0502020202020204" pitchFamily="34" charset="0"/>
                        </a:rPr>
                        <a:t>Dépenses admissibles</a:t>
                      </a:r>
                      <a:endParaRPr lang="fr-CA" b="0" dirty="0">
                        <a:solidFill>
                          <a:schemeClr val="tx1"/>
                        </a:solidFill>
                        <a:latin typeface="Century Gothic" panose="020B0502020202020204" pitchFamily="34" charset="0"/>
                      </a:endParaRPr>
                    </a:p>
                  </a:txBody>
                  <a:tcPr anchor="ctr">
                    <a:solidFill>
                      <a:schemeClr val="accent2">
                        <a:lumMod val="40000"/>
                        <a:lumOff val="60000"/>
                      </a:schemeClr>
                    </a:solidFill>
                  </a:tcPr>
                </a:tc>
              </a:tr>
              <a:tr h="386831">
                <a:tc>
                  <a:txBody>
                    <a:bodyPr/>
                    <a:lstStyle/>
                    <a:p>
                      <a:r>
                        <a:rPr lang="fr-CA" dirty="0" smtClean="0">
                          <a:latin typeface="Century Gothic" panose="020B0502020202020204" pitchFamily="34" charset="0"/>
                        </a:rPr>
                        <a:t>Électricité</a:t>
                      </a:r>
                      <a:endParaRPr lang="fr-CA" b="0" i="0" dirty="0">
                        <a:solidFill>
                          <a:srgbClr val="00B05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fr-CA" dirty="0" smtClean="0">
                          <a:latin typeface="Century Gothic" panose="020B0502020202020204" pitchFamily="34" charset="0"/>
                        </a:rPr>
                        <a:t>600 $</a:t>
                      </a:r>
                      <a:endParaRPr lang="fr-CA" dirty="0">
                        <a:solidFill>
                          <a:srgbClr val="00B050"/>
                        </a:solidFill>
                        <a:latin typeface="Century Gothic" panose="020B0502020202020204" pitchFamily="34" charset="0"/>
                      </a:endParaRPr>
                    </a:p>
                  </a:txBody>
                  <a:tcPr anchor="ctr">
                    <a:solidFill>
                      <a:schemeClr val="accent2">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smtClean="0">
                        <a:solidFill>
                          <a:srgbClr val="00B050"/>
                        </a:solidFill>
                        <a:latin typeface="Century Gothic" panose="020B0502020202020204" pitchFamily="34" charset="0"/>
                      </a:endParaRPr>
                    </a:p>
                  </a:txBody>
                  <a:tcPr anchor="ctr">
                    <a:solidFill>
                      <a:schemeClr val="accent2">
                        <a:lumMod val="20000"/>
                        <a:lumOff val="80000"/>
                      </a:schemeClr>
                    </a:solidFill>
                  </a:tcPr>
                </a:tc>
              </a:tr>
              <a:tr h="676955">
                <a:tc>
                  <a:txBody>
                    <a:bodyPr/>
                    <a:lstStyle/>
                    <a:p>
                      <a:r>
                        <a:rPr lang="fr-CA" dirty="0" smtClean="0">
                          <a:latin typeface="Century Gothic" panose="020B0502020202020204" pitchFamily="34" charset="0"/>
                        </a:rPr>
                        <a:t>Salaires des personnes sans lien de dépendance</a:t>
                      </a:r>
                      <a:endParaRPr lang="fr-CA" b="0" i="0" dirty="0">
                        <a:solidFill>
                          <a:srgbClr val="00B050"/>
                        </a:solidFill>
                        <a:latin typeface="Century Gothic" panose="020B0502020202020204" pitchFamily="34" charset="0"/>
                      </a:endParaRPr>
                    </a:p>
                  </a:txBody>
                  <a:tcPr anchor="ctr">
                    <a:solidFill>
                      <a:schemeClr val="accent2">
                        <a:lumMod val="40000"/>
                        <a:lumOff val="60000"/>
                      </a:schemeClr>
                    </a:solidFill>
                  </a:tcPr>
                </a:tc>
                <a:tc>
                  <a:txBody>
                    <a:bodyPr/>
                    <a:lstStyle/>
                    <a:p>
                      <a:pPr algn="ctr"/>
                      <a:r>
                        <a:rPr lang="fr-CA" dirty="0" smtClean="0">
                          <a:latin typeface="Century Gothic" panose="020B0502020202020204" pitchFamily="34" charset="0"/>
                        </a:rPr>
                        <a:t>4 500 $</a:t>
                      </a:r>
                      <a:endParaRPr lang="fr-CA" dirty="0">
                        <a:solidFill>
                          <a:srgbClr val="00B050"/>
                        </a:solidFill>
                        <a:latin typeface="Century Gothic" panose="020B0502020202020204" pitchFamily="34" charset="0"/>
                      </a:endParaRPr>
                    </a:p>
                  </a:txBody>
                  <a:tcPr anchor="ctr">
                    <a:solidFill>
                      <a:schemeClr val="accent2">
                        <a:lumMod val="40000"/>
                        <a:lumOff val="6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solidFill>
                          <a:srgbClr val="00B050"/>
                        </a:solidFill>
                        <a:latin typeface="Century Gothic" panose="020B0502020202020204" pitchFamily="34" charset="0"/>
                      </a:endParaRPr>
                    </a:p>
                  </a:txBody>
                  <a:tcPr anchor="ctr">
                    <a:solidFill>
                      <a:schemeClr val="accent2">
                        <a:lumMod val="40000"/>
                        <a:lumOff val="60000"/>
                      </a:schemeClr>
                    </a:solidFill>
                  </a:tcPr>
                </a:tc>
              </a:tr>
            </a:tbl>
          </a:graphicData>
        </a:graphic>
      </p:graphicFrame>
      <p:graphicFrame>
        <p:nvGraphicFramePr>
          <p:cNvPr id="4" name="Tableau 3"/>
          <p:cNvGraphicFramePr>
            <a:graphicFrameLocks noGrp="1"/>
          </p:cNvGraphicFramePr>
          <p:nvPr>
            <p:custDataLst>
              <p:tags r:id="rId6"/>
            </p:custDataLst>
            <p:extLst/>
          </p:nvPr>
        </p:nvGraphicFramePr>
        <p:xfrm>
          <a:off x="77286" y="4218273"/>
          <a:ext cx="12037423" cy="2611112"/>
        </p:xfrm>
        <a:graphic>
          <a:graphicData uri="http://schemas.openxmlformats.org/drawingml/2006/table">
            <a:tbl>
              <a:tblPr firstRow="1" bandRow="1">
                <a:tableStyleId>{21E4AEA4-8DFA-4A89-87EB-49C32662AFE0}</a:tableStyleId>
              </a:tblPr>
              <a:tblGrid>
                <a:gridCol w="4350438"/>
                <a:gridCol w="1272412"/>
                <a:gridCol w="6414573"/>
              </a:tblGrid>
              <a:tr h="676955">
                <a:tc>
                  <a:txBody>
                    <a:bodyPr/>
                    <a:lstStyle/>
                    <a:p>
                      <a:r>
                        <a:rPr lang="fr-CA" b="0" dirty="0" smtClean="0">
                          <a:solidFill>
                            <a:schemeClr val="tx1"/>
                          </a:solidFill>
                          <a:latin typeface="Century Gothic" panose="020B0502020202020204" pitchFamily="34" charset="0"/>
                        </a:rPr>
                        <a:t>Achats de produits agricoles destinés à la revente</a:t>
                      </a:r>
                      <a:endParaRPr lang="fr-CA" b="0" i="0" dirty="0">
                        <a:solidFill>
                          <a:schemeClr val="tx1"/>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fr-CA" b="0" dirty="0" smtClean="0">
                          <a:solidFill>
                            <a:schemeClr val="tx1"/>
                          </a:solidFill>
                          <a:latin typeface="Century Gothic" panose="020B0502020202020204" pitchFamily="34" charset="0"/>
                        </a:rPr>
                        <a:t>5 000$</a:t>
                      </a:r>
                      <a:endParaRPr lang="fr-CA" b="0" dirty="0">
                        <a:solidFill>
                          <a:schemeClr val="tx1"/>
                        </a:solidFill>
                        <a:latin typeface="Century Gothic" panose="020B0502020202020204" pitchFamily="34" charset="0"/>
                      </a:endParaRPr>
                    </a:p>
                  </a:txBody>
                  <a:tcPr anchor="ctr">
                    <a:solidFill>
                      <a:schemeClr val="accent2">
                        <a:lumMod val="20000"/>
                        <a:lumOff val="80000"/>
                      </a:schemeClr>
                    </a:solidFill>
                  </a:tcPr>
                </a:tc>
                <a:tc>
                  <a:txBody>
                    <a:bodyPr/>
                    <a:lstStyle/>
                    <a:p>
                      <a:r>
                        <a:rPr lang="fr-CA" b="0" dirty="0" smtClean="0">
                          <a:solidFill>
                            <a:schemeClr val="tx1"/>
                          </a:solidFill>
                          <a:latin typeface="Century Gothic" panose="020B0502020202020204" pitchFamily="34" charset="0"/>
                        </a:rPr>
                        <a:t>Achats de fraises pour la revente</a:t>
                      </a:r>
                      <a:endParaRPr lang="fr-CA" b="0" dirty="0">
                        <a:solidFill>
                          <a:schemeClr val="tx1"/>
                        </a:solidFill>
                        <a:latin typeface="Century Gothic" panose="020B0502020202020204" pitchFamily="34" charset="0"/>
                      </a:endParaRPr>
                    </a:p>
                  </a:txBody>
                  <a:tcPr anchor="ctr">
                    <a:solidFill>
                      <a:schemeClr val="accent2">
                        <a:lumMod val="20000"/>
                        <a:lumOff val="80000"/>
                      </a:schemeClr>
                    </a:solidFill>
                  </a:tcPr>
                </a:tc>
              </a:tr>
              <a:tr h="676955">
                <a:tc>
                  <a:txBody>
                    <a:bodyPr/>
                    <a:lstStyle/>
                    <a:p>
                      <a:r>
                        <a:rPr lang="fr-CA" dirty="0" smtClean="0">
                          <a:latin typeface="Century Gothic" panose="020B0502020202020204" pitchFamily="34" charset="0"/>
                        </a:rPr>
                        <a:t>Autres dépenses inadmissibles au programmes Agri-stabilité</a:t>
                      </a:r>
                      <a:endParaRPr lang="fr-CA" b="0" i="0" dirty="0">
                        <a:solidFill>
                          <a:srgbClr val="00B050"/>
                        </a:solidFill>
                        <a:latin typeface="Century Gothic" panose="020B0502020202020204" pitchFamily="34" charset="0"/>
                      </a:endParaRPr>
                    </a:p>
                  </a:txBody>
                  <a:tcPr anchor="ctr"/>
                </a:tc>
                <a:tc>
                  <a:txBody>
                    <a:bodyPr/>
                    <a:lstStyle/>
                    <a:p>
                      <a:pPr algn="ctr"/>
                      <a:r>
                        <a:rPr lang="fr-CA" dirty="0" smtClean="0">
                          <a:latin typeface="Century Gothic" panose="020B0502020202020204" pitchFamily="34" charset="0"/>
                        </a:rPr>
                        <a:t>1 500 $</a:t>
                      </a:r>
                      <a:endParaRPr lang="fr-CA" dirty="0">
                        <a:solidFill>
                          <a:srgbClr val="00B050"/>
                        </a:solidFill>
                        <a:latin typeface="Century Gothic" panose="020B0502020202020204" pitchFamily="34" charset="0"/>
                      </a:endParaRPr>
                    </a:p>
                  </a:txBody>
                  <a:tcPr anchor="ctr"/>
                </a:tc>
                <a:tc>
                  <a:txBody>
                    <a:bodyPr/>
                    <a:lstStyle/>
                    <a:p>
                      <a:r>
                        <a:rPr lang="fr-CA" dirty="0" smtClean="0">
                          <a:latin typeface="Century Gothic" panose="020B0502020202020204" pitchFamily="34" charset="0"/>
                        </a:rPr>
                        <a:t>Achats de sucre et pâtes</a:t>
                      </a:r>
                      <a:r>
                        <a:rPr lang="fr-CA" baseline="0" dirty="0" smtClean="0">
                          <a:latin typeface="Century Gothic" panose="020B0502020202020204" pitchFamily="34" charset="0"/>
                        </a:rPr>
                        <a:t> (ingrédients)</a:t>
                      </a:r>
                      <a:endParaRPr lang="fr-CA" dirty="0">
                        <a:solidFill>
                          <a:srgbClr val="00B050"/>
                        </a:solidFill>
                        <a:latin typeface="Century Gothic" panose="020B0502020202020204" pitchFamily="34" charset="0"/>
                      </a:endParaRPr>
                    </a:p>
                  </a:txBody>
                  <a:tcPr anchor="ctr"/>
                </a:tc>
              </a:tr>
              <a:tr h="125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latin typeface="Century Gothic" panose="020B0502020202020204" pitchFamily="34" charset="0"/>
                        </a:rPr>
                        <a:t>Dépenses inadmissibles déclarées dans les dépenses admissibles pour la revente de produits achetés.</a:t>
                      </a:r>
                      <a:endParaRPr lang="fr-CA" b="0" i="0" dirty="0">
                        <a:solidFill>
                          <a:srgbClr val="00B050"/>
                        </a:solidFill>
                        <a:latin typeface="Century Gothic" panose="020B0502020202020204" pitchFamily="34" charset="0"/>
                      </a:endParaRPr>
                    </a:p>
                  </a:txBody>
                  <a:tcPr anchor="ctr"/>
                </a:tc>
                <a:tc>
                  <a:txBody>
                    <a:bodyPr/>
                    <a:lstStyle/>
                    <a:p>
                      <a:pPr algn="ctr"/>
                      <a:r>
                        <a:rPr lang="fr-CA" dirty="0" smtClean="0">
                          <a:latin typeface="Century Gothic" panose="020B0502020202020204" pitchFamily="34" charset="0"/>
                        </a:rPr>
                        <a:t>1 525 $</a:t>
                      </a:r>
                      <a:endParaRPr lang="fr-CA" dirty="0">
                        <a:solidFill>
                          <a:srgbClr val="00B050"/>
                        </a:solidFill>
                        <a:latin typeface="Century Gothic" panose="020B0502020202020204" pitchFamily="34" charset="0"/>
                      </a:endParaRPr>
                    </a:p>
                  </a:txBody>
                  <a:tcPr anchor="ctr"/>
                </a:tc>
                <a:tc>
                  <a:txBody>
                    <a:bodyPr/>
                    <a:lstStyle/>
                    <a:p>
                      <a:r>
                        <a:rPr lang="fr-CA" sz="1800" kern="1200" dirty="0" smtClean="0">
                          <a:effectLst/>
                          <a:latin typeface="Century Gothic" panose="020B0502020202020204" pitchFamily="34" charset="0"/>
                        </a:rPr>
                        <a:t>Puisque 25 % du montant de la vente est considéré comme de la revente de produits achetés, ce ratio est utilisé pour calculer le montant à</a:t>
                      </a:r>
                      <a:r>
                        <a:rPr lang="fr-CA" sz="1800" kern="1200" baseline="0" dirty="0" smtClean="0">
                          <a:effectLst/>
                          <a:latin typeface="Century Gothic" panose="020B0502020202020204" pitchFamily="34" charset="0"/>
                        </a:rPr>
                        <a:t> déduire des dépenses admissibles. </a:t>
                      </a:r>
                      <a:r>
                        <a:rPr lang="fr-CA" sz="1800" kern="1200" dirty="0" smtClean="0">
                          <a:effectLst/>
                          <a:latin typeface="Century Gothic" panose="020B0502020202020204" pitchFamily="34" charset="0"/>
                        </a:rPr>
                        <a:t> (6 100 $ x 25 %).</a:t>
                      </a:r>
                      <a:endParaRPr lang="fr-CA" dirty="0">
                        <a:solidFill>
                          <a:srgbClr val="00B050"/>
                        </a:solidFill>
                        <a:latin typeface="Century Gothic" panose="020B0502020202020204" pitchFamily="34" charset="0"/>
                      </a:endParaRPr>
                    </a:p>
                  </a:txBody>
                  <a:tcPr anchor="ctr"/>
                </a:tc>
              </a:tr>
            </a:tbl>
          </a:graphicData>
        </a:graphic>
      </p:graphicFrame>
    </p:spTree>
    <p:extLst>
      <p:ext uri="{BB962C8B-B14F-4D97-AF65-F5344CB8AC3E}">
        <p14:creationId xmlns:p14="http://schemas.microsoft.com/office/powerpoint/2010/main" val="390118177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729466"/>
          </a:xfrm>
        </p:spPr>
        <p:txBody>
          <a:bodyPr>
            <a:normAutofit/>
          </a:bodyPr>
          <a:lstStyle/>
          <a:p>
            <a:pPr marL="92075"/>
            <a:r>
              <a:rPr lang="fr-CA" sz="3600" cap="all" dirty="0" smtClean="0">
                <a:effectLst/>
              </a:rPr>
              <a:t>Particularité : Semences et plants</a:t>
            </a:r>
            <a:endParaRPr lang="fr-CA" sz="3600" cap="all" dirty="0">
              <a:effectLst/>
            </a:endParaRPr>
          </a:p>
        </p:txBody>
      </p:sp>
      <p:sp>
        <p:nvSpPr>
          <p:cNvPr id="6" name="Rectangle 5"/>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Choix AGRI-</a:t>
            </a:r>
            <a:r>
              <a:rPr lang="fr-CA" sz="2800" cap="small" dirty="0" err="1"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ASRA</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0" name="Rectangle 9"/>
          <p:cNvSpPr/>
          <p:nvPr>
            <p:custDataLst>
              <p:tags r:id="rId3"/>
            </p:custDataLst>
          </p:nvPr>
        </p:nvSpPr>
        <p:spPr>
          <a:xfrm>
            <a:off x="135741" y="1508048"/>
            <a:ext cx="2669104"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Bref rappel</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11" name="ZoneTexte 10"/>
          <p:cNvSpPr txBox="1"/>
          <p:nvPr>
            <p:custDataLst>
              <p:tags r:id="rId4"/>
            </p:custDataLst>
          </p:nvPr>
        </p:nvSpPr>
        <p:spPr>
          <a:xfrm>
            <a:off x="135741" y="2062046"/>
            <a:ext cx="11403850" cy="4401205"/>
          </a:xfrm>
          <a:prstGeom prst="rect">
            <a:avLst/>
          </a:prstGeom>
          <a:noFill/>
        </p:spPr>
        <p:txBody>
          <a:bodyPr wrap="square" rtlCol="0">
            <a:spAutoFit/>
          </a:bodyPr>
          <a:lstStyle/>
          <a:p>
            <a:pPr marL="0" lvl="1"/>
            <a:r>
              <a:rPr lang="fr-CA" sz="2000" b="1" u="sng" dirty="0" smtClean="0">
                <a:latin typeface="Century Gothic" panose="020B0502020202020204" pitchFamily="34" charset="0"/>
              </a:rPr>
              <a:t>En 2016,</a:t>
            </a:r>
            <a:r>
              <a:rPr lang="fr-CA" sz="2000" b="1" u="sng" dirty="0">
                <a:latin typeface="Century Gothic" panose="020B0502020202020204" pitchFamily="34" charset="0"/>
              </a:rPr>
              <a:t> </a:t>
            </a:r>
            <a:r>
              <a:rPr lang="fr-CA" sz="2000" b="1" u="sng" dirty="0" smtClean="0">
                <a:latin typeface="Century Gothic" panose="020B0502020202020204" pitchFamily="34" charset="0"/>
              </a:rPr>
              <a:t>4 secteurs ont considéré la possibilité de se retirer de l’</a:t>
            </a:r>
            <a:r>
              <a:rPr lang="fr-CA" sz="2000" b="1" u="sng" dirty="0" err="1" smtClean="0">
                <a:latin typeface="Century Gothic" panose="020B0502020202020204" pitchFamily="34" charset="0"/>
              </a:rPr>
              <a:t>ASRA</a:t>
            </a:r>
            <a:r>
              <a:rPr lang="fr-CA" sz="2000" b="1" u="sng" dirty="0" smtClean="0">
                <a:latin typeface="Century Gothic" panose="020B0502020202020204" pitchFamily="34" charset="0"/>
              </a:rPr>
              <a:t> </a:t>
            </a:r>
            <a:r>
              <a:rPr lang="fr-CA" sz="2000" u="sng" dirty="0" smtClean="0">
                <a:latin typeface="Century Gothic" panose="020B0502020202020204" pitchFamily="34" charset="0"/>
              </a:rPr>
              <a:t>:</a:t>
            </a:r>
          </a:p>
          <a:p>
            <a:pPr lvl="1"/>
            <a:endParaRPr lang="fr-CA" sz="2000" u="sng" dirty="0" smtClean="0">
              <a:latin typeface="Century Gothic" panose="020B0502020202020204" pitchFamily="34" charset="0"/>
            </a:endParaRPr>
          </a:p>
          <a:p>
            <a:pPr lvl="1"/>
            <a:r>
              <a:rPr lang="fr-CA" sz="2000" dirty="0">
                <a:latin typeface="Century Gothic" panose="020B0502020202020204" pitchFamily="34" charset="0"/>
              </a:rPr>
              <a:t>	</a:t>
            </a:r>
            <a:r>
              <a:rPr lang="fr-CA" sz="2000" dirty="0" smtClean="0">
                <a:latin typeface="Century Gothic" panose="020B0502020202020204" pitchFamily="34" charset="0"/>
              </a:rPr>
              <a:t>Maïs-grain (MGR)</a:t>
            </a:r>
          </a:p>
          <a:p>
            <a:pPr lvl="1"/>
            <a:r>
              <a:rPr lang="fr-CA" sz="2000" dirty="0">
                <a:latin typeface="Century Gothic" panose="020B0502020202020204" pitchFamily="34" charset="0"/>
              </a:rPr>
              <a:t>	</a:t>
            </a:r>
            <a:r>
              <a:rPr lang="fr-CA" sz="2000" dirty="0" smtClean="0">
                <a:latin typeface="Century Gothic" panose="020B0502020202020204" pitchFamily="34" charset="0"/>
              </a:rPr>
              <a:t>Soya</a:t>
            </a:r>
          </a:p>
          <a:p>
            <a:pPr lvl="1"/>
            <a:r>
              <a:rPr lang="fr-CA" sz="2000" dirty="0">
                <a:latin typeface="Century Gothic" panose="020B0502020202020204" pitchFamily="34" charset="0"/>
              </a:rPr>
              <a:t>	</a:t>
            </a:r>
            <a:r>
              <a:rPr lang="fr-CA" sz="2000" dirty="0" smtClean="0">
                <a:latin typeface="Century Gothic" panose="020B0502020202020204" pitchFamily="34" charset="0"/>
              </a:rPr>
              <a:t>Pommes de terre (PDT)</a:t>
            </a:r>
          </a:p>
          <a:p>
            <a:pPr lvl="1"/>
            <a:r>
              <a:rPr lang="fr-CA" sz="2000" dirty="0">
                <a:latin typeface="Century Gothic" panose="020B0502020202020204" pitchFamily="34" charset="0"/>
              </a:rPr>
              <a:t>	</a:t>
            </a:r>
            <a:r>
              <a:rPr lang="fr-CA" sz="2000" dirty="0" smtClean="0">
                <a:latin typeface="Century Gothic" panose="020B0502020202020204" pitchFamily="34" charset="0"/>
              </a:rPr>
              <a:t>Pommes</a:t>
            </a:r>
          </a:p>
          <a:p>
            <a:pPr lvl="1"/>
            <a:endParaRPr lang="fr-CA" sz="2000" dirty="0">
              <a:latin typeface="Century Gothic" panose="020B0502020202020204" pitchFamily="34" charset="0"/>
            </a:endParaRPr>
          </a:p>
          <a:p>
            <a:pPr marL="0" lvl="1" indent="4763">
              <a:tabLst>
                <a:tab pos="534988" algn="l"/>
              </a:tabLst>
            </a:pPr>
            <a:r>
              <a:rPr lang="fr-CA" sz="2000" b="1" u="sng" dirty="0" smtClean="0">
                <a:latin typeface="Century Gothic" panose="020B0502020202020204" pitchFamily="34" charset="0"/>
              </a:rPr>
              <a:t>Impact des choix de Fédération sur les programmes Agri :</a:t>
            </a:r>
          </a:p>
          <a:p>
            <a:pPr lvl="1"/>
            <a:endParaRPr lang="fr-CA" sz="2000" u="sng" dirty="0" smtClean="0">
              <a:latin typeface="Century Gothic" panose="020B0502020202020204" pitchFamily="34" charset="0"/>
            </a:endParaRPr>
          </a:p>
          <a:p>
            <a:pPr marL="893763" lvl="3"/>
            <a:r>
              <a:rPr lang="fr-CA" sz="2000" dirty="0" smtClean="0">
                <a:latin typeface="Century Gothic" panose="020B0502020202020204" pitchFamily="34" charset="0"/>
              </a:rPr>
              <a:t>MGR, soya et PDT	</a:t>
            </a:r>
          </a:p>
          <a:p>
            <a:pPr lvl="3"/>
            <a:r>
              <a:rPr lang="fr-CA" sz="2000" dirty="0" smtClean="0">
                <a:latin typeface="Century Gothic" panose="020B0502020202020204" pitchFamily="34" charset="0"/>
              </a:rPr>
              <a:t>	</a:t>
            </a:r>
          </a:p>
          <a:p>
            <a:pPr marL="2628900" lvl="5" indent="-342900">
              <a:buFont typeface="Wingdings" panose="05000000000000000000" pitchFamily="2" charset="2"/>
              <a:buChar char="ü"/>
            </a:pPr>
            <a:r>
              <a:rPr lang="fr-CA" sz="2000" dirty="0" smtClean="0">
                <a:latin typeface="Century Gothic" panose="020B0502020202020204" pitchFamily="34" charset="0"/>
              </a:rPr>
              <a:t>Admissibilité à </a:t>
            </a:r>
            <a:r>
              <a:rPr lang="fr-CA" sz="2000" dirty="0" err="1" smtClean="0">
                <a:latin typeface="Century Gothic" panose="020B0502020202020204" pitchFamily="34" charset="0"/>
              </a:rPr>
              <a:t>AGQ</a:t>
            </a:r>
            <a:r>
              <a:rPr lang="fr-CA" sz="2000" dirty="0" smtClean="0">
                <a:latin typeface="Century Gothic" panose="020B0502020202020204" pitchFamily="34" charset="0"/>
              </a:rPr>
              <a:t> depuis 2014</a:t>
            </a:r>
          </a:p>
          <a:p>
            <a:pPr marL="2628900" lvl="5" indent="-342900">
              <a:buFont typeface="Wingdings" panose="05000000000000000000" pitchFamily="2" charset="2"/>
              <a:buChar char="ü"/>
            </a:pPr>
            <a:r>
              <a:rPr lang="fr-CA" sz="2000" dirty="0" smtClean="0">
                <a:latin typeface="Century Gothic" panose="020B0502020202020204" pitchFamily="34" charset="0"/>
              </a:rPr>
              <a:t>Admissibilité à </a:t>
            </a:r>
            <a:r>
              <a:rPr lang="fr-CA" sz="2000" dirty="0" err="1" smtClean="0">
                <a:latin typeface="Century Gothic" panose="020B0502020202020204" pitchFamily="34" charset="0"/>
              </a:rPr>
              <a:t>AQP</a:t>
            </a:r>
            <a:r>
              <a:rPr lang="fr-CA" sz="2000" dirty="0" smtClean="0">
                <a:latin typeface="Century Gothic" panose="020B0502020202020204" pitchFamily="34" charset="0"/>
              </a:rPr>
              <a:t> depuis 2016</a:t>
            </a:r>
          </a:p>
          <a:p>
            <a:pPr marL="2628900" lvl="5" indent="-342900">
              <a:buFont typeface="Wingdings" panose="05000000000000000000" pitchFamily="2" charset="2"/>
              <a:buChar char="ü"/>
            </a:pPr>
            <a:r>
              <a:rPr lang="fr-CA" sz="2000" dirty="0" smtClean="0">
                <a:latin typeface="Century Gothic" panose="020B0502020202020204" pitchFamily="34" charset="0"/>
              </a:rPr>
              <a:t>Retrait à l’</a:t>
            </a:r>
            <a:r>
              <a:rPr lang="fr-CA" sz="2000" dirty="0" err="1" smtClean="0">
                <a:latin typeface="Century Gothic" panose="020B0502020202020204" pitchFamily="34" charset="0"/>
              </a:rPr>
              <a:t>ASRA</a:t>
            </a:r>
            <a:r>
              <a:rPr lang="fr-CA" sz="2000" dirty="0" smtClean="0">
                <a:latin typeface="Century Gothic" panose="020B0502020202020204" pitchFamily="34" charset="0"/>
              </a:rPr>
              <a:t> 2016</a:t>
            </a:r>
            <a:r>
              <a:rPr lang="fr-CA" sz="1600" dirty="0"/>
              <a:t>	</a:t>
            </a:r>
            <a:endParaRPr lang="fr-CA" dirty="0"/>
          </a:p>
        </p:txBody>
      </p:sp>
    </p:spTree>
    <p:extLst>
      <p:ext uri="{BB962C8B-B14F-4D97-AF65-F5344CB8AC3E}">
        <p14:creationId xmlns:p14="http://schemas.microsoft.com/office/powerpoint/2010/main" val="178799401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729466"/>
          </a:xfrm>
        </p:spPr>
        <p:txBody>
          <a:bodyPr>
            <a:normAutofit/>
          </a:bodyPr>
          <a:lstStyle/>
          <a:p>
            <a:pPr marL="92075"/>
            <a:r>
              <a:rPr lang="fr-CA" sz="3600" cap="all" dirty="0" smtClean="0">
                <a:effectLst/>
              </a:rPr>
              <a:t>Particularité : Semences et plants</a:t>
            </a:r>
            <a:endParaRPr lang="fr-CA" sz="3600" cap="all" dirty="0">
              <a:effectLst/>
            </a:endParaRPr>
          </a:p>
        </p:txBody>
      </p:sp>
      <p:sp>
        <p:nvSpPr>
          <p:cNvPr id="6" name="Rectangle 5"/>
          <p:cNvSpPr/>
          <p:nvPr>
            <p:custDataLst>
              <p:tags r:id="rId2"/>
            </p:custDataLst>
          </p:nvPr>
        </p:nvSpPr>
        <p:spPr>
          <a:xfrm>
            <a:off x="-1" y="93977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Comment déclarer les achats de semences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graphicFrame>
        <p:nvGraphicFramePr>
          <p:cNvPr id="8" name="Tableau 7"/>
          <p:cNvGraphicFramePr>
            <a:graphicFrameLocks noGrp="1"/>
          </p:cNvGraphicFramePr>
          <p:nvPr>
            <p:custDataLst>
              <p:tags r:id="rId3"/>
            </p:custDataLst>
            <p:extLst>
              <p:ext uri="{D42A27DB-BD31-4B8C-83A1-F6EECF244321}">
                <p14:modId xmlns:p14="http://schemas.microsoft.com/office/powerpoint/2010/main" val="1353706095"/>
              </p:ext>
            </p:extLst>
          </p:nvPr>
        </p:nvGraphicFramePr>
        <p:xfrm>
          <a:off x="441789" y="1672616"/>
          <a:ext cx="11157735" cy="3386519"/>
        </p:xfrm>
        <a:graphic>
          <a:graphicData uri="http://schemas.openxmlformats.org/drawingml/2006/table">
            <a:tbl>
              <a:tblPr firstRow="1" bandRow="1">
                <a:tableStyleId>{073A0DAA-6AF3-43AB-8588-CEC1D06C72B9}</a:tableStyleId>
              </a:tblPr>
              <a:tblGrid>
                <a:gridCol w="4787757"/>
                <a:gridCol w="6369978"/>
              </a:tblGrid>
              <a:tr h="460439">
                <a:tc>
                  <a:txBody>
                    <a:bodyPr/>
                    <a:lstStyle/>
                    <a:p>
                      <a:r>
                        <a:rPr lang="fr-CA" sz="2000" dirty="0" smtClean="0">
                          <a:latin typeface="Century Gothic" panose="020B0502020202020204" pitchFamily="34" charset="0"/>
                        </a:rPr>
                        <a:t>Libellés</a:t>
                      </a:r>
                      <a:endParaRPr lang="fr-CA" sz="2000" dirty="0">
                        <a:solidFill>
                          <a:schemeClr val="tx1"/>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Productions</a:t>
                      </a:r>
                      <a:endParaRPr lang="fr-CA" sz="2000" dirty="0" smtClean="0">
                        <a:solidFill>
                          <a:schemeClr val="tx1"/>
                        </a:solidFill>
                        <a:latin typeface="Century Gothic" panose="020B0502020202020204" pitchFamily="34" charset="0"/>
                      </a:endParaRPr>
                    </a:p>
                  </a:txBody>
                  <a:tcPr/>
                </a:tc>
              </a:tr>
              <a:tr h="460439">
                <a:tc>
                  <a:txBody>
                    <a:bodyPr/>
                    <a:lstStyle/>
                    <a:p>
                      <a:r>
                        <a:rPr lang="fr-CA" sz="2000" dirty="0" smtClean="0">
                          <a:latin typeface="Century Gothic" panose="020B0502020202020204" pitchFamily="34" charset="0"/>
                        </a:rPr>
                        <a:t>Semences et plants pour les produits </a:t>
                      </a:r>
                      <a:r>
                        <a:rPr lang="fr-CA" sz="2000" b="1" dirty="0" smtClean="0">
                          <a:latin typeface="Century Gothic" panose="020B0502020202020204" pitchFamily="34" charset="0"/>
                        </a:rPr>
                        <a:t>couverts par l’</a:t>
                      </a:r>
                      <a:r>
                        <a:rPr lang="fr-CA" sz="2000" b="1" dirty="0" err="1" smtClean="0">
                          <a:latin typeface="Century Gothic" panose="020B0502020202020204" pitchFamily="34" charset="0"/>
                        </a:rPr>
                        <a:t>ASRA</a:t>
                      </a:r>
                      <a:endParaRPr lang="fr-CA" sz="2000" b="1" dirty="0">
                        <a:solidFill>
                          <a:schemeClr val="tx1"/>
                        </a:solidFill>
                        <a:latin typeface="Century Gothic" panose="020B0502020202020204" pitchFamily="34" charset="0"/>
                      </a:endParaRPr>
                    </a:p>
                  </a:txBody>
                  <a:tcPr/>
                </a:tc>
                <a:tc>
                  <a:txBody>
                    <a:bodyPr/>
                    <a:lstStyle/>
                    <a:p>
                      <a:pPr marL="342900" indent="-342900">
                        <a:buFont typeface="Arial" panose="020B0604020202020204" pitchFamily="34" charset="0"/>
                        <a:buChar char="•"/>
                      </a:pPr>
                      <a:r>
                        <a:rPr lang="fr-CA" sz="2000" dirty="0" smtClean="0">
                          <a:latin typeface="Century Gothic" panose="020B0502020202020204" pitchFamily="34" charset="0"/>
                        </a:rPr>
                        <a:t>Avoine</a:t>
                      </a:r>
                    </a:p>
                    <a:p>
                      <a:pPr marL="342900" indent="-342900">
                        <a:buFont typeface="Arial" panose="020B0604020202020204" pitchFamily="34" charset="0"/>
                        <a:buChar char="•"/>
                      </a:pPr>
                      <a:r>
                        <a:rPr lang="fr-CA" sz="2000" dirty="0" smtClean="0">
                          <a:latin typeface="Century Gothic" panose="020B0502020202020204" pitchFamily="34" charset="0"/>
                        </a:rPr>
                        <a:t>Blé (incluant le triticale)</a:t>
                      </a:r>
                    </a:p>
                    <a:p>
                      <a:pPr marL="342900" indent="-342900">
                        <a:buFont typeface="Arial" panose="020B0604020202020204" pitchFamily="34" charset="0"/>
                        <a:buChar char="•"/>
                      </a:pPr>
                      <a:r>
                        <a:rPr lang="fr-CA" sz="2000" dirty="0" smtClean="0">
                          <a:latin typeface="Century Gothic" panose="020B0502020202020204" pitchFamily="34" charset="0"/>
                        </a:rPr>
                        <a:t>Blé panifiable (incluant l’épeautre)</a:t>
                      </a:r>
                    </a:p>
                    <a:p>
                      <a:pPr marL="342900" indent="-342900">
                        <a:buFont typeface="Arial" panose="020B0604020202020204" pitchFamily="34" charset="0"/>
                        <a:buChar char="•"/>
                      </a:pPr>
                      <a:r>
                        <a:rPr lang="fr-CA" sz="2000" dirty="0" smtClean="0">
                          <a:latin typeface="Century Gothic" panose="020B0502020202020204" pitchFamily="34" charset="0"/>
                        </a:rPr>
                        <a:t>Orge</a:t>
                      </a:r>
                    </a:p>
                    <a:p>
                      <a:pPr marL="342900" indent="-342900">
                        <a:buFont typeface="Arial" panose="020B0604020202020204" pitchFamily="34" charset="0"/>
                        <a:buChar char="•"/>
                      </a:pPr>
                      <a:r>
                        <a:rPr lang="fr-CA" sz="2000" dirty="0" smtClean="0">
                          <a:latin typeface="Century Gothic" panose="020B0502020202020204" pitchFamily="34" charset="0"/>
                        </a:rPr>
                        <a:t>Canola</a:t>
                      </a:r>
                      <a:endParaRPr lang="fr-CA" sz="2000" dirty="0" smtClean="0">
                        <a:solidFill>
                          <a:schemeClr val="tx1"/>
                        </a:solidFill>
                        <a:latin typeface="Century Gothic" panose="020B0502020202020204" pitchFamily="34" charset="0"/>
                      </a:endParaRPr>
                    </a:p>
                  </a:txBody>
                  <a:tcPr/>
                </a:tc>
              </a:tr>
              <a:tr h="1030660">
                <a:tc>
                  <a:txBody>
                    <a:bodyPr/>
                    <a:lstStyle/>
                    <a:p>
                      <a:r>
                        <a:rPr lang="fr-CA" sz="2000" dirty="0" smtClean="0">
                          <a:latin typeface="Century Gothic" panose="020B0502020202020204" pitchFamily="34" charset="0"/>
                        </a:rPr>
                        <a:t>Semences et plants pour les produits </a:t>
                      </a:r>
                      <a:r>
                        <a:rPr lang="fr-CA" sz="2000" b="1" dirty="0" smtClean="0">
                          <a:latin typeface="Century Gothic" panose="020B0502020202020204" pitchFamily="34" charset="0"/>
                        </a:rPr>
                        <a:t>non couverts par l’</a:t>
                      </a:r>
                      <a:r>
                        <a:rPr lang="fr-CA" sz="2000" b="1" dirty="0" err="1" smtClean="0">
                          <a:latin typeface="Century Gothic" panose="020B0502020202020204" pitchFamily="34" charset="0"/>
                        </a:rPr>
                        <a:t>ASRA</a:t>
                      </a:r>
                      <a:endParaRPr lang="fr-CA" sz="2000" b="1" dirty="0">
                        <a:solidFill>
                          <a:schemeClr val="tx1"/>
                        </a:solidFill>
                        <a:latin typeface="Century Gothic" panose="020B0502020202020204" pitchFamily="34" charset="0"/>
                      </a:endParaRPr>
                    </a:p>
                  </a:txBody>
                  <a:tcPr/>
                </a:tc>
                <a:tc>
                  <a:txBody>
                    <a:bodyPr/>
                    <a:lstStyle/>
                    <a:p>
                      <a:r>
                        <a:rPr lang="fr-CA" sz="2000" dirty="0" smtClean="0">
                          <a:latin typeface="Century Gothic" panose="020B0502020202020204" pitchFamily="34" charset="0"/>
                        </a:rPr>
                        <a:t>Toutes les autres productions </a:t>
                      </a:r>
                      <a:r>
                        <a:rPr lang="fr-CA" sz="2000" u="sng" dirty="0" smtClean="0">
                          <a:latin typeface="Century Gothic" panose="020B0502020202020204" pitchFamily="34" charset="0"/>
                        </a:rPr>
                        <a:t>incluant</a:t>
                      </a:r>
                      <a:r>
                        <a:rPr lang="fr-CA" sz="2000" u="sng" baseline="0" dirty="0" smtClean="0">
                          <a:latin typeface="Century Gothic" panose="020B0502020202020204" pitchFamily="34" charset="0"/>
                        </a:rPr>
                        <a:t>:</a:t>
                      </a:r>
                    </a:p>
                    <a:p>
                      <a:pPr marL="342900" indent="-342900">
                        <a:buFont typeface="Arial" panose="020B0604020202020204" pitchFamily="34" charset="0"/>
                        <a:buChar char="•"/>
                      </a:pPr>
                      <a:r>
                        <a:rPr lang="fr-CA" sz="2000" baseline="0" dirty="0" smtClean="0">
                          <a:latin typeface="Century Gothic" panose="020B0502020202020204" pitchFamily="34" charset="0"/>
                        </a:rPr>
                        <a:t>Maïs-grain</a:t>
                      </a:r>
                    </a:p>
                    <a:p>
                      <a:pPr marL="342900" indent="-342900">
                        <a:buFont typeface="Arial" panose="020B0604020202020204" pitchFamily="34" charset="0"/>
                        <a:buChar char="•"/>
                      </a:pPr>
                      <a:r>
                        <a:rPr lang="fr-CA" sz="2000" baseline="0" dirty="0" smtClean="0">
                          <a:latin typeface="Century Gothic" panose="020B0502020202020204" pitchFamily="34" charset="0"/>
                        </a:rPr>
                        <a:t>Soya</a:t>
                      </a:r>
                    </a:p>
                    <a:p>
                      <a:pPr marL="342900" indent="-342900">
                        <a:buFont typeface="Arial" panose="020B0604020202020204" pitchFamily="34" charset="0"/>
                        <a:buChar char="•"/>
                      </a:pPr>
                      <a:r>
                        <a:rPr lang="fr-CA" sz="2000" baseline="0" dirty="0" smtClean="0">
                          <a:latin typeface="Century Gothic" panose="020B0502020202020204" pitchFamily="34" charset="0"/>
                        </a:rPr>
                        <a:t>Pomme de terre</a:t>
                      </a:r>
                      <a:endParaRPr lang="fr-CA" sz="2000" dirty="0">
                        <a:solidFill>
                          <a:schemeClr val="tx1"/>
                        </a:solidFill>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6518807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onsulter les données financières  La Financière agricole du Québec"/>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92328" y="2725937"/>
            <a:ext cx="10613985" cy="1529828"/>
          </a:xfrm>
          <a:prstGeom prst="rect">
            <a:avLst/>
          </a:prstGeom>
          <a:noFill/>
          <a:ln w="19050">
            <a:solidFill>
              <a:schemeClr val="tx1"/>
            </a:solidFill>
          </a:ln>
        </p:spPr>
      </p:pic>
      <p:pic>
        <p:nvPicPr>
          <p:cNvPr id="6" name="Image 5" descr="Consulter les données financières  La Financière agricole du Québec"/>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492328" y="5239211"/>
            <a:ext cx="10613985" cy="527372"/>
          </a:xfrm>
          <a:prstGeom prst="rect">
            <a:avLst/>
          </a:prstGeom>
          <a:noFill/>
          <a:ln w="19050">
            <a:solidFill>
              <a:schemeClr val="tx1"/>
            </a:solidFill>
          </a:ln>
        </p:spPr>
      </p:pic>
      <p:sp>
        <p:nvSpPr>
          <p:cNvPr id="2" name="Titre 1"/>
          <p:cNvSpPr>
            <a:spLocks noGrp="1"/>
          </p:cNvSpPr>
          <p:nvPr>
            <p:ph type="title"/>
            <p:custDataLst>
              <p:tags r:id="rId3"/>
            </p:custDataLst>
          </p:nvPr>
        </p:nvSpPr>
        <p:spPr>
          <a:xfrm>
            <a:off x="-1" y="0"/>
            <a:ext cx="12192000" cy="729465"/>
          </a:xfrm>
        </p:spPr>
        <p:txBody>
          <a:bodyPr>
            <a:normAutofit/>
          </a:bodyPr>
          <a:lstStyle/>
          <a:p>
            <a:pPr marL="92075"/>
            <a:r>
              <a:rPr lang="fr-CA" sz="3600" cap="all" dirty="0" smtClean="0"/>
              <a:t>Particularité : Semences et plants</a:t>
            </a:r>
            <a:endParaRPr lang="fr-CA" sz="3600" cap="all" dirty="0"/>
          </a:p>
        </p:txBody>
      </p:sp>
      <p:sp>
        <p:nvSpPr>
          <p:cNvPr id="8" name="Rectangle 7"/>
          <p:cNvSpPr/>
          <p:nvPr>
            <p:custDataLst>
              <p:tags r:id="rId4"/>
            </p:custDataLst>
          </p:nvPr>
        </p:nvSpPr>
        <p:spPr>
          <a:xfrm>
            <a:off x="117319" y="1483037"/>
            <a:ext cx="2669104"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10" name="Rectangle 9"/>
          <p:cNvSpPr/>
          <p:nvPr>
            <p:custDataLst>
              <p:tags r:id="rId5"/>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Impact d’une mauvaise déclaration des achats de semences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ZoneTexte 10"/>
          <p:cNvSpPr txBox="1"/>
          <p:nvPr>
            <p:custDataLst>
              <p:tags r:id="rId6"/>
            </p:custDataLst>
          </p:nvPr>
        </p:nvSpPr>
        <p:spPr>
          <a:xfrm>
            <a:off x="492328" y="2206071"/>
            <a:ext cx="5632784" cy="400110"/>
          </a:xfrm>
          <a:prstGeom prst="rect">
            <a:avLst/>
          </a:prstGeom>
          <a:noFill/>
        </p:spPr>
        <p:txBody>
          <a:bodyPr wrap="square" rtlCol="0">
            <a:spAutoFit/>
          </a:bodyPr>
          <a:lstStyle/>
          <a:p>
            <a:pPr marL="0" lvl="1"/>
            <a:r>
              <a:rPr lang="fr-CA" sz="2000" dirty="0" smtClean="0">
                <a:latin typeface="Century Gothic" panose="020B0502020202020204" pitchFamily="34" charset="0"/>
              </a:rPr>
              <a:t>UP au dossier : </a:t>
            </a:r>
            <a:endParaRPr lang="fr-CA" sz="2000" dirty="0">
              <a:latin typeface="Century Gothic" panose="020B0502020202020204" pitchFamily="34" charset="0"/>
            </a:endParaRPr>
          </a:p>
        </p:txBody>
      </p:sp>
      <p:sp>
        <p:nvSpPr>
          <p:cNvPr id="12" name="ZoneTexte 11"/>
          <p:cNvSpPr txBox="1"/>
          <p:nvPr>
            <p:custDataLst>
              <p:tags r:id="rId7"/>
            </p:custDataLst>
          </p:nvPr>
        </p:nvSpPr>
        <p:spPr>
          <a:xfrm>
            <a:off x="492328" y="4593958"/>
            <a:ext cx="7319459" cy="400110"/>
          </a:xfrm>
          <a:prstGeom prst="rect">
            <a:avLst/>
          </a:prstGeom>
          <a:noFill/>
        </p:spPr>
        <p:txBody>
          <a:bodyPr wrap="square" rtlCol="0">
            <a:spAutoFit/>
          </a:bodyPr>
          <a:lstStyle/>
          <a:p>
            <a:pPr marL="0" lvl="1"/>
            <a:r>
              <a:rPr lang="fr-CA" sz="2000" dirty="0" smtClean="0">
                <a:latin typeface="Century Gothic" panose="020B0502020202020204" pitchFamily="34" charset="0"/>
              </a:rPr>
              <a:t>Dépense de semences déclarée sous le libellé : </a:t>
            </a:r>
            <a:endParaRPr lang="fr-CA" sz="2000" dirty="0">
              <a:latin typeface="Century Gothic" panose="020B0502020202020204" pitchFamily="34" charset="0"/>
            </a:endParaRPr>
          </a:p>
        </p:txBody>
      </p:sp>
    </p:spTree>
    <p:extLst>
      <p:ext uri="{BB962C8B-B14F-4D97-AF65-F5344CB8AC3E}">
        <p14:creationId xmlns:p14="http://schemas.microsoft.com/office/powerpoint/2010/main" val="34307526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custDataLst>
              <p:tags r:id="rId1"/>
            </p:custDataLst>
          </p:nvPr>
        </p:nvSpPr>
        <p:spPr>
          <a:xfrm>
            <a:off x="105174" y="1700479"/>
            <a:ext cx="5689451" cy="400110"/>
          </a:xfrm>
          <a:prstGeom prst="rect">
            <a:avLst/>
          </a:prstGeom>
          <a:noFill/>
        </p:spPr>
        <p:txBody>
          <a:bodyPr wrap="square" rtlCol="0">
            <a:spAutoFit/>
          </a:bodyPr>
          <a:lstStyle/>
          <a:p>
            <a:pPr marL="0" lvl="1" indent="4763"/>
            <a:r>
              <a:rPr lang="fr-CA" sz="2000" dirty="0" smtClean="0">
                <a:latin typeface="Century Gothic" panose="020B0502020202020204" pitchFamily="34" charset="0"/>
              </a:rPr>
              <a:t>Dépôt calculé selon données déclarées:</a:t>
            </a:r>
            <a:endParaRPr lang="fr-CA" dirty="0"/>
          </a:p>
        </p:txBody>
      </p:sp>
      <p:pic>
        <p:nvPicPr>
          <p:cNvPr id="8" name="Image 7" descr="Consulter les données financières  La Financière agricole du Québec"/>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0" y="2252484"/>
            <a:ext cx="12192000" cy="4483622"/>
          </a:xfrm>
          <a:prstGeom prst="rect">
            <a:avLst/>
          </a:prstGeom>
          <a:noFill/>
          <a:ln w="19050">
            <a:solidFill>
              <a:schemeClr val="tx1"/>
            </a:solidFill>
          </a:ln>
        </p:spPr>
      </p:pic>
      <p:sp>
        <p:nvSpPr>
          <p:cNvPr id="2" name="Titre 1"/>
          <p:cNvSpPr>
            <a:spLocks noGrp="1"/>
          </p:cNvSpPr>
          <p:nvPr>
            <p:ph type="title"/>
            <p:custDataLst>
              <p:tags r:id="rId3"/>
            </p:custDataLst>
          </p:nvPr>
        </p:nvSpPr>
        <p:spPr>
          <a:xfrm>
            <a:off x="-1" y="0"/>
            <a:ext cx="12192000" cy="780836"/>
          </a:xfrm>
        </p:spPr>
        <p:txBody>
          <a:bodyPr>
            <a:normAutofit/>
          </a:bodyPr>
          <a:lstStyle/>
          <a:p>
            <a:pPr marL="92075"/>
            <a:r>
              <a:rPr lang="fr-CA" sz="3600" cap="all" dirty="0"/>
              <a:t>Particularité : Semences et plants</a:t>
            </a:r>
            <a:endParaRPr lang="fr-CA" sz="3600" dirty="0"/>
          </a:p>
        </p:txBody>
      </p:sp>
      <p:sp>
        <p:nvSpPr>
          <p:cNvPr id="6" name="Rectangle 5"/>
          <p:cNvSpPr/>
          <p:nvPr>
            <p:custDataLst>
              <p:tags r:id="rId4"/>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Impact d’une mauvaise déclaration des achats de semences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3" name="Rectangle 2"/>
          <p:cNvSpPr/>
          <p:nvPr>
            <p:custDataLst>
              <p:tags r:id="rId5"/>
            </p:custDataLst>
          </p:nvPr>
        </p:nvSpPr>
        <p:spPr>
          <a:xfrm>
            <a:off x="9155289" y="4030133"/>
            <a:ext cx="2992188" cy="395111"/>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custDataLst>
              <p:tags r:id="rId6"/>
            </p:custDataLst>
          </p:nvPr>
        </p:nvSpPr>
        <p:spPr>
          <a:xfrm>
            <a:off x="-1" y="5794146"/>
            <a:ext cx="12147477" cy="408747"/>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60440857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a:t>Particularité : Semences et plants</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Impact d’une mauvaise déclaration des achats de semences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4" name="Rectangle 3"/>
          <p:cNvSpPr/>
          <p:nvPr>
            <p:custDataLst>
              <p:tags r:id="rId3"/>
            </p:custDataLst>
          </p:nvPr>
        </p:nvSpPr>
        <p:spPr>
          <a:xfrm>
            <a:off x="92467" y="1801510"/>
            <a:ext cx="11352944" cy="707886"/>
          </a:xfrm>
          <a:prstGeom prst="rect">
            <a:avLst/>
          </a:prstGeom>
        </p:spPr>
        <p:txBody>
          <a:bodyPr wrap="square">
            <a:spAutoFit/>
          </a:bodyPr>
          <a:lstStyle/>
          <a:p>
            <a:pPr marL="92075" lvl="1"/>
            <a:r>
              <a:rPr lang="fr-CA" sz="2000" dirty="0">
                <a:latin typeface="Century Gothic" panose="020B0502020202020204" pitchFamily="34" charset="0"/>
              </a:rPr>
              <a:t>Les données doivent être corrigées afin de reclasser les achats de semences pour les produits non couverts par l’</a:t>
            </a:r>
            <a:r>
              <a:rPr lang="fr-CA" sz="2000" dirty="0" err="1">
                <a:latin typeface="Century Gothic" panose="020B0502020202020204" pitchFamily="34" charset="0"/>
              </a:rPr>
              <a:t>ASRA</a:t>
            </a:r>
            <a:r>
              <a:rPr lang="fr-CA" sz="2000" dirty="0">
                <a:latin typeface="Century Gothic" panose="020B0502020202020204" pitchFamily="34" charset="0"/>
              </a:rPr>
              <a:t> (MGR et soya</a:t>
            </a:r>
            <a:r>
              <a:rPr lang="fr-CA" sz="2000" dirty="0" smtClean="0">
                <a:latin typeface="Century Gothic" panose="020B0502020202020204" pitchFamily="34" charset="0"/>
              </a:rPr>
              <a:t>) :</a:t>
            </a:r>
            <a:endParaRPr lang="fr-CA" sz="2000" dirty="0">
              <a:latin typeface="Century Gothic" panose="020B0502020202020204" pitchFamily="34" charset="0"/>
            </a:endParaRPr>
          </a:p>
        </p:txBody>
      </p:sp>
      <p:pic>
        <p:nvPicPr>
          <p:cNvPr id="9" name="Image 8" descr="Consulter les données financières  La Financière agricole du Québec"/>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97612" y="2978065"/>
            <a:ext cx="10668000" cy="1433019"/>
          </a:xfrm>
          <a:prstGeom prst="rect">
            <a:avLst/>
          </a:prstGeom>
          <a:noFill/>
          <a:ln w="19050">
            <a:solidFill>
              <a:schemeClr val="tx1"/>
            </a:solidFill>
          </a:ln>
        </p:spPr>
      </p:pic>
    </p:spTree>
    <p:extLst>
      <p:ext uri="{BB962C8B-B14F-4D97-AF65-F5344CB8AC3E}">
        <p14:creationId xmlns:p14="http://schemas.microsoft.com/office/powerpoint/2010/main" val="395154565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custDataLst>
              <p:tags r:id="rId1"/>
            </p:custDataLst>
          </p:nvPr>
        </p:nvSpPr>
        <p:spPr>
          <a:xfrm>
            <a:off x="44520" y="1551362"/>
            <a:ext cx="10880332" cy="400110"/>
          </a:xfrm>
          <a:prstGeom prst="rect">
            <a:avLst/>
          </a:prstGeom>
          <a:noFill/>
        </p:spPr>
        <p:txBody>
          <a:bodyPr wrap="square" rtlCol="0">
            <a:spAutoFit/>
          </a:bodyPr>
          <a:lstStyle/>
          <a:p>
            <a:pPr marL="0" lvl="1"/>
            <a:r>
              <a:rPr lang="fr-CA" sz="2000" dirty="0">
                <a:latin typeface="Century Gothic" panose="020B0502020202020204" pitchFamily="34" charset="0"/>
              </a:rPr>
              <a:t>Avis de dépôt modifié suite à la ventilation de la dépense de </a:t>
            </a:r>
            <a:r>
              <a:rPr lang="fr-CA" sz="2000" dirty="0" smtClean="0">
                <a:latin typeface="Century Gothic" panose="020B0502020202020204" pitchFamily="34" charset="0"/>
              </a:rPr>
              <a:t>semences :</a:t>
            </a:r>
            <a:endParaRPr lang="fr-CA" sz="2000" dirty="0">
              <a:latin typeface="Century Gothic" panose="020B0502020202020204" pitchFamily="34" charset="0"/>
            </a:endParaRPr>
          </a:p>
        </p:txBody>
      </p:sp>
      <p:sp>
        <p:nvSpPr>
          <p:cNvPr id="2" name="Titre 1"/>
          <p:cNvSpPr>
            <a:spLocks noGrp="1"/>
          </p:cNvSpPr>
          <p:nvPr>
            <p:ph type="title"/>
            <p:custDataLst>
              <p:tags r:id="rId2"/>
            </p:custDataLst>
          </p:nvPr>
        </p:nvSpPr>
        <p:spPr>
          <a:xfrm>
            <a:off x="-1" y="0"/>
            <a:ext cx="12192000" cy="780836"/>
          </a:xfrm>
        </p:spPr>
        <p:txBody>
          <a:bodyPr>
            <a:normAutofit/>
          </a:bodyPr>
          <a:lstStyle/>
          <a:p>
            <a:pPr marL="92075"/>
            <a:r>
              <a:rPr lang="fr-CA" sz="3600" cap="all" dirty="0"/>
              <a:t>Particularité : Semences et plants</a:t>
            </a:r>
            <a:endParaRPr lang="fr-CA" sz="3600" dirty="0"/>
          </a:p>
        </p:txBody>
      </p:sp>
      <p:sp>
        <p:nvSpPr>
          <p:cNvPr id="6" name="Rectangle 5"/>
          <p:cNvSpPr/>
          <p:nvPr>
            <p:custDataLst>
              <p:tags r:id="rId3"/>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Impact d’une mauvaise déclaration des achats de semences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9" name="Image 8" descr="Consulter les données financières  La Financière agricole du Québec"/>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2108522"/>
            <a:ext cx="12192001" cy="3727229"/>
          </a:xfrm>
          <a:prstGeom prst="rect">
            <a:avLst/>
          </a:prstGeom>
          <a:noFill/>
          <a:ln>
            <a:noFill/>
          </a:ln>
        </p:spPr>
      </p:pic>
      <p:sp>
        <p:nvSpPr>
          <p:cNvPr id="3" name="Rectangle 2"/>
          <p:cNvSpPr/>
          <p:nvPr>
            <p:custDataLst>
              <p:tags r:id="rId5"/>
            </p:custDataLst>
          </p:nvPr>
        </p:nvSpPr>
        <p:spPr>
          <a:xfrm>
            <a:off x="44520" y="5101161"/>
            <a:ext cx="12102957" cy="719191"/>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custDataLst>
              <p:tags r:id="rId6"/>
            </p:custDataLst>
          </p:nvPr>
        </p:nvSpPr>
        <p:spPr>
          <a:xfrm>
            <a:off x="9234311" y="3612444"/>
            <a:ext cx="2901244" cy="304800"/>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2343096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a:t>Particularité : Semences et plants</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Comment déclarer les achats de plants</a:t>
            </a:r>
            <a:r>
              <a:rPr lang="fr-CA" sz="2800" cap="small" dirty="0" smtClean="0">
                <a:ln w="0">
                  <a:solidFill>
                    <a:prstClr val="white"/>
                  </a:solidFill>
                </a:ln>
                <a:solidFill>
                  <a:prstClr val="white"/>
                </a:solidFill>
                <a:effectLst>
                  <a:outerShdw blurRad="38100" dist="38100" dir="2700000" algn="tl">
                    <a:srgbClr val="000000">
                      <a:alpha val="43137"/>
                    </a:srgbClr>
                  </a:outerShdw>
                </a:effectLst>
                <a:latin typeface="Century Gothic" panose="020B0502020202020204" pitchFamily="34" charset="0"/>
              </a:rPr>
              <a:t>?</a:t>
            </a:r>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 </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8" name="Rectangle 7"/>
          <p:cNvSpPr/>
          <p:nvPr>
            <p:custDataLst>
              <p:tags r:id="rId3"/>
            </p:custDataLst>
          </p:nvPr>
        </p:nvSpPr>
        <p:spPr>
          <a:xfrm>
            <a:off x="143838" y="1490210"/>
            <a:ext cx="10757043" cy="1015663"/>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Quels sont les dépenses qui devraient normalement être capitalisées?</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4" name="Rectangle 3"/>
          <p:cNvSpPr/>
          <p:nvPr>
            <p:custDataLst>
              <p:tags r:id="rId4"/>
            </p:custDataLst>
          </p:nvPr>
        </p:nvSpPr>
        <p:spPr>
          <a:xfrm>
            <a:off x="288974" y="2792271"/>
            <a:ext cx="10992051" cy="1231106"/>
          </a:xfrm>
          <a:prstGeom prst="rect">
            <a:avLst/>
          </a:prstGeom>
        </p:spPr>
        <p:txBody>
          <a:bodyPr wrap="square">
            <a:spAutoFit/>
          </a:bodyPr>
          <a:lstStyle/>
          <a:p>
            <a:r>
              <a:rPr lang="fr-CA" sz="2000" dirty="0">
                <a:latin typeface="Century Gothic" panose="020B0502020202020204" pitchFamily="34" charset="0"/>
              </a:rPr>
              <a:t>Achats de plants ou boutures </a:t>
            </a:r>
            <a:r>
              <a:rPr lang="fr-CA" sz="2000" dirty="0" smtClean="0">
                <a:latin typeface="Century Gothic" panose="020B0502020202020204" pitchFamily="34" charset="0"/>
              </a:rPr>
              <a:t>dont :</a:t>
            </a:r>
          </a:p>
          <a:p>
            <a:pPr marL="801688" indent="-266700">
              <a:buFont typeface="Wingdings" panose="05000000000000000000" pitchFamily="2" charset="2"/>
              <a:buChar char="ü"/>
            </a:pPr>
            <a:r>
              <a:rPr lang="fr-CA" dirty="0" smtClean="0">
                <a:latin typeface="Century Gothic" panose="020B0502020202020204" pitchFamily="34" charset="0"/>
              </a:rPr>
              <a:t>La </a:t>
            </a:r>
            <a:r>
              <a:rPr lang="fr-CA" dirty="0">
                <a:latin typeface="Century Gothic" panose="020B0502020202020204" pitchFamily="34" charset="0"/>
              </a:rPr>
              <a:t>durée de vie est de cinq ans ou </a:t>
            </a:r>
            <a:r>
              <a:rPr lang="fr-CA" dirty="0" smtClean="0">
                <a:latin typeface="Century Gothic" panose="020B0502020202020204" pitchFamily="34" charset="0"/>
              </a:rPr>
              <a:t>plus;</a:t>
            </a:r>
          </a:p>
          <a:p>
            <a:pPr marL="801688" indent="-266700">
              <a:buFont typeface="Wingdings" panose="05000000000000000000" pitchFamily="2" charset="2"/>
              <a:buChar char="ü"/>
            </a:pPr>
            <a:r>
              <a:rPr lang="fr-CA" dirty="0" smtClean="0">
                <a:latin typeface="Century Gothic" panose="020B0502020202020204" pitchFamily="34" charset="0"/>
              </a:rPr>
              <a:t>Servi </a:t>
            </a:r>
            <a:r>
              <a:rPr lang="fr-CA" dirty="0">
                <a:latin typeface="Century Gothic" panose="020B0502020202020204" pitchFamily="34" charset="0"/>
              </a:rPr>
              <a:t>à l’implantation de nouvelles superficies ou au renouvellement (fin de vie utile) d’une </a:t>
            </a:r>
            <a:r>
              <a:rPr lang="fr-CA" dirty="0" smtClean="0">
                <a:latin typeface="Century Gothic" panose="020B0502020202020204" pitchFamily="34" charset="0"/>
              </a:rPr>
              <a:t>plantation.</a:t>
            </a:r>
            <a:endParaRPr lang="fr-CA" dirty="0"/>
          </a:p>
        </p:txBody>
      </p:sp>
      <p:pic>
        <p:nvPicPr>
          <p:cNvPr id="10" name="Image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373948" y="4023377"/>
            <a:ext cx="690426" cy="726025"/>
          </a:xfrm>
          <a:prstGeom prst="rect">
            <a:avLst/>
          </a:prstGeom>
        </p:spPr>
      </p:pic>
      <p:sp>
        <p:nvSpPr>
          <p:cNvPr id="5" name="Rectangle 4"/>
          <p:cNvSpPr/>
          <p:nvPr>
            <p:custDataLst>
              <p:tags r:id="rId6"/>
            </p:custDataLst>
          </p:nvPr>
        </p:nvSpPr>
        <p:spPr>
          <a:xfrm>
            <a:off x="1149347" y="4201723"/>
            <a:ext cx="10696755" cy="400110"/>
          </a:xfrm>
          <a:prstGeom prst="rect">
            <a:avLst/>
          </a:prstGeom>
        </p:spPr>
        <p:txBody>
          <a:bodyPr wrap="square">
            <a:spAutoFit/>
          </a:bodyPr>
          <a:lstStyle/>
          <a:p>
            <a:r>
              <a:rPr lang="fr-CA" sz="2000" dirty="0" smtClean="0">
                <a:latin typeface="Century Gothic" panose="020B0502020202020204" pitchFamily="34" charset="0"/>
              </a:rPr>
              <a:t>Ils </a:t>
            </a:r>
            <a:r>
              <a:rPr lang="fr-CA" sz="2000" dirty="0">
                <a:latin typeface="Century Gothic" panose="020B0502020202020204" pitchFamily="34" charset="0"/>
              </a:rPr>
              <a:t>ne sont pas considérés comme des dépenses admissibles aux programmes AGRI</a:t>
            </a:r>
            <a:endParaRPr lang="fr-CA" sz="2000" dirty="0"/>
          </a:p>
        </p:txBody>
      </p:sp>
      <p:sp>
        <p:nvSpPr>
          <p:cNvPr id="11" name="Rectangle 10"/>
          <p:cNvSpPr/>
          <p:nvPr>
            <p:custDataLst>
              <p:tags r:id="rId7"/>
            </p:custDataLst>
          </p:nvPr>
        </p:nvSpPr>
        <p:spPr>
          <a:xfrm>
            <a:off x="288974" y="5374755"/>
            <a:ext cx="11496782" cy="707886"/>
          </a:xfrm>
          <a:prstGeom prst="rect">
            <a:avLst/>
          </a:prstGeom>
          <a:ln w="28575">
            <a:solidFill>
              <a:schemeClr val="tx1"/>
            </a:solidFill>
            <a:prstDash val="lgDash"/>
          </a:ln>
        </p:spPr>
        <p:txBody>
          <a:bodyPr wrap="square">
            <a:spAutoFit/>
          </a:bodyPr>
          <a:lstStyle/>
          <a:p>
            <a:pPr marL="0" lvl="1"/>
            <a:r>
              <a:rPr lang="fr-CA" sz="2000" dirty="0" smtClean="0">
                <a:latin typeface="Century Gothic" panose="020B0502020202020204" pitchFamily="34" charset="0"/>
              </a:rPr>
              <a:t>Toutefois</a:t>
            </a:r>
            <a:r>
              <a:rPr lang="fr-CA" sz="2000" dirty="0">
                <a:latin typeface="Century Gothic" panose="020B0502020202020204" pitchFamily="34" charset="0"/>
              </a:rPr>
              <a:t>, s’ils n’ont pas été capitalisés, ils doivent être déclarés sous le libellé </a:t>
            </a:r>
            <a:r>
              <a:rPr lang="fr-CA" sz="2000" b="1" dirty="0">
                <a:latin typeface="Century Gothic" panose="020B0502020202020204" pitchFamily="34" charset="0"/>
              </a:rPr>
              <a:t>Dépenses qui devraient normalement être capitalisées. </a:t>
            </a:r>
            <a:endParaRPr lang="fr-CA" sz="2000" b="1" u="sng" dirty="0">
              <a:latin typeface="Century Gothic" panose="020B0502020202020204" pitchFamily="34" charset="0"/>
            </a:endParaRPr>
          </a:p>
        </p:txBody>
      </p:sp>
    </p:spTree>
    <p:extLst>
      <p:ext uri="{BB962C8B-B14F-4D97-AF65-F5344CB8AC3E}">
        <p14:creationId xmlns:p14="http://schemas.microsoft.com/office/powerpoint/2010/main" val="13597993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a:t>Particularité : </a:t>
            </a:r>
            <a:r>
              <a:rPr lang="fr-CA" sz="3600" cap="all" dirty="0" smtClean="0"/>
              <a:t>Salaires</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Généralités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3" name="Rectangle 2"/>
          <p:cNvSpPr/>
          <p:nvPr>
            <p:custDataLst>
              <p:tags r:id="rId3"/>
            </p:custDataLst>
          </p:nvPr>
        </p:nvSpPr>
        <p:spPr>
          <a:xfrm>
            <a:off x="89042" y="1564711"/>
            <a:ext cx="11089240" cy="400110"/>
          </a:xfrm>
          <a:prstGeom prst="rect">
            <a:avLst/>
          </a:prstGeom>
        </p:spPr>
        <p:txBody>
          <a:bodyPr wrap="square">
            <a:spAutoFit/>
          </a:bodyPr>
          <a:lstStyle/>
          <a:p>
            <a:r>
              <a:rPr lang="fr-CA" sz="2000" b="1" dirty="0">
                <a:latin typeface="Century Gothic" panose="020B0502020202020204" pitchFamily="34" charset="0"/>
              </a:rPr>
              <a:t>Définition : </a:t>
            </a:r>
            <a:r>
              <a:rPr lang="fr-CA" sz="2000" dirty="0">
                <a:latin typeface="Century Gothic" panose="020B0502020202020204" pitchFamily="34" charset="0"/>
              </a:rPr>
              <a:t>Correspond à la masse salariale totale; salaires et avantages sociaux </a:t>
            </a:r>
          </a:p>
        </p:txBody>
      </p:sp>
      <p:sp>
        <p:nvSpPr>
          <p:cNvPr id="7" name="Rectangle 6"/>
          <p:cNvSpPr/>
          <p:nvPr>
            <p:custDataLst>
              <p:tags r:id="rId4"/>
            </p:custDataLst>
          </p:nvPr>
        </p:nvSpPr>
        <p:spPr>
          <a:xfrm>
            <a:off x="89042" y="2000537"/>
            <a:ext cx="10462518" cy="1015663"/>
          </a:xfrm>
          <a:prstGeom prst="rect">
            <a:avLst/>
          </a:prstGeom>
        </p:spPr>
        <p:txBody>
          <a:bodyPr wrap="square">
            <a:spAutoFit/>
          </a:bodyPr>
          <a:lstStyle/>
          <a:p>
            <a:r>
              <a:rPr lang="fr-CA" sz="2000" b="1" i="1" dirty="0">
                <a:latin typeface="Century Gothic" panose="020B0502020202020204" pitchFamily="34" charset="0"/>
              </a:rPr>
              <a:t>Les salaires </a:t>
            </a:r>
            <a:r>
              <a:rPr lang="fr-CA" sz="2000" b="1" i="1" dirty="0" smtClean="0">
                <a:latin typeface="Century Gothic" panose="020B0502020202020204" pitchFamily="34" charset="0"/>
              </a:rPr>
              <a:t>incluent :</a:t>
            </a:r>
            <a:endParaRPr lang="fr-CA" sz="2000" b="1" i="1" dirty="0">
              <a:latin typeface="Century Gothic" panose="020B0502020202020204" pitchFamily="34" charset="0"/>
            </a:endParaRPr>
          </a:p>
          <a:p>
            <a:pPr marL="800100" lvl="1" indent="-342900">
              <a:buFont typeface="Wingdings" panose="05000000000000000000" pitchFamily="2" charset="2"/>
              <a:buChar char="§"/>
            </a:pPr>
            <a:r>
              <a:rPr lang="fr-CA" sz="2000" i="1" dirty="0">
                <a:latin typeface="Century Gothic" panose="020B0502020202020204" pitchFamily="34" charset="0"/>
              </a:rPr>
              <a:t>Frais de cueillette</a:t>
            </a:r>
          </a:p>
          <a:p>
            <a:pPr marL="800100" lvl="1" indent="-342900">
              <a:buFont typeface="Wingdings" panose="05000000000000000000" pitchFamily="2" charset="2"/>
              <a:buChar char="§"/>
            </a:pPr>
            <a:r>
              <a:rPr lang="fr-CA" sz="2000" i="1" dirty="0">
                <a:latin typeface="Century Gothic" panose="020B0502020202020204" pitchFamily="34" charset="0"/>
              </a:rPr>
              <a:t>Frais pour travailleurs étrangers (billets d’avion, hébergement, repas, etc.)</a:t>
            </a:r>
          </a:p>
        </p:txBody>
      </p:sp>
      <p:sp>
        <p:nvSpPr>
          <p:cNvPr id="12" name="Rectangle 11"/>
          <p:cNvSpPr/>
          <p:nvPr>
            <p:custDataLst>
              <p:tags r:id="rId5"/>
            </p:custDataLst>
          </p:nvPr>
        </p:nvSpPr>
        <p:spPr>
          <a:xfrm>
            <a:off x="89042" y="3627830"/>
            <a:ext cx="10757043"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Où déclarer?</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9" name="Rectangle 8"/>
          <p:cNvSpPr/>
          <p:nvPr>
            <p:custDataLst>
              <p:tags r:id="rId6"/>
            </p:custDataLst>
          </p:nvPr>
        </p:nvSpPr>
        <p:spPr>
          <a:xfrm>
            <a:off x="89042" y="4270263"/>
            <a:ext cx="11537877" cy="1200329"/>
          </a:xfrm>
          <a:prstGeom prst="rect">
            <a:avLst/>
          </a:prstGeom>
        </p:spPr>
        <p:txBody>
          <a:bodyPr wrap="square">
            <a:spAutoFit/>
          </a:bodyPr>
          <a:lstStyle/>
          <a:p>
            <a:r>
              <a:rPr lang="fr-CA" b="1" dirty="0">
                <a:latin typeface="Century Gothic" panose="020B0502020202020204" pitchFamily="34" charset="0"/>
              </a:rPr>
              <a:t>Programme d’apprentissage en milieu de travail (</a:t>
            </a:r>
            <a:r>
              <a:rPr lang="fr-CA" b="1" dirty="0" err="1">
                <a:latin typeface="Century Gothic" panose="020B0502020202020204" pitchFamily="34" charset="0"/>
              </a:rPr>
              <a:t>PAMT</a:t>
            </a:r>
            <a:r>
              <a:rPr lang="fr-CA" b="1" dirty="0" smtClean="0">
                <a:latin typeface="Century Gothic" panose="020B0502020202020204" pitchFamily="34" charset="0"/>
              </a:rPr>
              <a:t>) : </a:t>
            </a:r>
            <a:r>
              <a:rPr lang="fr-CA" dirty="0">
                <a:latin typeface="Century Gothic" panose="020B0502020202020204" pitchFamily="34" charset="0"/>
              </a:rPr>
              <a:t>Sous le libellé </a:t>
            </a:r>
            <a:r>
              <a:rPr lang="fr-CA" i="1" dirty="0">
                <a:latin typeface="Century Gothic" panose="020B0502020202020204" pitchFamily="34" charset="0"/>
              </a:rPr>
              <a:t>Autres paiements provenant de programmes gouvernementaux</a:t>
            </a:r>
          </a:p>
          <a:p>
            <a:endParaRPr lang="fr-CA" i="1" dirty="0">
              <a:latin typeface="Century Gothic" panose="020B0502020202020204" pitchFamily="34" charset="0"/>
            </a:endParaRPr>
          </a:p>
          <a:p>
            <a:r>
              <a:rPr lang="fr-CA" b="1" dirty="0">
                <a:latin typeface="Century Gothic" panose="020B0502020202020204" pitchFamily="34" charset="0"/>
              </a:rPr>
              <a:t>Refacturation de </a:t>
            </a:r>
            <a:r>
              <a:rPr lang="fr-CA" b="1" dirty="0" smtClean="0">
                <a:latin typeface="Century Gothic" panose="020B0502020202020204" pitchFamily="34" charset="0"/>
              </a:rPr>
              <a:t>salaires </a:t>
            </a:r>
            <a:r>
              <a:rPr lang="fr-CA" i="1" dirty="0" smtClean="0">
                <a:latin typeface="Century Gothic" panose="020B0502020202020204" pitchFamily="34" charset="0"/>
              </a:rPr>
              <a:t>: </a:t>
            </a:r>
            <a:r>
              <a:rPr lang="fr-CA" dirty="0">
                <a:latin typeface="Century Gothic" panose="020B0502020202020204" pitchFamily="34" charset="0"/>
              </a:rPr>
              <a:t>En diminution des </a:t>
            </a:r>
            <a:r>
              <a:rPr lang="fr-CA" dirty="0" smtClean="0">
                <a:latin typeface="Century Gothic" panose="020B0502020202020204" pitchFamily="34" charset="0"/>
              </a:rPr>
              <a:t>salaires</a:t>
            </a:r>
            <a:endParaRPr lang="fr-CA" dirty="0">
              <a:latin typeface="Century Gothic" panose="020B0502020202020204" pitchFamily="34" charset="0"/>
            </a:endParaRPr>
          </a:p>
        </p:txBody>
      </p:sp>
    </p:spTree>
    <p:extLst>
      <p:ext uri="{BB962C8B-B14F-4D97-AF65-F5344CB8AC3E}">
        <p14:creationId xmlns:p14="http://schemas.microsoft.com/office/powerpoint/2010/main" val="4179811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custDataLst>
              <p:tags r:id="rId1"/>
            </p:custDataLst>
            <p:extLst>
              <p:ext uri="{D42A27DB-BD31-4B8C-83A1-F6EECF244321}">
                <p14:modId xmlns:p14="http://schemas.microsoft.com/office/powerpoint/2010/main" val="1934297739"/>
              </p:ext>
            </p:extLst>
          </p:nvPr>
        </p:nvGraphicFramePr>
        <p:xfrm>
          <a:off x="957294" y="1863467"/>
          <a:ext cx="10009324" cy="3378198"/>
        </p:xfrm>
        <a:graphic>
          <a:graphicData uri="http://schemas.openxmlformats.org/drawingml/2006/table">
            <a:tbl>
              <a:tblPr firstRow="1" bandRow="1">
                <a:effectLst>
                  <a:innerShdw blurRad="63500" dist="50800" dir="2700000">
                    <a:prstClr val="black">
                      <a:alpha val="50000"/>
                    </a:prstClr>
                  </a:innerShdw>
                </a:effectLst>
              </a:tblPr>
              <a:tblGrid>
                <a:gridCol w="3336441"/>
                <a:gridCol w="3336441"/>
                <a:gridCol w="3336442"/>
              </a:tblGrid>
              <a:tr h="421521">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fr-CA" sz="2400" dirty="0" smtClean="0">
                          <a:latin typeface="Century Gothic" panose="020B0502020202020204" pitchFamily="34" charset="0"/>
                        </a:rPr>
                        <a:t>Programmes </a:t>
                      </a:r>
                      <a:endParaRPr lang="fr-CA" sz="2400" dirty="0">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75000"/>
                      </a:scheme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fr-CA" sz="2400" dirty="0" smtClean="0">
                          <a:latin typeface="Century Gothic" panose="020B0502020202020204" pitchFamily="34" charset="0"/>
                        </a:rPr>
                        <a:t>Pénalités</a:t>
                      </a:r>
                      <a:endParaRPr lang="fr-CA" sz="2400" dirty="0">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75000"/>
                      </a:scheme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fr-CA" sz="2400" dirty="0" smtClean="0">
                          <a:latin typeface="Century Gothic" panose="020B0502020202020204" pitchFamily="34" charset="0"/>
                        </a:rPr>
                        <a:t>Quand </a:t>
                      </a:r>
                      <a:endParaRPr lang="fr-CA" sz="2400" dirty="0">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75000"/>
                      </a:schemeClr>
                    </a:solidFill>
                  </a:tcPr>
                </a:tc>
              </a:tr>
              <a:tr h="70253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fr-CA" sz="2000" dirty="0" smtClean="0">
                          <a:latin typeface="Century Gothic" panose="020B0502020202020204" pitchFamily="34" charset="0"/>
                        </a:rPr>
                        <a:t>Agri-stabilité</a:t>
                      </a:r>
                      <a:endParaRPr lang="fr-CA" sz="200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1" dirty="0" smtClean="0">
                          <a:latin typeface="Century Gothic" panose="020B0502020202020204" pitchFamily="34" charset="0"/>
                        </a:rPr>
                        <a:t>500 $/</a:t>
                      </a:r>
                      <a:r>
                        <a:rPr lang="fr-CA" sz="2000" dirty="0" smtClean="0">
                          <a:latin typeface="Century Gothic" panose="020B0502020202020204" pitchFamily="34" charset="0"/>
                        </a:rPr>
                        <a:t>mois ou partie de mois de retard</a:t>
                      </a:r>
                      <a:endParaRPr lang="fr-CA" sz="200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rowSpan="3">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fr-CA" sz="2000" dirty="0" smtClean="0">
                        <a:latin typeface="Century Gothic" panose="020B0502020202020204" pitchFamily="34" charset="0"/>
                      </a:endParaRPr>
                    </a:p>
                    <a:p>
                      <a:pPr algn="ctr"/>
                      <a:endParaRPr lang="fr-CA" sz="2000" dirty="0" smtClean="0">
                        <a:latin typeface="Century Gothic" panose="020B0502020202020204" pitchFamily="34" charset="0"/>
                      </a:endParaRPr>
                    </a:p>
                    <a:p>
                      <a:pPr algn="ctr"/>
                      <a:endParaRPr lang="fr-CA" sz="2000" dirty="0" smtClean="0">
                        <a:latin typeface="Century Gothic" panose="020B0502020202020204" pitchFamily="34" charset="0"/>
                      </a:endParaRPr>
                    </a:p>
                    <a:p>
                      <a:pPr algn="ctr"/>
                      <a:r>
                        <a:rPr lang="fr-CA" sz="2000" baseline="0" dirty="0" smtClean="0">
                          <a:latin typeface="Century Gothic" panose="020B0502020202020204" pitchFamily="34" charset="0"/>
                        </a:rPr>
                        <a:t>Du </a:t>
                      </a:r>
                      <a:r>
                        <a:rPr lang="fr-CA" sz="2000" b="1" baseline="0" dirty="0" smtClean="0">
                          <a:latin typeface="Century Gothic" panose="020B0502020202020204" pitchFamily="34" charset="0"/>
                        </a:rPr>
                        <a:t>10</a:t>
                      </a:r>
                      <a:r>
                        <a:rPr lang="fr-CA" sz="2000" b="1" baseline="30000" dirty="0" smtClean="0">
                          <a:latin typeface="Century Gothic" panose="020B0502020202020204" pitchFamily="34" charset="0"/>
                        </a:rPr>
                        <a:t>e</a:t>
                      </a:r>
                      <a:r>
                        <a:rPr lang="fr-CA" sz="2000" b="1" baseline="0" dirty="0" smtClean="0">
                          <a:latin typeface="Century Gothic" panose="020B0502020202020204" pitchFamily="34" charset="0"/>
                        </a:rPr>
                        <a:t> au 12</a:t>
                      </a:r>
                      <a:r>
                        <a:rPr lang="fr-CA" sz="2000" b="1" baseline="30000" dirty="0" smtClean="0">
                          <a:latin typeface="Century Gothic" panose="020B0502020202020204" pitchFamily="34" charset="0"/>
                        </a:rPr>
                        <a:t>e</a:t>
                      </a:r>
                      <a:r>
                        <a:rPr lang="fr-CA" sz="2000" b="1" baseline="0" dirty="0" smtClean="0">
                          <a:latin typeface="Century Gothic" panose="020B0502020202020204" pitchFamily="34" charset="0"/>
                        </a:rPr>
                        <a:t> mois*</a:t>
                      </a:r>
                      <a:r>
                        <a:rPr lang="fr-CA" sz="2000" baseline="0" dirty="0" smtClean="0">
                          <a:latin typeface="Century Gothic" panose="020B0502020202020204" pitchFamily="34" charset="0"/>
                        </a:rPr>
                        <a:t> suivant la fin d’exercice financier</a:t>
                      </a:r>
                      <a:endParaRPr lang="fr-CA" sz="2000" b="1" dirty="0">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70253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fr-CA" sz="2000" dirty="0" smtClean="0">
                          <a:latin typeface="Century Gothic" panose="020B0502020202020204" pitchFamily="34" charset="0"/>
                        </a:rPr>
                        <a:t>Agri-investissement </a:t>
                      </a:r>
                      <a:endParaRPr lang="fr-CA" sz="200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fr-CA" sz="2000" b="1" dirty="0" smtClean="0">
                          <a:latin typeface="Century Gothic" panose="020B0502020202020204" pitchFamily="34" charset="0"/>
                        </a:rPr>
                        <a:t>5 % </a:t>
                      </a:r>
                      <a:r>
                        <a:rPr lang="fr-CA" sz="2000" dirty="0" smtClean="0">
                          <a:latin typeface="Century Gothic" panose="020B0502020202020204" pitchFamily="34" charset="0"/>
                        </a:rPr>
                        <a:t>par mois ou partie de mois de retard</a:t>
                      </a:r>
                      <a:endParaRPr lang="fr-CA" sz="200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b="1" dirty="0" smtClean="0"/>
                    </a:p>
                  </a:txBody>
                  <a:tcPr/>
                </a:tc>
              </a:tr>
              <a:tr h="70253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fr-CA" sz="2000" dirty="0" smtClean="0">
                          <a:latin typeface="Century Gothic" panose="020B0502020202020204" pitchFamily="34" charset="0"/>
                        </a:rPr>
                        <a:t>Agri-Québec</a:t>
                      </a:r>
                      <a:endParaRPr lang="fr-CA" sz="2000" dirty="0">
                        <a:latin typeface="Century Gothic" panose="020B0502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b="1" dirty="0" smtClean="0">
                          <a:latin typeface="Century Gothic" panose="020B0502020202020204" pitchFamily="34" charset="0"/>
                        </a:rPr>
                        <a:t>5 % </a:t>
                      </a:r>
                      <a:r>
                        <a:rPr lang="fr-CA" sz="2000" dirty="0" smtClean="0">
                          <a:latin typeface="Century Gothic" panose="020B0502020202020204" pitchFamily="34" charset="0"/>
                        </a:rPr>
                        <a:t>par mois ou partie de mois</a:t>
                      </a:r>
                      <a:r>
                        <a:rPr lang="fr-CA" sz="2000" baseline="0" dirty="0" smtClean="0">
                          <a:latin typeface="Century Gothic" panose="020B0502020202020204" pitchFamily="34" charset="0"/>
                        </a:rPr>
                        <a:t> de retard</a:t>
                      </a:r>
                      <a:endParaRPr lang="fr-CA" sz="2000" dirty="0" smtClean="0">
                        <a:latin typeface="Century Gothic" panose="020B050202020202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vMerge="1">
                  <a:txBody>
                    <a:bodyPr/>
                    <a:lstStyle/>
                    <a:p>
                      <a:endParaRPr lang="fr-CA"/>
                    </a:p>
                  </a:txBody>
                  <a:tcPr/>
                </a:tc>
              </a:tr>
              <a:tr h="81339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dirty="0" smtClean="0">
                          <a:latin typeface="Century Gothic" panose="020B0502020202020204" pitchFamily="34" charset="0"/>
                        </a:rPr>
                        <a:t>* Au-delà du 12</a:t>
                      </a:r>
                      <a:r>
                        <a:rPr lang="fr-CA" sz="1600" baseline="30000" dirty="0" smtClean="0">
                          <a:latin typeface="Century Gothic" panose="020B0502020202020204" pitchFamily="34" charset="0"/>
                        </a:rPr>
                        <a:t>e</a:t>
                      </a:r>
                      <a:r>
                        <a:rPr lang="fr-CA" sz="1600" dirty="0" smtClean="0">
                          <a:latin typeface="Century Gothic" panose="020B0502020202020204" pitchFamily="34" charset="0"/>
                        </a:rPr>
                        <a:t> mois, un client n’ayant pas transmis ses données devient inadmissible aux programmes AGRI.</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fr-CA"/>
                    </a:p>
                  </a:txBody>
                  <a:tcPr/>
                </a:tc>
                <a:tc hMerge="1">
                  <a:txBody>
                    <a:bodyPr/>
                    <a:lstStyle/>
                    <a:p>
                      <a:pPr algn="ctr"/>
                      <a:endParaRPr lang="fr-CA" sz="2200" b="1" dirty="0">
                        <a:latin typeface="Century Gothic" panose="020B050202020202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r>
            </a:tbl>
          </a:graphicData>
        </a:graphic>
      </p:graphicFrame>
      <p:sp>
        <p:nvSpPr>
          <p:cNvPr id="10" name="ZoneTexte 9"/>
          <p:cNvSpPr txBox="1"/>
          <p:nvPr>
            <p:custDataLst>
              <p:tags r:id="rId2"/>
            </p:custDataLst>
          </p:nvPr>
        </p:nvSpPr>
        <p:spPr>
          <a:xfrm>
            <a:off x="957294" y="5432249"/>
            <a:ext cx="10698258" cy="1261884"/>
          </a:xfrm>
          <a:prstGeom prst="rect">
            <a:avLst/>
          </a:prstGeom>
          <a:noFill/>
        </p:spPr>
        <p:txBody>
          <a:bodyPr wrap="square" rtlCol="0">
            <a:spAutoFit/>
          </a:bodyPr>
          <a:lstStyle/>
          <a:p>
            <a:r>
              <a:rPr lang="fr-CA" sz="2000" b="1" dirty="0" smtClean="0">
                <a:latin typeface="Century Gothic" panose="020B0502020202020204" pitchFamily="34" charset="0"/>
              </a:rPr>
              <a:t>En financement</a:t>
            </a:r>
            <a:r>
              <a:rPr lang="fr-CA" sz="2000" dirty="0" smtClean="0">
                <a:latin typeface="Century Gothic" panose="020B0502020202020204" pitchFamily="34" charset="0"/>
              </a:rPr>
              <a:t>, au-delà du 9</a:t>
            </a:r>
            <a:r>
              <a:rPr lang="fr-CA" sz="2000" baseline="30000" dirty="0" smtClean="0">
                <a:latin typeface="Century Gothic" panose="020B0502020202020204" pitchFamily="34" charset="0"/>
              </a:rPr>
              <a:t>e</a:t>
            </a:r>
            <a:r>
              <a:rPr lang="fr-CA" sz="2000" dirty="0" smtClean="0">
                <a:latin typeface="Century Gothic" panose="020B0502020202020204" pitchFamily="34" charset="0"/>
              </a:rPr>
              <a:t> mois, un client avec une garantie de prêt pourra faire face à une : </a:t>
            </a:r>
          </a:p>
          <a:p>
            <a:pPr marL="800100" lvl="1" indent="-342900">
              <a:buFont typeface="Wingdings" panose="05000000000000000000" pitchFamily="2" charset="2"/>
              <a:buChar char="Ø"/>
            </a:pPr>
            <a:r>
              <a:rPr lang="fr-CA" b="1" dirty="0" smtClean="0">
                <a:latin typeface="Century Gothic" panose="020B0502020202020204" pitchFamily="34" charset="0"/>
              </a:rPr>
              <a:t>Suspension</a:t>
            </a:r>
            <a:r>
              <a:rPr lang="fr-CA" dirty="0" smtClean="0">
                <a:latin typeface="Century Gothic" panose="020B0502020202020204" pitchFamily="34" charset="0"/>
              </a:rPr>
              <a:t> de la protection contre la hausse des taux d’intérêt</a:t>
            </a:r>
          </a:p>
          <a:p>
            <a:pPr marL="800100" lvl="1" indent="-342900">
              <a:buFont typeface="Wingdings" panose="05000000000000000000" pitchFamily="2" charset="2"/>
              <a:buChar char="Ø"/>
            </a:pPr>
            <a:r>
              <a:rPr lang="fr-CA" b="1" dirty="0" smtClean="0">
                <a:latin typeface="Century Gothic" panose="020B0502020202020204" pitchFamily="34" charset="0"/>
              </a:rPr>
              <a:t>Suspension</a:t>
            </a:r>
            <a:r>
              <a:rPr lang="fr-CA" dirty="0" smtClean="0">
                <a:latin typeface="Century Gothic" panose="020B0502020202020204" pitchFamily="34" charset="0"/>
              </a:rPr>
              <a:t> de tout déboursement provenant de la marge de crédit à l’investissement. </a:t>
            </a:r>
          </a:p>
        </p:txBody>
      </p:sp>
      <p:sp>
        <p:nvSpPr>
          <p:cNvPr id="12" name="Rectangle 11"/>
          <p:cNvSpPr/>
          <p:nvPr>
            <p:custDataLst>
              <p:tags r:id="rId3"/>
            </p:custDataLst>
          </p:nvPr>
        </p:nvSpPr>
        <p:spPr>
          <a:xfrm>
            <a:off x="0" y="1132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Dates importantes : Dates limites de transmission (pénalité)</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7" name="Titre 2"/>
          <p:cNvSpPr txBox="1">
            <a:spLocks/>
          </p:cNvSpPr>
          <p:nvPr>
            <p:custDataLst>
              <p:tags r:id="rId4"/>
            </p:custDataLst>
          </p:nvPr>
        </p:nvSpPr>
        <p:spPr>
          <a:xfrm>
            <a:off x="-1" y="0"/>
            <a:ext cx="12192000" cy="990000"/>
          </a:xfrm>
          <a:prstGeom prst="rect">
            <a:avLst/>
          </a:prstGeom>
          <a:gradFill flip="none" rotWithShape="1">
            <a:gsLst>
              <a:gs pos="66000">
                <a:schemeClr val="tx1"/>
              </a:gs>
              <a:gs pos="100000">
                <a:schemeClr val="bg1">
                  <a:lumMod val="65000"/>
                </a:schemeClr>
              </a:gs>
            </a:gsLst>
            <a:path path="circle">
              <a:fillToRect l="100000" t="100000"/>
            </a:path>
            <a:tileRect r="-100000" b="-100000"/>
          </a:gradFill>
        </p:spPr>
        <p:txBody>
          <a:bodyPr vert="horz" lIns="91440" tIns="45720" rIns="91440" bIns="45720" rtlCol="0" anchor="ctr">
            <a:noAutofit/>
          </a:bodyPr>
          <a:lstStyle>
            <a:lvl1pPr algn="l" defTabSz="914400" rtl="0" eaLnBrk="1" latinLnBrk="0" hangingPunct="1">
              <a:lnSpc>
                <a:spcPct val="80000"/>
              </a:lnSpc>
              <a:spcBef>
                <a:spcPct val="0"/>
              </a:spcBef>
              <a:buNone/>
              <a:defRPr sz="5000" b="1" kern="1200" cap="none" spc="100" baseline="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r>
              <a:rPr lang="fr-CA" sz="3200" cap="all" dirty="0" smtClean="0"/>
              <a:t>Processus de la collecte des données financières</a:t>
            </a:r>
            <a:endParaRPr lang="fr-CA" sz="3200" cap="all" dirty="0"/>
          </a:p>
        </p:txBody>
      </p:sp>
    </p:spTree>
    <p:extLst>
      <p:ext uri="{BB962C8B-B14F-4D97-AF65-F5344CB8AC3E}">
        <p14:creationId xmlns:p14="http://schemas.microsoft.com/office/powerpoint/2010/main" val="42626711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a:t>Particularité : </a:t>
            </a:r>
            <a:r>
              <a:rPr lang="fr-CA" sz="3600" cap="all" dirty="0" smtClean="0"/>
              <a:t>Salaires</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Généralités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Rectangle 11"/>
          <p:cNvSpPr/>
          <p:nvPr>
            <p:custDataLst>
              <p:tags r:id="rId3"/>
            </p:custDataLst>
          </p:nvPr>
        </p:nvSpPr>
        <p:spPr>
          <a:xfrm>
            <a:off x="89042" y="1490210"/>
            <a:ext cx="10757043" cy="553998"/>
          </a:xfrm>
          <a:prstGeom prst="rect">
            <a:avLst/>
          </a:prstGeom>
        </p:spPr>
        <p:txBody>
          <a:bodyPr wrap="square">
            <a:spAutoFit/>
          </a:bodyPr>
          <a:lstStyle/>
          <a:p>
            <a:r>
              <a:rPr lang="fr-CA" sz="3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Qu’est-ce qui amène la capitalisation d’un salaire?</a:t>
            </a:r>
            <a:endParaRPr lang="fr-CA" sz="3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4" name="Rectangle 3"/>
          <p:cNvSpPr/>
          <p:nvPr>
            <p:custDataLst>
              <p:tags r:id="rId4"/>
            </p:custDataLst>
          </p:nvPr>
        </p:nvSpPr>
        <p:spPr>
          <a:xfrm>
            <a:off x="195208" y="2336080"/>
            <a:ext cx="11065267" cy="2862322"/>
          </a:xfrm>
          <a:prstGeom prst="rect">
            <a:avLst/>
          </a:prstGeom>
        </p:spPr>
        <p:txBody>
          <a:bodyPr wrap="square">
            <a:spAutoFit/>
          </a:bodyPr>
          <a:lstStyle/>
          <a:p>
            <a:r>
              <a:rPr lang="fr-CA" sz="2000" dirty="0" smtClean="0">
                <a:latin typeface="Century Gothic" panose="020B0502020202020204" pitchFamily="34" charset="0"/>
              </a:rPr>
              <a:t>Les </a:t>
            </a:r>
            <a:r>
              <a:rPr lang="fr-CA" sz="2000" dirty="0">
                <a:latin typeface="Century Gothic" panose="020B0502020202020204" pitchFamily="34" charset="0"/>
              </a:rPr>
              <a:t>salaires engagés </a:t>
            </a:r>
            <a:r>
              <a:rPr lang="fr-CA" sz="2000" dirty="0" smtClean="0">
                <a:latin typeface="Century Gothic" panose="020B0502020202020204" pitchFamily="34" charset="0"/>
              </a:rPr>
              <a:t>pour :</a:t>
            </a:r>
          </a:p>
          <a:p>
            <a:endParaRPr lang="fr-CA" sz="2000" dirty="0" smtClean="0">
              <a:latin typeface="Century Gothic" panose="020B0502020202020204" pitchFamily="34" charset="0"/>
            </a:endParaRPr>
          </a:p>
          <a:p>
            <a:pPr marL="342900" indent="-342900">
              <a:buFont typeface="Wingdings" panose="05000000000000000000" pitchFamily="2" charset="2"/>
              <a:buChar char="ü"/>
            </a:pPr>
            <a:r>
              <a:rPr lang="fr-CA" sz="2000" dirty="0" smtClean="0">
                <a:latin typeface="Century Gothic" panose="020B0502020202020204" pitchFamily="34" charset="0"/>
              </a:rPr>
              <a:t>La construction</a:t>
            </a:r>
          </a:p>
          <a:p>
            <a:pPr marL="342900" indent="-342900">
              <a:buFont typeface="Wingdings" panose="05000000000000000000" pitchFamily="2" charset="2"/>
              <a:buChar char="ü"/>
            </a:pPr>
            <a:r>
              <a:rPr lang="fr-CA" sz="2000" dirty="0" smtClean="0">
                <a:latin typeface="Century Gothic" panose="020B0502020202020204" pitchFamily="34" charset="0"/>
              </a:rPr>
              <a:t>L’agrandissement</a:t>
            </a:r>
          </a:p>
          <a:p>
            <a:pPr marL="342900" indent="-342900">
              <a:buFont typeface="Wingdings" panose="05000000000000000000" pitchFamily="2" charset="2"/>
              <a:buChar char="ü"/>
            </a:pPr>
            <a:r>
              <a:rPr lang="fr-CA" sz="2000" dirty="0" smtClean="0">
                <a:latin typeface="Century Gothic" panose="020B0502020202020204" pitchFamily="34" charset="0"/>
              </a:rPr>
              <a:t>L’amélioration</a:t>
            </a:r>
          </a:p>
          <a:p>
            <a:pPr marL="342900" indent="-342900">
              <a:buFont typeface="Wingdings" panose="05000000000000000000" pitchFamily="2" charset="2"/>
              <a:buChar char="ü"/>
            </a:pPr>
            <a:r>
              <a:rPr lang="fr-CA" sz="2000" dirty="0" smtClean="0">
                <a:latin typeface="Century Gothic" panose="020B0502020202020204" pitchFamily="34" charset="0"/>
              </a:rPr>
              <a:t>Le </a:t>
            </a:r>
            <a:r>
              <a:rPr lang="fr-CA" sz="2000" dirty="0">
                <a:latin typeface="Century Gothic" panose="020B0502020202020204" pitchFamily="34" charset="0"/>
              </a:rPr>
              <a:t>remplacement d’une immobilisation </a:t>
            </a:r>
            <a:endParaRPr lang="fr-CA" sz="2000" dirty="0" smtClean="0">
              <a:latin typeface="Century Gothic" panose="020B0502020202020204" pitchFamily="34" charset="0"/>
            </a:endParaRPr>
          </a:p>
          <a:p>
            <a:pPr marL="342900" indent="-342900">
              <a:buFont typeface="Wingdings" panose="05000000000000000000" pitchFamily="2" charset="2"/>
              <a:buChar char="ü"/>
            </a:pPr>
            <a:r>
              <a:rPr lang="fr-CA" sz="2000" dirty="0" smtClean="0">
                <a:latin typeface="Century Gothic" panose="020B0502020202020204" pitchFamily="34" charset="0"/>
              </a:rPr>
              <a:t>Travaux </a:t>
            </a:r>
            <a:r>
              <a:rPr lang="fr-CA" sz="2000" dirty="0">
                <a:latin typeface="Century Gothic" panose="020B0502020202020204" pitchFamily="34" charset="0"/>
              </a:rPr>
              <a:t>majeurs </a:t>
            </a:r>
            <a:r>
              <a:rPr lang="fr-CA" sz="2000" dirty="0" smtClean="0">
                <a:latin typeface="Century Gothic" panose="020B0502020202020204" pitchFamily="34" charset="0"/>
              </a:rPr>
              <a:t>effectuées d’une immobilisation</a:t>
            </a:r>
          </a:p>
          <a:p>
            <a:endParaRPr lang="fr-CA" sz="2000" u="sng" dirty="0">
              <a:latin typeface="Century Gothic" panose="020B0502020202020204" pitchFamily="34" charset="0"/>
            </a:endParaRPr>
          </a:p>
          <a:p>
            <a:r>
              <a:rPr lang="fr-CA" sz="2000" u="sng" dirty="0" smtClean="0">
                <a:latin typeface="Century Gothic" panose="020B0502020202020204" pitchFamily="34" charset="0"/>
              </a:rPr>
              <a:t>doivent </a:t>
            </a:r>
            <a:r>
              <a:rPr lang="fr-CA" sz="2000" u="sng" dirty="0">
                <a:latin typeface="Century Gothic" panose="020B0502020202020204" pitchFamily="34" charset="0"/>
              </a:rPr>
              <a:t>être capitalisés </a:t>
            </a:r>
            <a:r>
              <a:rPr lang="fr-CA" sz="2000" dirty="0" smtClean="0">
                <a:latin typeface="Century Gothic" panose="020B0502020202020204" pitchFamily="34" charset="0"/>
              </a:rPr>
              <a:t> </a:t>
            </a:r>
          </a:p>
        </p:txBody>
      </p:sp>
      <p:pic>
        <p:nvPicPr>
          <p:cNvPr id="10" name="Image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569157" y="5490274"/>
            <a:ext cx="690426" cy="726025"/>
          </a:xfrm>
          <a:prstGeom prst="rect">
            <a:avLst/>
          </a:prstGeom>
        </p:spPr>
      </p:pic>
      <p:sp>
        <p:nvSpPr>
          <p:cNvPr id="5" name="Rectangle 4"/>
          <p:cNvSpPr/>
          <p:nvPr>
            <p:custDataLst>
              <p:tags r:id="rId6"/>
            </p:custDataLst>
          </p:nvPr>
        </p:nvSpPr>
        <p:spPr>
          <a:xfrm>
            <a:off x="1549682" y="5499343"/>
            <a:ext cx="9936825" cy="707886"/>
          </a:xfrm>
          <a:prstGeom prst="rect">
            <a:avLst/>
          </a:prstGeom>
        </p:spPr>
        <p:txBody>
          <a:bodyPr wrap="square">
            <a:spAutoFit/>
          </a:bodyPr>
          <a:lstStyle/>
          <a:p>
            <a:r>
              <a:rPr lang="fr-CA" sz="2000" b="1" dirty="0">
                <a:latin typeface="Century Gothic" panose="020B0502020202020204" pitchFamily="34" charset="0"/>
              </a:rPr>
              <a:t>Ne doivent pas être déclarés</a:t>
            </a:r>
            <a:r>
              <a:rPr lang="fr-CA" sz="2000" dirty="0">
                <a:latin typeface="Century Gothic" panose="020B0502020202020204" pitchFamily="34" charset="0"/>
              </a:rPr>
              <a:t> sous les libellés </a:t>
            </a:r>
            <a:r>
              <a:rPr lang="fr-CA" sz="2000" i="1" dirty="0">
                <a:latin typeface="Century Gothic" panose="020B0502020202020204" pitchFamily="34" charset="0"/>
              </a:rPr>
              <a:t>Salaires de personnes avec ou sans lien de dépendance.</a:t>
            </a:r>
          </a:p>
        </p:txBody>
      </p:sp>
    </p:spTree>
    <p:extLst>
      <p:ext uri="{BB962C8B-B14F-4D97-AF65-F5344CB8AC3E}">
        <p14:creationId xmlns:p14="http://schemas.microsoft.com/office/powerpoint/2010/main" val="116177412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a:t>Particularité : </a:t>
            </a:r>
            <a:r>
              <a:rPr lang="fr-CA" sz="3600" cap="all" dirty="0" smtClean="0"/>
              <a:t>Salaires</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Avec ou sans lien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3" name="Rectangle 2"/>
          <p:cNvSpPr>
            <a:spLocks noChangeArrowheads="1"/>
          </p:cNvSpPr>
          <p:nvPr>
            <p:custDataLst>
              <p:tags r:id="rId3"/>
            </p:custDataLst>
          </p:nvPr>
        </p:nvSpPr>
        <p:spPr bwMode="auto">
          <a:xfrm>
            <a:off x="3102796" y="190071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pic>
        <p:nvPicPr>
          <p:cNvPr id="8" name="Image 7" descr="DiagrammeGuide_V5docx  Word"/>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38285" y="780837"/>
            <a:ext cx="12268567" cy="6077164"/>
          </a:xfrm>
          <a:prstGeom prst="rect">
            <a:avLst/>
          </a:prstGeom>
          <a:noFill/>
          <a:ln>
            <a:noFill/>
          </a:ln>
        </p:spPr>
      </p:pic>
    </p:spTree>
    <p:extLst>
      <p:ext uri="{BB962C8B-B14F-4D97-AF65-F5344CB8AC3E}">
        <p14:creationId xmlns:p14="http://schemas.microsoft.com/office/powerpoint/2010/main" val="88593034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a:t>Particularité : </a:t>
            </a:r>
            <a:r>
              <a:rPr lang="fr-CA" sz="3600" cap="all" dirty="0" smtClean="0"/>
              <a:t>Frais de mise en marché</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Généralités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Rectangle à coins arrondis 10"/>
          <p:cNvSpPr/>
          <p:nvPr>
            <p:custDataLst>
              <p:tags r:id="rId3"/>
            </p:custDataLst>
          </p:nvPr>
        </p:nvSpPr>
        <p:spPr>
          <a:xfrm>
            <a:off x="477206" y="1490210"/>
            <a:ext cx="10955177" cy="1379101"/>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CA" sz="2500" b="1" dirty="0" smtClean="0">
                <a:latin typeface="Century Gothic" panose="020B0502020202020204" pitchFamily="34" charset="0"/>
              </a:rPr>
              <a:t>Quoi faire avec des frais de mise en marché par une association ou une fédération?</a:t>
            </a:r>
          </a:p>
          <a:p>
            <a:pPr algn="ctr"/>
            <a:endParaRPr lang="fr-CA" sz="2500" b="1" dirty="0" smtClean="0">
              <a:latin typeface="Century Gothic" panose="020B0502020202020204" pitchFamily="34" charset="0"/>
            </a:endParaRPr>
          </a:p>
        </p:txBody>
      </p:sp>
      <p:sp>
        <p:nvSpPr>
          <p:cNvPr id="14" name="Rectangle à coins arrondis 13"/>
          <p:cNvSpPr/>
          <p:nvPr>
            <p:custDataLst>
              <p:tags r:id="rId4"/>
            </p:custDataLst>
          </p:nvPr>
        </p:nvSpPr>
        <p:spPr>
          <a:xfrm>
            <a:off x="915074" y="3152660"/>
            <a:ext cx="10079439" cy="247628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CA" sz="2000" dirty="0">
                <a:latin typeface="Century Gothic" panose="020B0502020202020204" pitchFamily="34" charset="0"/>
              </a:rPr>
              <a:t>Afin que ces frais puissent être considérés admissibles, il faut s’assurer qu’ils sont prélevés selon un taux unitaire </a:t>
            </a:r>
            <a:r>
              <a:rPr lang="fr-CA" sz="2000" b="1" dirty="0">
                <a:latin typeface="Century Gothic" panose="020B0502020202020204" pitchFamily="34" charset="0"/>
              </a:rPr>
              <a:t>ET</a:t>
            </a:r>
            <a:r>
              <a:rPr lang="fr-CA" sz="2000" dirty="0">
                <a:latin typeface="Century Gothic" panose="020B0502020202020204" pitchFamily="34" charset="0"/>
              </a:rPr>
              <a:t> que l’association ou la fédération en question, représente</a:t>
            </a:r>
            <a:r>
              <a:rPr lang="fr-CA" sz="2000" b="1" dirty="0">
                <a:latin typeface="Century Gothic" panose="020B0502020202020204" pitchFamily="34" charset="0"/>
              </a:rPr>
              <a:t> L'ENSEMBLE </a:t>
            </a:r>
            <a:r>
              <a:rPr lang="fr-CA" sz="2000" dirty="0">
                <a:latin typeface="Century Gothic" panose="020B0502020202020204" pitchFamily="34" charset="0"/>
              </a:rPr>
              <a:t>du secteur de production</a:t>
            </a:r>
            <a:r>
              <a:rPr lang="fr-CA" sz="2000" dirty="0" smtClean="0">
                <a:latin typeface="Century Gothic" panose="020B0502020202020204" pitchFamily="34" charset="0"/>
              </a:rPr>
              <a:t>.</a:t>
            </a:r>
          </a:p>
          <a:p>
            <a:pPr algn="ctr"/>
            <a:r>
              <a:rPr lang="fr-CA" sz="2000" b="1" dirty="0" smtClean="0">
                <a:latin typeface="Century Gothic" panose="020B0502020202020204" pitchFamily="34" charset="0"/>
              </a:rPr>
              <a:t>Oui</a:t>
            </a:r>
            <a:r>
              <a:rPr lang="fr-CA" sz="2000" dirty="0" smtClean="0">
                <a:latin typeface="Century Gothic" panose="020B0502020202020204" pitchFamily="34" charset="0"/>
              </a:rPr>
              <a:t> : Les frais doivent être déclarés dans le poste « Autres dépenses agricoles admissibles.</a:t>
            </a:r>
          </a:p>
          <a:p>
            <a:pPr algn="ctr"/>
            <a:r>
              <a:rPr lang="fr-CA" sz="2000" b="1" dirty="0" smtClean="0">
                <a:latin typeface="Century Gothic" panose="020B0502020202020204" pitchFamily="34" charset="0"/>
              </a:rPr>
              <a:t>Non</a:t>
            </a:r>
            <a:r>
              <a:rPr lang="fr-CA" sz="2000" dirty="0" smtClean="0">
                <a:latin typeface="Century Gothic" panose="020B0502020202020204" pitchFamily="34" charset="0"/>
              </a:rPr>
              <a:t> : Les frais doivent être déclarés dans le poste « Autres dépenses agricoles inadmissibles ». </a:t>
            </a:r>
            <a:endParaRPr lang="fr-CA" sz="2000" dirty="0"/>
          </a:p>
        </p:txBody>
      </p:sp>
    </p:spTree>
    <p:extLst>
      <p:ext uri="{BB962C8B-B14F-4D97-AF65-F5344CB8AC3E}">
        <p14:creationId xmlns:p14="http://schemas.microsoft.com/office/powerpoint/2010/main" val="313090273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428162" y="1633592"/>
            <a:ext cx="2867970" cy="3219701"/>
          </a:xfrm>
          <a:prstGeom prst="rect">
            <a:avLst/>
          </a:prstGeom>
        </p:spPr>
      </p:pic>
    </p:spTree>
    <p:extLst>
      <p:ext uri="{BB962C8B-B14F-4D97-AF65-F5344CB8AC3E}">
        <p14:creationId xmlns:p14="http://schemas.microsoft.com/office/powerpoint/2010/main" val="98809575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457200" y="4702829"/>
            <a:ext cx="7772400" cy="1977656"/>
          </a:xfrm>
        </p:spPr>
        <p:txBody>
          <a:bodyPr>
            <a:normAutofit/>
          </a:bodyPr>
          <a:lstStyle/>
          <a:p>
            <a:r>
              <a:rPr lang="fr-CA" dirty="0" smtClean="0">
                <a:latin typeface="Century Gothic" panose="020B0502020202020204" pitchFamily="34" charset="0"/>
              </a:rPr>
              <a:t>Bloc 3</a:t>
            </a:r>
            <a:r>
              <a:rPr lang="fr-CA" sz="3600" dirty="0" smtClean="0">
                <a:latin typeface="Century Gothic" panose="020B0502020202020204" pitchFamily="34" charset="0"/>
              </a:rPr>
              <a:t/>
            </a:r>
            <a:br>
              <a:rPr lang="fr-CA" sz="3600" dirty="0" smtClean="0">
                <a:latin typeface="Century Gothic" panose="020B0502020202020204" pitchFamily="34" charset="0"/>
              </a:rPr>
            </a:br>
            <a:r>
              <a:rPr lang="fr-CA" sz="2400" dirty="0" smtClean="0">
                <a:latin typeface="Century Gothic" panose="020B0502020202020204" pitchFamily="34" charset="0"/>
              </a:rPr>
              <a:t>conclusion</a:t>
            </a:r>
            <a:endParaRPr lang="fr-CA" sz="2400" strike="sngStrike" dirty="0">
              <a:latin typeface="Century Gothic" panose="020B0502020202020204" pitchFamily="34" charset="0"/>
            </a:endParaRPr>
          </a:p>
        </p:txBody>
      </p:sp>
    </p:spTree>
    <p:extLst>
      <p:ext uri="{BB962C8B-B14F-4D97-AF65-F5344CB8AC3E}">
        <p14:creationId xmlns:p14="http://schemas.microsoft.com/office/powerpoint/2010/main" val="32931248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smtClean="0"/>
              <a:t>Responsabilité</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Collecte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9" name="Rectangle à coins arrondis 8"/>
          <p:cNvSpPr/>
          <p:nvPr>
            <p:custDataLst>
              <p:tags r:id="rId3"/>
            </p:custDataLst>
          </p:nvPr>
        </p:nvSpPr>
        <p:spPr>
          <a:xfrm>
            <a:off x="293782" y="1803942"/>
            <a:ext cx="9798951" cy="418289"/>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Wingdings" panose="05000000000000000000" pitchFamily="2" charset="2"/>
              <a:buChar char="q"/>
            </a:pPr>
            <a:r>
              <a:rPr lang="fr-CA" sz="2200" b="1" cap="small" dirty="0" smtClean="0">
                <a:solidFill>
                  <a:schemeClr val="tx1"/>
                </a:solidFill>
                <a:latin typeface="Century Gothic" panose="020B0502020202020204" pitchFamily="34" charset="0"/>
              </a:rPr>
              <a:t>Support et formation aux préparateurs et aux utilisateurs de la FADQ</a:t>
            </a:r>
            <a:endParaRPr lang="fr-CA" sz="2200" b="1" cap="small" dirty="0">
              <a:solidFill>
                <a:schemeClr val="tx1"/>
              </a:solidFill>
              <a:latin typeface="Century Gothic" panose="020B0502020202020204" pitchFamily="34" charset="0"/>
            </a:endParaRPr>
          </a:p>
        </p:txBody>
      </p:sp>
      <p:sp>
        <p:nvSpPr>
          <p:cNvPr id="10" name="Rectangle à coins arrondis 9"/>
          <p:cNvSpPr/>
          <p:nvPr>
            <p:custDataLst>
              <p:tags r:id="rId4"/>
            </p:custDataLst>
          </p:nvPr>
        </p:nvSpPr>
        <p:spPr>
          <a:xfrm>
            <a:off x="300224" y="2457781"/>
            <a:ext cx="9792509" cy="418289"/>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Wingdings" panose="05000000000000000000" pitchFamily="2" charset="2"/>
              <a:buChar char="q"/>
            </a:pPr>
            <a:r>
              <a:rPr lang="fr-CA" sz="2200" b="1" cap="small" dirty="0" smtClean="0">
                <a:latin typeface="Century Gothic" panose="020B0502020202020204" pitchFamily="34" charset="0"/>
              </a:rPr>
              <a:t>Réception et validation de la cohérence des données financières reçues </a:t>
            </a:r>
            <a:endParaRPr lang="fr-CA" sz="2200" b="1" cap="small" dirty="0">
              <a:latin typeface="Century Gothic" panose="020B0502020202020204" pitchFamily="34" charset="0"/>
            </a:endParaRPr>
          </a:p>
        </p:txBody>
      </p:sp>
      <p:sp>
        <p:nvSpPr>
          <p:cNvPr id="12" name="Rectangle à coins arrondis 11"/>
          <p:cNvSpPr/>
          <p:nvPr>
            <p:custDataLst>
              <p:tags r:id="rId5"/>
            </p:custDataLst>
          </p:nvPr>
        </p:nvSpPr>
        <p:spPr>
          <a:xfrm>
            <a:off x="300223" y="3089919"/>
            <a:ext cx="9792509" cy="418289"/>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Wingdings" panose="05000000000000000000" pitchFamily="2" charset="2"/>
              <a:buChar char="q"/>
            </a:pPr>
            <a:r>
              <a:rPr lang="fr-CA" sz="2200" b="1" cap="small" dirty="0" smtClean="0">
                <a:solidFill>
                  <a:schemeClr val="tx1"/>
                </a:solidFill>
                <a:latin typeface="Century Gothic" panose="020B0502020202020204" pitchFamily="34" charset="0"/>
              </a:rPr>
              <a:t>Modification des données financières </a:t>
            </a:r>
            <a:endParaRPr lang="fr-CA" sz="2200" b="1" cap="small" dirty="0">
              <a:solidFill>
                <a:schemeClr val="tx1"/>
              </a:solidFill>
              <a:latin typeface="Century Gothic" panose="020B0502020202020204" pitchFamily="34" charset="0"/>
            </a:endParaRPr>
          </a:p>
        </p:txBody>
      </p:sp>
      <p:pic>
        <p:nvPicPr>
          <p:cNvPr id="15" name="Image 14" descr="Pour nous joindre  La Financière agricole du Québec"/>
          <p:cNvPicPr/>
          <p:nvPr>
            <p:custDataLst>
              <p:tags r:id="rId6"/>
            </p:custDataLst>
          </p:nvPr>
        </p:nvPicPr>
        <p:blipFill rotWithShape="1">
          <a:blip r:embed="rId11">
            <a:extLst>
              <a:ext uri="{28A0092B-C50C-407E-A947-70E740481C1C}">
                <a14:useLocalDpi xmlns:a14="http://schemas.microsoft.com/office/drawing/2010/main" val="0"/>
              </a:ext>
            </a:extLst>
          </a:blip>
          <a:srcRect b="13671"/>
          <a:stretch/>
        </p:blipFill>
        <p:spPr bwMode="auto">
          <a:xfrm>
            <a:off x="2395550" y="4162048"/>
            <a:ext cx="7067550" cy="2146156"/>
          </a:xfrm>
          <a:prstGeom prst="rect">
            <a:avLst/>
          </a:prstGeom>
          <a:noFill/>
          <a:ln>
            <a:noFill/>
          </a:ln>
        </p:spPr>
      </p:pic>
      <p:sp>
        <p:nvSpPr>
          <p:cNvPr id="16" name="Rectangle à coins arrondis 15"/>
          <p:cNvSpPr/>
          <p:nvPr>
            <p:custDataLst>
              <p:tags r:id="rId7"/>
            </p:custDataLst>
          </p:nvPr>
        </p:nvSpPr>
        <p:spPr>
          <a:xfrm>
            <a:off x="4656466" y="3743758"/>
            <a:ext cx="2545719" cy="418289"/>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fr-CA" sz="2200" b="1" cap="small" dirty="0" smtClean="0">
                <a:solidFill>
                  <a:schemeClr val="tx1"/>
                </a:solidFill>
                <a:latin typeface="Century Gothic" panose="020B0502020202020204" pitchFamily="34" charset="0"/>
              </a:rPr>
              <a:t>Nous joindre</a:t>
            </a:r>
            <a:endParaRPr lang="fr-CA" sz="2200" b="1" cap="small" dirty="0">
              <a:solidFill>
                <a:schemeClr val="tx1"/>
              </a:solidFill>
              <a:latin typeface="Century Gothic" panose="020B0502020202020204" pitchFamily="34" charset="0"/>
            </a:endParaRPr>
          </a:p>
        </p:txBody>
      </p:sp>
      <p:sp>
        <p:nvSpPr>
          <p:cNvPr id="3" name="ZoneTexte 2"/>
          <p:cNvSpPr txBox="1"/>
          <p:nvPr>
            <p:custDataLst>
              <p:tags r:id="rId8"/>
            </p:custDataLst>
          </p:nvPr>
        </p:nvSpPr>
        <p:spPr>
          <a:xfrm>
            <a:off x="2411390" y="6273479"/>
            <a:ext cx="3692324" cy="307777"/>
          </a:xfrm>
          <a:prstGeom prst="rect">
            <a:avLst/>
          </a:prstGeom>
          <a:noFill/>
        </p:spPr>
        <p:txBody>
          <a:bodyPr wrap="square" rtlCol="0">
            <a:spAutoFit/>
          </a:bodyPr>
          <a:lstStyle/>
          <a:p>
            <a:r>
              <a:rPr lang="fr-CA" sz="1400" b="1" dirty="0" smtClean="0">
                <a:solidFill>
                  <a:schemeClr val="accent4">
                    <a:lumMod val="50000"/>
                  </a:schemeClr>
                </a:solidFill>
                <a:latin typeface="Arial" panose="020B0604020202020204" pitchFamily="34" charset="0"/>
                <a:cs typeface="Arial" panose="020B0604020202020204" pitchFamily="34" charset="0"/>
              </a:rPr>
              <a:t>Courriel : </a:t>
            </a:r>
            <a:r>
              <a:rPr lang="fr-CA" sz="1400" b="1" dirty="0" smtClean="0">
                <a:solidFill>
                  <a:schemeClr val="accent4">
                    <a:lumMod val="50000"/>
                  </a:schemeClr>
                </a:solidFill>
                <a:latin typeface="Arial" panose="020B0604020202020204" pitchFamily="34" charset="0"/>
                <a:cs typeface="Arial" panose="020B0604020202020204" pitchFamily="34" charset="0"/>
                <a:hlinkClick r:id="rId12"/>
              </a:rPr>
              <a:t>cdf@fadq.qc.ca</a:t>
            </a:r>
            <a:r>
              <a:rPr lang="fr-CA" sz="1400" b="1" dirty="0" smtClean="0">
                <a:solidFill>
                  <a:schemeClr val="accent4">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6210153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cap="all" dirty="0" smtClean="0"/>
              <a:t>Message général</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Fonctionnalités site Internet</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ZoneTexte 10"/>
          <p:cNvSpPr txBox="1"/>
          <p:nvPr>
            <p:custDataLst>
              <p:tags r:id="rId3"/>
            </p:custDataLst>
          </p:nvPr>
        </p:nvSpPr>
        <p:spPr>
          <a:xfrm>
            <a:off x="349319" y="1991126"/>
            <a:ext cx="11363219" cy="2215991"/>
          </a:xfrm>
          <a:prstGeom prst="rect">
            <a:avLst/>
          </a:prstGeom>
          <a:noFill/>
        </p:spPr>
        <p:txBody>
          <a:bodyPr wrap="square" rtlCol="0">
            <a:spAutoFit/>
          </a:bodyPr>
          <a:lstStyle/>
          <a:p>
            <a:pPr marL="800100" lvl="1" indent="-342900">
              <a:buFont typeface="Wingdings" panose="05000000000000000000" pitchFamily="2" charset="2"/>
              <a:buChar char="ü"/>
            </a:pPr>
            <a:r>
              <a:rPr lang="fr-CA" sz="2300" dirty="0" smtClean="0">
                <a:latin typeface="Century Gothic" panose="020B0502020202020204" pitchFamily="34" charset="0"/>
              </a:rPr>
              <a:t>Nouvelle page dédiée à la collecte sur le site Internet de la Financière</a:t>
            </a:r>
          </a:p>
          <a:p>
            <a:pPr marL="800100" lvl="1" indent="-342900">
              <a:buFont typeface="Wingdings" panose="05000000000000000000" pitchFamily="2" charset="2"/>
              <a:buChar char="ü"/>
            </a:pPr>
            <a:r>
              <a:rPr lang="fr-CA" sz="2300" dirty="0" smtClean="0">
                <a:latin typeface="Century Gothic" panose="020B0502020202020204" pitchFamily="34" charset="0"/>
              </a:rPr>
              <a:t>Formulaire d’accréditation remis à neuf</a:t>
            </a:r>
          </a:p>
          <a:p>
            <a:pPr marL="92075" lvl="1"/>
            <a:endParaRPr lang="fr-CA" sz="2300" dirty="0" smtClean="0">
              <a:latin typeface="Century Gothic" panose="020B0502020202020204" pitchFamily="34" charset="0"/>
            </a:endParaRPr>
          </a:p>
          <a:p>
            <a:pPr marL="92075" lvl="1"/>
            <a:r>
              <a:rPr lang="fr-CA" sz="2300" dirty="0" smtClean="0">
                <a:latin typeface="Century Gothic" panose="020B0502020202020204" pitchFamily="34" charset="0"/>
              </a:rPr>
              <a:t>À venir</a:t>
            </a:r>
          </a:p>
          <a:p>
            <a:pPr marL="800100" lvl="1" indent="-342900">
              <a:buFont typeface="Wingdings" panose="05000000000000000000" pitchFamily="2" charset="2"/>
              <a:buChar char="ü"/>
            </a:pPr>
            <a:r>
              <a:rPr lang="fr-CA" sz="2300" dirty="0" smtClean="0">
                <a:latin typeface="Century Gothic" panose="020B0502020202020204" pitchFamily="34" charset="0"/>
              </a:rPr>
              <a:t>Inscription électronique </a:t>
            </a:r>
            <a:r>
              <a:rPr lang="fr-CA" sz="2300" dirty="0">
                <a:latin typeface="Century Gothic" panose="020B0502020202020204" pitchFamily="34" charset="0"/>
              </a:rPr>
              <a:t>au Bulletin des préparateurs </a:t>
            </a:r>
            <a:endParaRPr lang="fr-CA" sz="2300" dirty="0" smtClean="0">
              <a:latin typeface="Century Gothic" panose="020B0502020202020204" pitchFamily="34" charset="0"/>
            </a:endParaRPr>
          </a:p>
          <a:p>
            <a:pPr marL="800100" lvl="1" indent="-342900">
              <a:buFont typeface="Wingdings" panose="05000000000000000000" pitchFamily="2" charset="2"/>
              <a:buChar char="ü"/>
            </a:pPr>
            <a:r>
              <a:rPr lang="fr-CA" sz="2300" dirty="0" smtClean="0">
                <a:latin typeface="Century Gothic" panose="020B0502020202020204" pitchFamily="34" charset="0"/>
              </a:rPr>
              <a:t>Accréditation ou changement en ligne</a:t>
            </a:r>
          </a:p>
        </p:txBody>
      </p:sp>
      <p:sp>
        <p:nvSpPr>
          <p:cNvPr id="3" name="Rectangle à coins arrondis 2"/>
          <p:cNvSpPr/>
          <p:nvPr>
            <p:custDataLst>
              <p:tags r:id="rId4"/>
            </p:custDataLst>
          </p:nvPr>
        </p:nvSpPr>
        <p:spPr>
          <a:xfrm>
            <a:off x="113016" y="1528734"/>
            <a:ext cx="2280863" cy="379687"/>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CA" sz="2200" dirty="0" smtClean="0">
                <a:latin typeface="Century Gothic" panose="020B0502020202020204" pitchFamily="34" charset="0"/>
              </a:rPr>
              <a:t>Collecte</a:t>
            </a:r>
            <a:endParaRPr lang="fr-CA" sz="2200" dirty="0">
              <a:latin typeface="Century Gothic" panose="020B0502020202020204" pitchFamily="34" charset="0"/>
            </a:endParaRPr>
          </a:p>
        </p:txBody>
      </p:sp>
      <p:sp>
        <p:nvSpPr>
          <p:cNvPr id="13" name="ZoneTexte 12"/>
          <p:cNvSpPr txBox="1"/>
          <p:nvPr>
            <p:custDataLst>
              <p:tags r:id="rId5"/>
            </p:custDataLst>
          </p:nvPr>
        </p:nvSpPr>
        <p:spPr>
          <a:xfrm>
            <a:off x="349319" y="5110894"/>
            <a:ext cx="10807700" cy="446276"/>
          </a:xfrm>
          <a:prstGeom prst="rect">
            <a:avLst/>
          </a:prstGeom>
          <a:noFill/>
        </p:spPr>
        <p:txBody>
          <a:bodyPr wrap="square" rtlCol="0">
            <a:spAutoFit/>
          </a:bodyPr>
          <a:lstStyle/>
          <a:p>
            <a:pPr marL="800100" lvl="1" indent="-342900">
              <a:buFont typeface="Wingdings" panose="05000000000000000000" pitchFamily="2" charset="2"/>
              <a:buChar char="ü"/>
            </a:pPr>
            <a:r>
              <a:rPr lang="fr-CA" sz="2300" dirty="0" smtClean="0">
                <a:latin typeface="Century Gothic" panose="020B0502020202020204" pitchFamily="34" charset="0"/>
              </a:rPr>
              <a:t>Modification lors de l’accès dans la </a:t>
            </a:r>
            <a:r>
              <a:rPr lang="fr-CA" sz="2300" dirty="0" err="1" smtClean="0">
                <a:latin typeface="Century Gothic" panose="020B0502020202020204" pitchFamily="34" charset="0"/>
              </a:rPr>
              <a:t>PES</a:t>
            </a:r>
            <a:endParaRPr lang="fr-CA" sz="2300" dirty="0" smtClean="0">
              <a:latin typeface="Century Gothic" panose="020B0502020202020204" pitchFamily="34" charset="0"/>
            </a:endParaRPr>
          </a:p>
        </p:txBody>
      </p:sp>
      <p:sp>
        <p:nvSpPr>
          <p:cNvPr id="14" name="Rectangle à coins arrondis 13"/>
          <p:cNvSpPr/>
          <p:nvPr>
            <p:custDataLst>
              <p:tags r:id="rId6"/>
            </p:custDataLst>
          </p:nvPr>
        </p:nvSpPr>
        <p:spPr>
          <a:xfrm>
            <a:off x="113016" y="4469162"/>
            <a:ext cx="5496674" cy="379687"/>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CA" sz="2200" dirty="0" smtClean="0">
                <a:latin typeface="Century Gothic" panose="020B0502020202020204" pitchFamily="34" charset="0"/>
              </a:rPr>
              <a:t>Dossier client et dossier partenaire</a:t>
            </a:r>
            <a:endParaRPr lang="fr-CA" sz="2200" dirty="0">
              <a:latin typeface="Century Gothic" panose="020B0502020202020204" pitchFamily="34" charset="0"/>
            </a:endParaRPr>
          </a:p>
        </p:txBody>
      </p:sp>
    </p:spTree>
    <p:extLst>
      <p:ext uri="{BB962C8B-B14F-4D97-AF65-F5344CB8AC3E}">
        <p14:creationId xmlns:p14="http://schemas.microsoft.com/office/powerpoint/2010/main" val="183235336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 y="0"/>
            <a:ext cx="12192000" cy="780836"/>
          </a:xfrm>
        </p:spPr>
        <p:txBody>
          <a:bodyPr>
            <a:normAutofit/>
          </a:bodyPr>
          <a:lstStyle/>
          <a:p>
            <a:pPr marL="92075"/>
            <a:r>
              <a:rPr lang="fr-CA" sz="3600" dirty="0" smtClean="0"/>
              <a:t>Collecte des données financières</a:t>
            </a:r>
            <a:endParaRPr lang="fr-CA" sz="3600" dirty="0"/>
          </a:p>
        </p:txBody>
      </p:sp>
      <p:sp>
        <p:nvSpPr>
          <p:cNvPr id="6" name="Rectangle 5"/>
          <p:cNvSpPr/>
          <p:nvPr>
            <p:custDataLst>
              <p:tags r:id="rId2"/>
            </p:custDataLst>
          </p:nvPr>
        </p:nvSpPr>
        <p:spPr>
          <a:xfrm>
            <a:off x="0" y="93820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Éléments clés à retenir </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ZoneTexte 10"/>
          <p:cNvSpPr txBox="1"/>
          <p:nvPr>
            <p:custDataLst>
              <p:tags r:id="rId3"/>
            </p:custDataLst>
          </p:nvPr>
        </p:nvSpPr>
        <p:spPr>
          <a:xfrm>
            <a:off x="349319" y="1991126"/>
            <a:ext cx="11363219" cy="3277820"/>
          </a:xfrm>
          <a:prstGeom prst="rect">
            <a:avLst/>
          </a:prstGeom>
          <a:noFill/>
        </p:spPr>
        <p:txBody>
          <a:bodyPr wrap="square" rtlCol="0">
            <a:spAutoFit/>
          </a:bodyPr>
          <a:lstStyle/>
          <a:p>
            <a:pPr marL="800100" lvl="1" indent="-342900">
              <a:buFont typeface="Wingdings" panose="05000000000000000000" pitchFamily="2" charset="2"/>
              <a:buChar char="ü"/>
            </a:pPr>
            <a:r>
              <a:rPr lang="fr-CA" sz="2300" dirty="0" smtClean="0">
                <a:latin typeface="Century Gothic" panose="020B0502020202020204" pitchFamily="34" charset="0"/>
              </a:rPr>
              <a:t>Saisie des données pour plusieurs programmes</a:t>
            </a:r>
          </a:p>
          <a:p>
            <a:pPr lvl="1"/>
            <a:r>
              <a:rPr lang="fr-CA" sz="2300" dirty="0" smtClean="0">
                <a:latin typeface="Century Gothic" panose="020B0502020202020204" pitchFamily="34" charset="0"/>
              </a:rPr>
              <a:t> </a:t>
            </a:r>
          </a:p>
          <a:p>
            <a:pPr marL="800100" lvl="1" indent="-342900">
              <a:buFont typeface="Wingdings" panose="05000000000000000000" pitchFamily="2" charset="2"/>
              <a:buChar char="ü"/>
            </a:pPr>
            <a:r>
              <a:rPr lang="fr-CA" sz="2300" dirty="0" smtClean="0">
                <a:latin typeface="Century Gothic" panose="020B0502020202020204" pitchFamily="34" charset="0"/>
              </a:rPr>
              <a:t>Nouvel outil de saisie</a:t>
            </a:r>
          </a:p>
          <a:p>
            <a:pPr marL="1257300" lvl="2" indent="-342900">
              <a:buFont typeface="Wingdings" panose="05000000000000000000" pitchFamily="2" charset="2"/>
              <a:buChar char="ü"/>
            </a:pPr>
            <a:r>
              <a:rPr lang="fr-CA" sz="2300" dirty="0" smtClean="0">
                <a:latin typeface="Century Gothic" panose="020B0502020202020204" pitchFamily="34" charset="0"/>
              </a:rPr>
              <a:t>Visuel mis à jour, fonctionnalités dynamiques</a:t>
            </a:r>
          </a:p>
          <a:p>
            <a:pPr marL="1257300" lvl="2" indent="-342900">
              <a:buFont typeface="Wingdings" panose="05000000000000000000" pitchFamily="2" charset="2"/>
              <a:buChar char="ü"/>
            </a:pPr>
            <a:r>
              <a:rPr lang="fr-CA" sz="2300" dirty="0" smtClean="0">
                <a:latin typeface="Century Gothic" panose="020B0502020202020204" pitchFamily="34" charset="0"/>
              </a:rPr>
              <a:t>Joindre les états financiers ou T2042</a:t>
            </a:r>
          </a:p>
          <a:p>
            <a:pPr marL="1257300" lvl="2" indent="-342900">
              <a:buFont typeface="Wingdings" panose="05000000000000000000" pitchFamily="2" charset="2"/>
              <a:buChar char="ü"/>
            </a:pPr>
            <a:r>
              <a:rPr lang="fr-CA" sz="2300" dirty="0" smtClean="0">
                <a:latin typeface="Century Gothic" panose="020B0502020202020204" pitchFamily="34" charset="0"/>
              </a:rPr>
              <a:t>Saisie par libellé</a:t>
            </a:r>
          </a:p>
          <a:p>
            <a:pPr marL="1257300" lvl="2" indent="-342900">
              <a:buFont typeface="Wingdings" panose="05000000000000000000" pitchFamily="2" charset="2"/>
              <a:buChar char="ü"/>
            </a:pPr>
            <a:endParaRPr lang="fr-CA" sz="2300" dirty="0">
              <a:latin typeface="Century Gothic" panose="020B0502020202020204" pitchFamily="34" charset="0"/>
            </a:endParaRPr>
          </a:p>
          <a:p>
            <a:pPr marL="800100" lvl="1" indent="-342900">
              <a:buFont typeface="Wingdings" panose="05000000000000000000" pitchFamily="2" charset="2"/>
              <a:buChar char="ü"/>
            </a:pPr>
            <a:r>
              <a:rPr lang="fr-CA" sz="2300" dirty="0" smtClean="0">
                <a:latin typeface="Century Gothic" panose="020B0502020202020204" pitchFamily="34" charset="0"/>
              </a:rPr>
              <a:t>Nouveau guide</a:t>
            </a:r>
          </a:p>
          <a:p>
            <a:pPr marL="1257300" lvl="2" indent="-342900">
              <a:buFont typeface="Wingdings" panose="05000000000000000000" pitchFamily="2" charset="2"/>
              <a:buChar char="ü"/>
            </a:pPr>
            <a:endParaRPr lang="fr-CA" sz="2300" dirty="0" smtClean="0">
              <a:latin typeface="Century Gothic" panose="020B0502020202020204" pitchFamily="34" charset="0"/>
            </a:endParaRPr>
          </a:p>
        </p:txBody>
      </p:sp>
      <p:sp>
        <p:nvSpPr>
          <p:cNvPr id="3" name="Rectangle à coins arrondis 2"/>
          <p:cNvSpPr/>
          <p:nvPr>
            <p:custDataLst>
              <p:tags r:id="rId4"/>
            </p:custDataLst>
          </p:nvPr>
        </p:nvSpPr>
        <p:spPr>
          <a:xfrm>
            <a:off x="113016" y="1528734"/>
            <a:ext cx="2280863" cy="379687"/>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CA" sz="2200" dirty="0" smtClean="0">
                <a:latin typeface="Century Gothic" panose="020B0502020202020204" pitchFamily="34" charset="0"/>
              </a:rPr>
              <a:t>Collecte</a:t>
            </a:r>
            <a:endParaRPr lang="fr-CA" sz="2200" dirty="0">
              <a:latin typeface="Century Gothic" panose="020B0502020202020204" pitchFamily="34" charset="0"/>
            </a:endParaRPr>
          </a:p>
        </p:txBody>
      </p:sp>
      <p:sp>
        <p:nvSpPr>
          <p:cNvPr id="8" name="ZoneTexte 7"/>
          <p:cNvSpPr txBox="1"/>
          <p:nvPr>
            <p:custDataLst>
              <p:tags r:id="rId5"/>
            </p:custDataLst>
          </p:nvPr>
        </p:nvSpPr>
        <p:spPr>
          <a:xfrm>
            <a:off x="113016" y="5268946"/>
            <a:ext cx="11441949" cy="1077218"/>
          </a:xfrm>
          <a:prstGeom prst="rect">
            <a:avLst/>
          </a:prstGeom>
          <a:noFill/>
        </p:spPr>
        <p:txBody>
          <a:bodyPr wrap="square" rtlCol="0">
            <a:spAutoFit/>
          </a:bodyPr>
          <a:lstStyle/>
          <a:p>
            <a:pPr lvl="1" algn="ctr"/>
            <a:r>
              <a:rPr lang="fr-CA"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Malgré le changement, les concepts connus demeurent les mêmes</a:t>
            </a:r>
          </a:p>
        </p:txBody>
      </p:sp>
    </p:spTree>
    <p:extLst>
      <p:ext uri="{BB962C8B-B14F-4D97-AF65-F5344CB8AC3E}">
        <p14:creationId xmlns:p14="http://schemas.microsoft.com/office/powerpoint/2010/main" val="11349701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428162" y="1633592"/>
            <a:ext cx="2867970" cy="3219701"/>
          </a:xfrm>
          <a:prstGeom prst="rect">
            <a:avLst/>
          </a:prstGeom>
        </p:spPr>
      </p:pic>
    </p:spTree>
    <p:extLst>
      <p:ext uri="{BB962C8B-B14F-4D97-AF65-F5344CB8AC3E}">
        <p14:creationId xmlns:p14="http://schemas.microsoft.com/office/powerpoint/2010/main" val="4179962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custDataLst>
              <p:tags r:id="rId1"/>
            </p:custDataLst>
          </p:nvPr>
        </p:nvSpPr>
        <p:spPr>
          <a:xfrm>
            <a:off x="294764" y="1637162"/>
            <a:ext cx="11602474" cy="954107"/>
          </a:xfrm>
          <a:prstGeom prst="rect">
            <a:avLst/>
          </a:prstGeom>
          <a:noFill/>
        </p:spPr>
        <p:txBody>
          <a:bodyPr wrap="square" rtlCol="0">
            <a:spAutoFit/>
          </a:bodyPr>
          <a:lstStyle/>
          <a:p>
            <a:pPr algn="ctr"/>
            <a:r>
              <a:rPr lang="fr-CA" sz="2200" cap="small" dirty="0">
                <a:solidFill>
                  <a:srgbClr val="FF0000"/>
                </a:solidFill>
                <a:latin typeface="Century Gothic" panose="020B0502020202020204" pitchFamily="34" charset="0"/>
              </a:rPr>
              <a:t>Décembre 2018 = </a:t>
            </a:r>
            <a:r>
              <a:rPr lang="fr-CA" sz="2200" cap="small" dirty="0" smtClean="0">
                <a:solidFill>
                  <a:srgbClr val="FF0000"/>
                </a:solidFill>
                <a:latin typeface="Century Gothic" panose="020B0502020202020204" pitchFamily="34" charset="0"/>
              </a:rPr>
              <a:t>Mise </a:t>
            </a:r>
            <a:r>
              <a:rPr lang="fr-CA" sz="2200" cap="small" dirty="0">
                <a:solidFill>
                  <a:srgbClr val="FF0000"/>
                </a:solidFill>
                <a:latin typeface="Century Gothic" panose="020B0502020202020204" pitchFamily="34" charset="0"/>
              </a:rPr>
              <a:t>hors fonction </a:t>
            </a:r>
            <a:r>
              <a:rPr lang="fr-CA" sz="2200" cap="small" dirty="0" smtClean="0">
                <a:solidFill>
                  <a:srgbClr val="FF0000"/>
                </a:solidFill>
                <a:latin typeface="Century Gothic" panose="020B0502020202020204" pitchFamily="34" charset="0"/>
              </a:rPr>
              <a:t>de l’ancien outil de saisie</a:t>
            </a:r>
            <a:endParaRPr lang="fr-CA" sz="2200" cap="small" dirty="0">
              <a:solidFill>
                <a:srgbClr val="FF0000"/>
              </a:solidFill>
              <a:latin typeface="Century Gothic" panose="020B0502020202020204" pitchFamily="34" charset="0"/>
            </a:endParaRPr>
          </a:p>
          <a:p>
            <a:endParaRPr lang="fr-CA" sz="1000" b="1" dirty="0" smtClean="0">
              <a:ln w="6600">
                <a:solidFill>
                  <a:schemeClr val="accent2"/>
                </a:solidFill>
                <a:prstDash val="solid"/>
              </a:ln>
              <a:solidFill>
                <a:schemeClr val="accent2">
                  <a:lumMod val="60000"/>
                  <a:lumOff val="40000"/>
                </a:schemeClr>
              </a:solidFill>
              <a:effectLst>
                <a:outerShdw dist="38100" dir="2700000" algn="tl" rotWithShape="0">
                  <a:schemeClr val="accent2"/>
                </a:outerShdw>
              </a:effectLst>
              <a:latin typeface="Century Gothic" panose="020B0502020202020204" pitchFamily="34" charset="0"/>
            </a:endParaRPr>
          </a:p>
          <a:p>
            <a:pPr algn="ctr"/>
            <a:r>
              <a:rPr lang="fr-CA" sz="2400" dirty="0" smtClean="0">
                <a:ln w="0"/>
                <a:effectLst>
                  <a:outerShdw blurRad="38100" dist="19050" dir="2700000" algn="tl" rotWithShape="0">
                    <a:schemeClr val="dk1">
                      <a:alpha val="40000"/>
                    </a:schemeClr>
                  </a:outerShdw>
                </a:effectLst>
                <a:latin typeface="Century Gothic" panose="020B0502020202020204" pitchFamily="34" charset="0"/>
              </a:rPr>
              <a:t>Année de saisie 2016</a:t>
            </a:r>
          </a:p>
        </p:txBody>
      </p:sp>
      <p:sp>
        <p:nvSpPr>
          <p:cNvPr id="5" name="Rectangle à coins arrondis 4"/>
          <p:cNvSpPr/>
          <p:nvPr>
            <p:custDataLst>
              <p:tags r:id="rId2"/>
            </p:custDataLst>
          </p:nvPr>
        </p:nvSpPr>
        <p:spPr>
          <a:xfrm>
            <a:off x="132424" y="5078169"/>
            <a:ext cx="11678576" cy="164980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r-CA" sz="2800" dirty="0" smtClean="0">
                <a:ln w="0"/>
                <a:solidFill>
                  <a:schemeClr val="tx1"/>
                </a:solidFill>
                <a:latin typeface="Century Gothic" panose="020B0502020202020204" pitchFamily="34" charset="0"/>
              </a:rPr>
              <a:t>Exemple</a:t>
            </a:r>
          </a:p>
          <a:p>
            <a:pPr algn="ctr"/>
            <a:r>
              <a:rPr lang="fr-CA" dirty="0" smtClean="0">
                <a:ln w="0"/>
                <a:solidFill>
                  <a:schemeClr val="tx1"/>
                </a:solidFill>
                <a:latin typeface="Century Gothic" panose="020B0502020202020204" pitchFamily="34" charset="0"/>
              </a:rPr>
              <a:t>Si le client n’a pas donné ses formulaires 2016 à son comptable, l’année 2016 n’a pas été saisie. Le préparateur devra donc passer par l’outil de saisie 2016 pour transmettre les données tant et aussi longtemps que l’outil sera disponible. </a:t>
            </a:r>
            <a:endParaRPr lang="fr-CA" dirty="0">
              <a:ln w="0"/>
              <a:solidFill>
                <a:schemeClr val="tx1"/>
              </a:solidFill>
              <a:latin typeface="Century Gothic" panose="020B0502020202020204" pitchFamily="34" charset="0"/>
            </a:endParaRPr>
          </a:p>
        </p:txBody>
      </p:sp>
      <p:sp>
        <p:nvSpPr>
          <p:cNvPr id="8" name="Rectangle 7"/>
          <p:cNvSpPr/>
          <p:nvPr>
            <p:custDataLst>
              <p:tags r:id="rId3"/>
            </p:custDataLst>
          </p:nvPr>
        </p:nvSpPr>
        <p:spPr>
          <a:xfrm>
            <a:off x="0" y="0"/>
            <a:ext cx="12192000" cy="894522"/>
          </a:xfrm>
          <a:prstGeom prst="rect">
            <a:avLst/>
          </a:prstGeom>
          <a:gradFill flip="none" rotWithShape="1">
            <a:gsLst>
              <a:gs pos="0">
                <a:schemeClr val="dk1">
                  <a:tint val="100000"/>
                  <a:shade val="85000"/>
                  <a:satMod val="100000"/>
                  <a:lumMod val="100000"/>
                </a:schemeClr>
              </a:gs>
              <a:gs pos="100000">
                <a:schemeClr val="dk1">
                  <a:tint val="90000"/>
                  <a:shade val="100000"/>
                  <a:satMod val="150000"/>
                  <a:lumMod val="100000"/>
                </a:schemeClr>
              </a:gs>
            </a:gsLst>
            <a:path path="circle">
              <a:fillToRect l="100000" t="100000"/>
            </a:path>
            <a:tileRect r="-100000" b="-100000"/>
          </a:gradFill>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Rectangle 8"/>
          <p:cNvSpPr/>
          <p:nvPr>
            <p:custDataLst>
              <p:tags r:id="rId4"/>
            </p:custDataLst>
          </p:nvPr>
        </p:nvSpPr>
        <p:spPr>
          <a:xfrm>
            <a:off x="0" y="106193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Accès : Ancien outil de saisie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3" name="Rectangle à coins arrondis 2"/>
          <p:cNvSpPr/>
          <p:nvPr>
            <p:custDataLst>
              <p:tags r:id="rId5"/>
            </p:custDataLst>
          </p:nvPr>
        </p:nvSpPr>
        <p:spPr>
          <a:xfrm>
            <a:off x="294764" y="2598030"/>
            <a:ext cx="5515727" cy="227876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Émission des documents </a:t>
            </a:r>
            <a:r>
              <a:rPr lang="fr-CA" b="1" dirty="0" smtClean="0">
                <a:latin typeface="Century Gothic" panose="020B0502020202020204" pitchFamily="34" charset="0"/>
              </a:rPr>
              <a:t>avant l’implantation </a:t>
            </a:r>
            <a:r>
              <a:rPr lang="fr-CA" dirty="0" smtClean="0">
                <a:latin typeface="Century Gothic" panose="020B0502020202020204" pitchFamily="34" charset="0"/>
              </a:rPr>
              <a:t>de la collecte </a:t>
            </a:r>
          </a:p>
          <a:p>
            <a:pPr algn="ctr"/>
            <a:r>
              <a:rPr lang="fr-CA" dirty="0" smtClean="0">
                <a:latin typeface="Century Gothic" panose="020B0502020202020204" pitchFamily="34" charset="0"/>
              </a:rPr>
              <a:t>=</a:t>
            </a:r>
          </a:p>
          <a:p>
            <a:pPr algn="ctr"/>
            <a:r>
              <a:rPr lang="fr-CA" dirty="0" smtClean="0">
                <a:latin typeface="Century Gothic" panose="020B0502020202020204" pitchFamily="34" charset="0"/>
              </a:rPr>
              <a:t>Outil 2016, s’il y a une année de participation active (aux AGRI) pour l’année 2016</a:t>
            </a:r>
          </a:p>
          <a:p>
            <a:pPr algn="ctr"/>
            <a:endParaRPr lang="fr-CA" dirty="0" smtClean="0">
              <a:latin typeface="Century Gothic" panose="020B0502020202020204" pitchFamily="34" charset="0"/>
            </a:endParaRPr>
          </a:p>
          <a:p>
            <a:pPr algn="ctr"/>
            <a:r>
              <a:rPr lang="fr-CA" dirty="0">
                <a:latin typeface="Century Gothic" panose="020B0502020202020204" pitchFamily="34" charset="0"/>
              </a:rPr>
              <a:t>Code d’authentification : prep123456</a:t>
            </a:r>
          </a:p>
        </p:txBody>
      </p:sp>
      <p:sp>
        <p:nvSpPr>
          <p:cNvPr id="10" name="Rectangle à coins arrondis 9"/>
          <p:cNvSpPr/>
          <p:nvPr>
            <p:custDataLst>
              <p:tags r:id="rId6"/>
            </p:custDataLst>
          </p:nvPr>
        </p:nvSpPr>
        <p:spPr>
          <a:xfrm>
            <a:off x="6096000" y="2591269"/>
            <a:ext cx="5515727" cy="228553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Émission des documents </a:t>
            </a:r>
            <a:r>
              <a:rPr lang="fr-CA" b="1" dirty="0" smtClean="0">
                <a:latin typeface="Century Gothic" panose="020B0502020202020204" pitchFamily="34" charset="0"/>
              </a:rPr>
              <a:t>après l’implantation </a:t>
            </a:r>
            <a:r>
              <a:rPr lang="fr-CA" dirty="0" smtClean="0">
                <a:latin typeface="Century Gothic" panose="020B0502020202020204" pitchFamily="34" charset="0"/>
              </a:rPr>
              <a:t>de la collecte </a:t>
            </a:r>
          </a:p>
          <a:p>
            <a:pPr algn="ctr"/>
            <a:r>
              <a:rPr lang="fr-CA" dirty="0" smtClean="0">
                <a:latin typeface="Century Gothic" panose="020B0502020202020204" pitchFamily="34" charset="0"/>
              </a:rPr>
              <a:t>=</a:t>
            </a:r>
          </a:p>
          <a:p>
            <a:pPr algn="ctr"/>
            <a:r>
              <a:rPr lang="fr-CA" dirty="0" smtClean="0">
                <a:latin typeface="Century Gothic" panose="020B0502020202020204" pitchFamily="34" charset="0"/>
              </a:rPr>
              <a:t>Outil de la collecte 2017</a:t>
            </a:r>
          </a:p>
          <a:p>
            <a:pPr algn="ctr"/>
            <a:endParaRPr lang="fr-CA" dirty="0" smtClean="0">
              <a:latin typeface="Century Gothic" panose="020B0502020202020204" pitchFamily="34" charset="0"/>
            </a:endParaRPr>
          </a:p>
          <a:p>
            <a:pPr algn="ctr"/>
            <a:endParaRPr lang="fr-CA" dirty="0" smtClean="0">
              <a:latin typeface="Century Gothic" panose="020B0502020202020204" pitchFamily="34" charset="0"/>
            </a:endParaRPr>
          </a:p>
          <a:p>
            <a:pPr algn="ctr"/>
            <a:r>
              <a:rPr lang="fr-CA" dirty="0">
                <a:latin typeface="Century Gothic" panose="020B0502020202020204" pitchFamily="34" charset="0"/>
              </a:rPr>
              <a:t>Code d’authentification : 1234567890</a:t>
            </a:r>
          </a:p>
        </p:txBody>
      </p:sp>
    </p:spTree>
    <p:extLst>
      <p:ext uri="{BB962C8B-B14F-4D97-AF65-F5344CB8AC3E}">
        <p14:creationId xmlns:p14="http://schemas.microsoft.com/office/powerpoint/2010/main" val="3652166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1"/>
            </p:custDataLst>
          </p:nvPr>
        </p:nvSpPr>
        <p:spPr>
          <a:xfrm>
            <a:off x="0" y="1064364"/>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Accès nouvel outil de saisie : Accès aux services en ligne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Rectangle 10"/>
          <p:cNvSpPr/>
          <p:nvPr>
            <p:custDataLst>
              <p:tags r:id="rId2"/>
            </p:custDataLst>
          </p:nvPr>
        </p:nvSpPr>
        <p:spPr>
          <a:xfrm>
            <a:off x="270262" y="1781983"/>
            <a:ext cx="9681281" cy="430887"/>
          </a:xfrm>
          <a:prstGeom prst="rect">
            <a:avLst/>
          </a:prstGeom>
        </p:spPr>
        <p:txBody>
          <a:bodyPr wrap="square">
            <a:spAutoFit/>
          </a:bodyPr>
          <a:lstStyle/>
          <a:p>
            <a:pPr marL="457200" indent="-457200">
              <a:spcBef>
                <a:spcPts val="300"/>
              </a:spcBef>
              <a:spcAft>
                <a:spcPts val="300"/>
              </a:spcAft>
              <a:buAutoNum type="arabicParenR"/>
            </a:pPr>
            <a:r>
              <a:rPr lang="fr-CA" sz="2200" dirty="0" smtClean="0">
                <a:latin typeface="Century Gothic" panose="020B0502020202020204" pitchFamily="34" charset="0"/>
                <a:hlinkClick r:id="rId13"/>
              </a:rPr>
              <a:t>Configurations nécessaires</a:t>
            </a:r>
            <a:r>
              <a:rPr lang="fr-CA" sz="2200" dirty="0" smtClean="0">
                <a:latin typeface="Century Gothic" panose="020B0502020202020204" pitchFamily="34" charset="0"/>
              </a:rPr>
              <a:t> </a:t>
            </a:r>
          </a:p>
        </p:txBody>
      </p:sp>
      <p:sp>
        <p:nvSpPr>
          <p:cNvPr id="6" name="Rectangle 5"/>
          <p:cNvSpPr/>
          <p:nvPr>
            <p:custDataLst>
              <p:tags r:id="rId3"/>
            </p:custDataLst>
          </p:nvPr>
        </p:nvSpPr>
        <p:spPr>
          <a:xfrm>
            <a:off x="270262" y="3395266"/>
            <a:ext cx="9681281" cy="430887"/>
          </a:xfrm>
          <a:prstGeom prst="rect">
            <a:avLst/>
          </a:prstGeom>
        </p:spPr>
        <p:txBody>
          <a:bodyPr wrap="square">
            <a:spAutoFit/>
          </a:bodyPr>
          <a:lstStyle/>
          <a:p>
            <a:pPr>
              <a:spcBef>
                <a:spcPts val="300"/>
              </a:spcBef>
              <a:spcAft>
                <a:spcPts val="300"/>
              </a:spcAft>
            </a:pPr>
            <a:r>
              <a:rPr lang="fr-CA" sz="2200" dirty="0" smtClean="0">
                <a:latin typeface="Century Gothic" panose="020B0502020202020204" pitchFamily="34" charset="0"/>
              </a:rPr>
              <a:t>2) Accès </a:t>
            </a:r>
            <a:r>
              <a:rPr lang="fr-CA" sz="2200" dirty="0">
                <a:latin typeface="Century Gothic" panose="020B0502020202020204" pitchFamily="34" charset="0"/>
              </a:rPr>
              <a:t>au menu des services en </a:t>
            </a:r>
            <a:r>
              <a:rPr lang="fr-CA" sz="2200" dirty="0" smtClean="0">
                <a:latin typeface="Century Gothic" panose="020B0502020202020204" pitchFamily="34" charset="0"/>
              </a:rPr>
              <a:t>ligne</a:t>
            </a:r>
          </a:p>
        </p:txBody>
      </p:sp>
      <p:sp>
        <p:nvSpPr>
          <p:cNvPr id="3" name="Flèche courbée vers la droite 2"/>
          <p:cNvSpPr/>
          <p:nvPr>
            <p:custDataLst>
              <p:tags r:id="rId4"/>
            </p:custDataLst>
          </p:nvPr>
        </p:nvSpPr>
        <p:spPr>
          <a:xfrm>
            <a:off x="890651" y="2212870"/>
            <a:ext cx="629392" cy="890139"/>
          </a:xfrm>
          <a:prstGeom prst="curv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CA">
              <a:solidFill>
                <a:schemeClr val="tx1"/>
              </a:solidFill>
            </a:endParaRPr>
          </a:p>
        </p:txBody>
      </p:sp>
      <p:sp>
        <p:nvSpPr>
          <p:cNvPr id="9" name="Rectangle 8"/>
          <p:cNvSpPr/>
          <p:nvPr>
            <p:custDataLst>
              <p:tags r:id="rId5"/>
            </p:custDataLst>
          </p:nvPr>
        </p:nvSpPr>
        <p:spPr>
          <a:xfrm>
            <a:off x="1642886" y="2505127"/>
            <a:ext cx="10279940" cy="769441"/>
          </a:xfrm>
          <a:prstGeom prst="rect">
            <a:avLst/>
          </a:prstGeom>
        </p:spPr>
        <p:txBody>
          <a:bodyPr wrap="square">
            <a:spAutoFit/>
          </a:bodyPr>
          <a:lstStyle/>
          <a:p>
            <a:pPr>
              <a:spcBef>
                <a:spcPts val="300"/>
              </a:spcBef>
              <a:spcAft>
                <a:spcPts val="300"/>
              </a:spcAft>
            </a:pPr>
            <a:r>
              <a:rPr lang="fr-CA" sz="2200" dirty="0" smtClean="0">
                <a:latin typeface="Century Gothic" panose="020B0502020202020204" pitchFamily="34" charset="0"/>
              </a:rPr>
              <a:t>Mêmes configurations que celles décrites dans nos Politiques et conditions d’utilisation</a:t>
            </a:r>
            <a:endParaRPr lang="fr-CA" sz="2200" dirty="0">
              <a:latin typeface="Century Gothic" panose="020B0502020202020204" pitchFamily="34" charset="0"/>
            </a:endParaRPr>
          </a:p>
        </p:txBody>
      </p:sp>
      <p:sp>
        <p:nvSpPr>
          <p:cNvPr id="10" name="Flèche courbée vers la droite 9"/>
          <p:cNvSpPr/>
          <p:nvPr>
            <p:custDataLst>
              <p:tags r:id="rId6"/>
            </p:custDataLst>
          </p:nvPr>
        </p:nvSpPr>
        <p:spPr>
          <a:xfrm>
            <a:off x="890651" y="3840335"/>
            <a:ext cx="629392" cy="890139"/>
          </a:xfrm>
          <a:prstGeom prst="curv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CA">
              <a:solidFill>
                <a:schemeClr val="tx1"/>
              </a:solidFill>
            </a:endParaRPr>
          </a:p>
        </p:txBody>
      </p:sp>
      <p:sp>
        <p:nvSpPr>
          <p:cNvPr id="12" name="Rectangle 11"/>
          <p:cNvSpPr/>
          <p:nvPr>
            <p:custDataLst>
              <p:tags r:id="rId7"/>
            </p:custDataLst>
          </p:nvPr>
        </p:nvSpPr>
        <p:spPr>
          <a:xfrm>
            <a:off x="1642886" y="4264734"/>
            <a:ext cx="2204719" cy="430887"/>
          </a:xfrm>
          <a:prstGeom prst="rect">
            <a:avLst/>
          </a:prstGeom>
        </p:spPr>
        <p:txBody>
          <a:bodyPr wrap="square">
            <a:spAutoFit/>
          </a:bodyPr>
          <a:lstStyle/>
          <a:p>
            <a:pPr>
              <a:spcBef>
                <a:spcPts val="300"/>
              </a:spcBef>
              <a:spcAft>
                <a:spcPts val="300"/>
              </a:spcAft>
            </a:pPr>
            <a:r>
              <a:rPr lang="fr-CA" sz="2200" dirty="0" smtClean="0">
                <a:latin typeface="Century Gothic" panose="020B0502020202020204" pitchFamily="34" charset="0"/>
              </a:rPr>
              <a:t>Même accès </a:t>
            </a:r>
            <a:endParaRPr lang="fr-CA" sz="2200" dirty="0">
              <a:latin typeface="Century Gothic" panose="020B0502020202020204" pitchFamily="34" charset="0"/>
            </a:endParaRPr>
          </a:p>
        </p:txBody>
      </p:sp>
      <p:pic>
        <p:nvPicPr>
          <p:cNvPr id="13" name="Image 12" descr="Accueil  La Financière agricole du Québec"/>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4238625" y="4102997"/>
            <a:ext cx="3714750" cy="2257425"/>
          </a:xfrm>
          <a:prstGeom prst="rect">
            <a:avLst/>
          </a:prstGeom>
          <a:noFill/>
          <a:ln>
            <a:noFill/>
          </a:ln>
        </p:spPr>
      </p:pic>
      <p:sp>
        <p:nvSpPr>
          <p:cNvPr id="4" name="Flèche droite 3"/>
          <p:cNvSpPr/>
          <p:nvPr>
            <p:custDataLst>
              <p:tags r:id="rId9"/>
            </p:custDataLst>
          </p:nvPr>
        </p:nvSpPr>
        <p:spPr>
          <a:xfrm>
            <a:off x="3664127" y="5830784"/>
            <a:ext cx="757976" cy="42616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CA"/>
          </a:p>
        </p:txBody>
      </p:sp>
      <p:sp>
        <p:nvSpPr>
          <p:cNvPr id="15" name="Rectangle 14"/>
          <p:cNvSpPr/>
          <p:nvPr>
            <p:custDataLst>
              <p:tags r:id="rId10"/>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4056460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1"/>
            </p:custDataLst>
          </p:nvPr>
        </p:nvSpPr>
        <p:spPr>
          <a:xfrm>
            <a:off x="0" y="108861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Accès nouvel outil de saisie : Menu des services en ligne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6" name="Rectangle 25"/>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6"/>
          <a:stretch>
            <a:fillRect/>
          </a:stretch>
        </p:blipFill>
        <p:spPr>
          <a:xfrm>
            <a:off x="173819" y="2171536"/>
            <a:ext cx="11844362" cy="4211752"/>
          </a:xfrm>
          <a:prstGeom prst="rect">
            <a:avLst/>
          </a:prstGeom>
        </p:spPr>
      </p:pic>
    </p:spTree>
    <p:extLst>
      <p:ext uri="{BB962C8B-B14F-4D97-AF65-F5344CB8AC3E}">
        <p14:creationId xmlns:p14="http://schemas.microsoft.com/office/powerpoint/2010/main" val="1050815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2755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navigation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ZoneTexte 12"/>
          <p:cNvSpPr txBox="1"/>
          <p:nvPr>
            <p:custDataLst>
              <p:tags r:id="rId3"/>
            </p:custDataLst>
          </p:nvPr>
        </p:nvSpPr>
        <p:spPr>
          <a:xfrm>
            <a:off x="0" y="1929725"/>
            <a:ext cx="11866675" cy="461665"/>
          </a:xfrm>
          <a:prstGeom prst="rect">
            <a:avLst/>
          </a:prstGeom>
          <a:noFill/>
        </p:spPr>
        <p:txBody>
          <a:bodyPr wrap="square" rtlCol="0">
            <a:spAutoFit/>
          </a:bodyPr>
          <a:lstStyle/>
          <a:p>
            <a:pPr algn="just"/>
            <a:r>
              <a:rPr lang="fr-CA"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rPr>
              <a:t>Menu personnalisé</a:t>
            </a:r>
            <a:endParaRPr lang="fr-CA"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 16" descr="Présentation_version_20171003pptx  PowerPoint"/>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2729528"/>
            <a:ext cx="12211050" cy="3038475"/>
          </a:xfrm>
          <a:prstGeom prst="rect">
            <a:avLst/>
          </a:prstGeom>
          <a:noFill/>
          <a:ln>
            <a:noFill/>
          </a:ln>
        </p:spPr>
      </p:pic>
      <p:sp>
        <p:nvSpPr>
          <p:cNvPr id="5" name="Rectangle à coins arrondis 4"/>
          <p:cNvSpPr/>
          <p:nvPr>
            <p:custDataLst>
              <p:tags r:id="rId5"/>
            </p:custDataLst>
          </p:nvPr>
        </p:nvSpPr>
        <p:spPr>
          <a:xfrm>
            <a:off x="9039828" y="3333509"/>
            <a:ext cx="3264061" cy="2928395"/>
          </a:xfrm>
          <a:prstGeom prst="round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7"/>
          <p:cNvSpPr txBox="1"/>
          <p:nvPr>
            <p:custDataLst>
              <p:tags r:id="rId6"/>
            </p:custDataLst>
          </p:nvPr>
        </p:nvSpPr>
        <p:spPr>
          <a:xfrm>
            <a:off x="10290450" y="3575621"/>
            <a:ext cx="1428508" cy="246221"/>
          </a:xfrm>
          <a:prstGeom prst="rect">
            <a:avLst/>
          </a:prstGeom>
          <a:solidFill>
            <a:schemeClr val="bg1"/>
          </a:solidFill>
        </p:spPr>
        <p:txBody>
          <a:bodyPr wrap="square" rtlCol="0">
            <a:spAutoFit/>
          </a:bodyPr>
          <a:lstStyle/>
          <a:p>
            <a:r>
              <a:rPr lang="fr-CA" sz="1000" u="sng" dirty="0" smtClean="0">
                <a:solidFill>
                  <a:srgbClr val="006699"/>
                </a:solidFill>
                <a:latin typeface="Arial" panose="020B0604020202020204" pitchFamily="34" charset="0"/>
                <a:cs typeface="Arial" panose="020B0604020202020204" pitchFamily="34" charset="0"/>
              </a:rPr>
              <a:t>DÉRY, CATHERINE</a:t>
            </a:r>
            <a:endParaRPr lang="fr-CA" sz="1000" u="sng" dirty="0">
              <a:solidFill>
                <a:srgbClr val="006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286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sz="4800" cap="all" dirty="0">
                <a:ln/>
                <a:effectLst>
                  <a:outerShdw blurRad="38100" dist="19050" dir="2700000" algn="tl" rotWithShape="0">
                    <a:schemeClr val="dk1">
                      <a:lumMod val="50000"/>
                      <a:alpha val="40000"/>
                    </a:schemeClr>
                  </a:outerShdw>
                </a:effectLst>
              </a:rPr>
              <a:t>Déroulement </a:t>
            </a:r>
            <a:r>
              <a:rPr lang="fr-CA" sz="4800" cap="all" dirty="0" smtClean="0">
                <a:ln/>
                <a:effectLst>
                  <a:outerShdw blurRad="38100" dist="19050" dir="2700000" algn="tl" rotWithShape="0">
                    <a:schemeClr val="dk1">
                      <a:lumMod val="50000"/>
                      <a:alpha val="40000"/>
                    </a:schemeClr>
                  </a:outerShdw>
                </a:effectLst>
              </a:rPr>
              <a:t>général</a:t>
            </a:r>
            <a:endParaRPr lang="fr-CA" sz="4800" cap="all" dirty="0"/>
          </a:p>
        </p:txBody>
      </p:sp>
      <p:pic>
        <p:nvPicPr>
          <p:cNvPr id="5" name="Image 4"/>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126039" y="1935063"/>
            <a:ext cx="1943934" cy="1943934"/>
          </a:xfrm>
          <a:prstGeom prst="rect">
            <a:avLst/>
          </a:prstGeom>
        </p:spPr>
      </p:pic>
      <p:pic>
        <p:nvPicPr>
          <p:cNvPr id="6" name="Image 5"/>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976370" y="1325124"/>
            <a:ext cx="1452562" cy="1452562"/>
          </a:xfrm>
          <a:prstGeom prst="rect">
            <a:avLst/>
          </a:prstGeom>
        </p:spPr>
      </p:pic>
      <p:pic>
        <p:nvPicPr>
          <p:cNvPr id="7" name="Image 6"/>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6721032" y="4327580"/>
            <a:ext cx="1642586" cy="1642586"/>
          </a:xfrm>
          <a:prstGeom prst="rect">
            <a:avLst/>
          </a:prstGeom>
        </p:spPr>
      </p:pic>
      <p:pic>
        <p:nvPicPr>
          <p:cNvPr id="8" name="Image 7"/>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3074150" y="4327580"/>
            <a:ext cx="2095585" cy="1569666"/>
          </a:xfrm>
          <a:prstGeom prst="rect">
            <a:avLst/>
          </a:prstGeom>
        </p:spPr>
      </p:pic>
      <p:pic>
        <p:nvPicPr>
          <p:cNvPr id="9" name="Image 8"/>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7542325" y="1490224"/>
            <a:ext cx="1382784" cy="2023586"/>
          </a:xfrm>
          <a:prstGeom prst="rect">
            <a:avLst/>
          </a:prstGeom>
        </p:spPr>
      </p:pic>
    </p:spTree>
    <p:extLst>
      <p:ext uri="{BB962C8B-B14F-4D97-AF65-F5344CB8AC3E}">
        <p14:creationId xmlns:p14="http://schemas.microsoft.com/office/powerpoint/2010/main" val="1266678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6020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navigation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8" name="Image 7" descr="Saisir les données financières  La Financière agricole du Québec"/>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176416" y="2006950"/>
            <a:ext cx="2700009" cy="4600914"/>
          </a:xfrm>
          <a:prstGeom prst="rect">
            <a:avLst/>
          </a:prstGeom>
          <a:noFill/>
          <a:ln w="12700">
            <a:solidFill>
              <a:schemeClr val="tx1"/>
            </a:solidFill>
          </a:ln>
        </p:spPr>
      </p:pic>
      <p:sp>
        <p:nvSpPr>
          <p:cNvPr id="13" name="ZoneTexte 12"/>
          <p:cNvSpPr txBox="1"/>
          <p:nvPr>
            <p:custDataLst>
              <p:tags r:id="rId4"/>
            </p:custDataLst>
          </p:nvPr>
        </p:nvSpPr>
        <p:spPr>
          <a:xfrm>
            <a:off x="0" y="1929725"/>
            <a:ext cx="11866675" cy="461665"/>
          </a:xfrm>
          <a:prstGeom prst="rect">
            <a:avLst/>
          </a:prstGeom>
          <a:noFill/>
        </p:spPr>
        <p:txBody>
          <a:bodyPr wrap="square" rtlCol="0">
            <a:spAutoFit/>
          </a:bodyPr>
          <a:lstStyle/>
          <a:p>
            <a:pPr algn="just"/>
            <a:r>
              <a:rPr lang="fr-CA"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rPr>
              <a:t>Menu personnalisé</a:t>
            </a:r>
            <a:endParaRPr lang="fr-CA"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ZoneTexte 17"/>
          <p:cNvSpPr txBox="1"/>
          <p:nvPr>
            <p:custDataLst>
              <p:tags r:id="rId5"/>
            </p:custDataLst>
          </p:nvPr>
        </p:nvSpPr>
        <p:spPr>
          <a:xfrm>
            <a:off x="5052784" y="2054534"/>
            <a:ext cx="1527860" cy="246221"/>
          </a:xfrm>
          <a:prstGeom prst="rect">
            <a:avLst/>
          </a:prstGeom>
          <a:solidFill>
            <a:schemeClr val="bg1"/>
          </a:solidFill>
        </p:spPr>
        <p:txBody>
          <a:bodyPr wrap="square" rtlCol="0">
            <a:spAutoFit/>
          </a:bodyPr>
          <a:lstStyle/>
          <a:p>
            <a:r>
              <a:rPr lang="fr-CA" sz="1000" u="sng" dirty="0" smtClean="0">
                <a:solidFill>
                  <a:srgbClr val="006699"/>
                </a:solidFill>
                <a:latin typeface="Arial" panose="020B0604020202020204" pitchFamily="34" charset="0"/>
                <a:cs typeface="Arial" panose="020B0604020202020204" pitchFamily="34" charset="0"/>
              </a:rPr>
              <a:t>DÉRY, CATHERINE</a:t>
            </a:r>
            <a:endParaRPr lang="fr-CA" sz="1000" u="sng" dirty="0">
              <a:solidFill>
                <a:srgbClr val="006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742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custDataLst>
              <p:tags r:id="rId1"/>
            </p:custDataLst>
          </p:nvPr>
        </p:nvPicPr>
        <p:blipFill>
          <a:blip r:embed="rId4"/>
          <a:stretch>
            <a:fillRect/>
          </a:stretch>
        </p:blipFill>
        <p:spPr>
          <a:xfrm>
            <a:off x="0" y="0"/>
            <a:ext cx="12313920" cy="6893846"/>
          </a:xfrm>
          <a:prstGeom prst="rect">
            <a:avLst/>
          </a:prstGeom>
        </p:spPr>
      </p:pic>
    </p:spTree>
    <p:extLst>
      <p:ext uri="{BB962C8B-B14F-4D97-AF65-F5344CB8AC3E}">
        <p14:creationId xmlns:p14="http://schemas.microsoft.com/office/powerpoint/2010/main" val="1364425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4"/>
          <a:stretch>
            <a:fillRect/>
          </a:stretch>
        </p:blipFill>
        <p:spPr>
          <a:xfrm>
            <a:off x="5447" y="12192"/>
            <a:ext cx="12232470" cy="6845807"/>
          </a:xfrm>
          <a:prstGeom prst="rect">
            <a:avLst/>
          </a:prstGeom>
        </p:spPr>
      </p:pic>
    </p:spTree>
    <p:extLst>
      <p:ext uri="{BB962C8B-B14F-4D97-AF65-F5344CB8AC3E}">
        <p14:creationId xmlns:p14="http://schemas.microsoft.com/office/powerpoint/2010/main" val="1142746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109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Résultat avec le bouton « Débuter la saisie » </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5" name="Rectangle 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6"/>
          <a:stretch>
            <a:fillRect/>
          </a:stretch>
        </p:blipFill>
        <p:spPr>
          <a:xfrm>
            <a:off x="0" y="1749551"/>
            <a:ext cx="12192000" cy="5108449"/>
          </a:xfrm>
          <a:prstGeom prst="rect">
            <a:avLst/>
          </a:prstGeom>
        </p:spPr>
      </p:pic>
    </p:spTree>
    <p:extLst>
      <p:ext uri="{BB962C8B-B14F-4D97-AF65-F5344CB8AC3E}">
        <p14:creationId xmlns:p14="http://schemas.microsoft.com/office/powerpoint/2010/main" val="1569370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20172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Résultat avec le bouton « Débuter la saisie » </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5" name="Rectangle 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6"/>
          <a:stretch>
            <a:fillRect/>
          </a:stretch>
        </p:blipFill>
        <p:spPr>
          <a:xfrm>
            <a:off x="0" y="1895"/>
            <a:ext cx="12192000" cy="6854209"/>
          </a:xfrm>
          <a:prstGeom prst="rect">
            <a:avLst/>
          </a:prstGeom>
        </p:spPr>
      </p:pic>
    </p:spTree>
    <p:extLst>
      <p:ext uri="{BB962C8B-B14F-4D97-AF65-F5344CB8AC3E}">
        <p14:creationId xmlns:p14="http://schemas.microsoft.com/office/powerpoint/2010/main" val="2130498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1089"/>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Résultat avec le bouton « importer le fichier … »</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5" name="Rectangle 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9" name="Image 8" descr="Présentation_version_20171003pptx  PowerPoint"/>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0" y="1736322"/>
            <a:ext cx="12172950" cy="1041602"/>
          </a:xfrm>
          <a:prstGeom prst="rect">
            <a:avLst/>
          </a:prstGeom>
          <a:noFill/>
          <a:ln w="19050">
            <a:solidFill>
              <a:schemeClr val="tx1"/>
            </a:solidFill>
          </a:ln>
        </p:spPr>
      </p:pic>
      <p:sp>
        <p:nvSpPr>
          <p:cNvPr id="3" name="Rectangle 2"/>
          <p:cNvSpPr/>
          <p:nvPr>
            <p:custDataLst>
              <p:tags r:id="rId4"/>
            </p:custDataLst>
          </p:nvPr>
        </p:nvSpPr>
        <p:spPr>
          <a:xfrm>
            <a:off x="7674796" y="2065106"/>
            <a:ext cx="4376791" cy="585627"/>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7"/>
          <p:cNvPicPr>
            <a:picLocks noChangeAspect="1"/>
          </p:cNvPicPr>
          <p:nvPr>
            <p:custDataLst>
              <p:tags r:id="rId5"/>
            </p:custDataLst>
          </p:nvPr>
        </p:nvPicPr>
        <p:blipFill>
          <a:blip r:embed="rId10"/>
          <a:stretch>
            <a:fillRect/>
          </a:stretch>
        </p:blipFill>
        <p:spPr>
          <a:xfrm>
            <a:off x="0" y="2979517"/>
            <a:ext cx="12192000" cy="3905820"/>
          </a:xfrm>
          <a:prstGeom prst="rect">
            <a:avLst/>
          </a:prstGeom>
        </p:spPr>
      </p:pic>
      <p:sp>
        <p:nvSpPr>
          <p:cNvPr id="2" name="Pensées 1"/>
          <p:cNvSpPr/>
          <p:nvPr>
            <p:custDataLst>
              <p:tags r:id="rId6"/>
            </p:custDataLst>
          </p:nvPr>
        </p:nvSpPr>
        <p:spPr>
          <a:xfrm>
            <a:off x="3980090" y="5116962"/>
            <a:ext cx="3694706" cy="1285462"/>
          </a:xfrm>
          <a:prstGeom prst="cloudCallout">
            <a:avLst>
              <a:gd name="adj1" fmla="val -63157"/>
              <a:gd name="adj2" fmla="val -91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CA" dirty="0" smtClean="0">
                <a:latin typeface="Century Gothic" panose="020B0502020202020204" pitchFamily="34" charset="0"/>
              </a:rPr>
              <a:t>Document ayant servi à produire la déclaration fiscale</a:t>
            </a:r>
            <a:endParaRPr lang="fr-CA" dirty="0">
              <a:latin typeface="Century Gothic" panose="020B0502020202020204" pitchFamily="34" charset="0"/>
            </a:endParaRPr>
          </a:p>
        </p:txBody>
      </p:sp>
    </p:spTree>
    <p:extLst>
      <p:ext uri="{BB962C8B-B14F-4D97-AF65-F5344CB8AC3E}">
        <p14:creationId xmlns:p14="http://schemas.microsoft.com/office/powerpoint/2010/main" val="4216807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4"/>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Résultat avec le bouton « Débuter la saisie » </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5" name="Rectangle 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6"/>
          <a:stretch>
            <a:fillRect/>
          </a:stretch>
        </p:blipFill>
        <p:spPr>
          <a:xfrm>
            <a:off x="1" y="0"/>
            <a:ext cx="12192000" cy="6841542"/>
          </a:xfrm>
          <a:prstGeom prst="rect">
            <a:avLst/>
          </a:prstGeom>
        </p:spPr>
      </p:pic>
    </p:spTree>
    <p:extLst>
      <p:ext uri="{BB962C8B-B14F-4D97-AF65-F5344CB8AC3E}">
        <p14:creationId xmlns:p14="http://schemas.microsoft.com/office/powerpoint/2010/main" val="618709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Saisir les données financières SDFI  La Financière agricole du Québec"/>
          <p:cNvPicPr/>
          <p:nvPr>
            <p:custDataLst>
              <p:tags r:id="rId1"/>
            </p:custDataLst>
          </p:nvPr>
        </p:nvPicPr>
        <p:blipFill>
          <a:blip r:embed="rId17">
            <a:extLst>
              <a:ext uri="{28A0092B-C50C-407E-A947-70E740481C1C}">
                <a14:useLocalDpi xmlns:a14="http://schemas.microsoft.com/office/drawing/2010/main" val="0"/>
              </a:ext>
            </a:extLst>
          </a:blip>
          <a:srcRect/>
          <a:stretch>
            <a:fillRect/>
          </a:stretch>
        </p:blipFill>
        <p:spPr bwMode="auto">
          <a:xfrm>
            <a:off x="193655" y="1772278"/>
            <a:ext cx="3314700" cy="4810125"/>
          </a:xfrm>
          <a:prstGeom prst="rect">
            <a:avLst/>
          </a:prstGeom>
          <a:noFill/>
          <a:ln w="28575">
            <a:solidFill>
              <a:schemeClr val="tx1"/>
            </a:solidFill>
          </a:ln>
        </p:spPr>
      </p:pic>
      <p:sp>
        <p:nvSpPr>
          <p:cNvPr id="20" name="ZoneTexte 19"/>
          <p:cNvSpPr txBox="1"/>
          <p:nvPr>
            <p:custDataLst>
              <p:tags r:id="rId2"/>
            </p:custDataLst>
          </p:nvPr>
        </p:nvSpPr>
        <p:spPr>
          <a:xfrm>
            <a:off x="4367318" y="4889619"/>
            <a:ext cx="7824681" cy="1846659"/>
          </a:xfrm>
          <a:prstGeom prst="rect">
            <a:avLst/>
          </a:prstGeom>
          <a:noFill/>
        </p:spPr>
        <p:txBody>
          <a:bodyPr wrap="square" rtlCol="0">
            <a:spAutoFit/>
          </a:bodyPr>
          <a:lstStyle/>
          <a:p>
            <a:r>
              <a:rPr lang="fr-CA" sz="2000" dirty="0" smtClean="0">
                <a:latin typeface="Century Gothic" panose="020B0502020202020204" pitchFamily="34" charset="0"/>
              </a:rPr>
              <a:t>Les sections 1 à 6 doivent être remplies avant de pouvoir accéder à cette section. </a:t>
            </a:r>
          </a:p>
          <a:p>
            <a:endParaRPr lang="fr-CA" dirty="0" smtClean="0">
              <a:latin typeface="Century Gothic" panose="020B0502020202020204" pitchFamily="34" charset="0"/>
            </a:endParaRPr>
          </a:p>
          <a:p>
            <a:r>
              <a:rPr lang="fr-CA" sz="2000" dirty="0" smtClean="0">
                <a:latin typeface="Century Gothic" panose="020B0502020202020204" pitchFamily="34" charset="0"/>
              </a:rPr>
              <a:t>Cette section contient : </a:t>
            </a:r>
          </a:p>
          <a:p>
            <a:pPr marL="450850" lvl="2" indent="-265113">
              <a:buFont typeface="Wingdings" panose="05000000000000000000" pitchFamily="2" charset="2"/>
              <a:buChar char="ü"/>
            </a:pPr>
            <a:r>
              <a:rPr lang="fr-CA" dirty="0" smtClean="0">
                <a:latin typeface="Century Gothic" panose="020B0502020202020204" pitchFamily="34" charset="0"/>
              </a:rPr>
              <a:t>Validation du bénéfice net saisi avec celui calculé;</a:t>
            </a:r>
          </a:p>
          <a:p>
            <a:pPr marL="450850" lvl="2" indent="-265113">
              <a:buFont typeface="Wingdings" panose="05000000000000000000" pitchFamily="2" charset="2"/>
              <a:buChar char="ü"/>
            </a:pPr>
            <a:r>
              <a:rPr lang="fr-CA" dirty="0" smtClean="0">
                <a:latin typeface="Century Gothic" panose="020B0502020202020204" pitchFamily="34" charset="0"/>
              </a:rPr>
              <a:t>Messages de validations (cohérence).</a:t>
            </a:r>
          </a:p>
        </p:txBody>
      </p:sp>
      <p:sp>
        <p:nvSpPr>
          <p:cNvPr id="4" name="ZoneTexte 3"/>
          <p:cNvSpPr txBox="1"/>
          <p:nvPr>
            <p:custDataLst>
              <p:tags r:id="rId3"/>
            </p:custDataLst>
          </p:nvPr>
        </p:nvSpPr>
        <p:spPr>
          <a:xfrm>
            <a:off x="4429945" y="2547144"/>
            <a:ext cx="7157013" cy="400110"/>
          </a:xfrm>
          <a:prstGeom prst="rect">
            <a:avLst/>
          </a:prstGeom>
          <a:noFill/>
        </p:spPr>
        <p:txBody>
          <a:bodyPr wrap="square" rtlCol="0">
            <a:spAutoFit/>
          </a:bodyPr>
          <a:lstStyle/>
          <a:p>
            <a:r>
              <a:rPr lang="fr-CA" sz="2000" dirty="0" smtClean="0">
                <a:latin typeface="Century Gothic" panose="020B0502020202020204" pitchFamily="34" charset="0"/>
              </a:rPr>
              <a:t>Indique que la section a été remplie correctement.</a:t>
            </a:r>
            <a:endParaRPr lang="fr-CA" sz="2000" dirty="0">
              <a:latin typeface="Century Gothic" panose="020B0502020202020204" pitchFamily="34" charset="0"/>
            </a:endParaRPr>
          </a:p>
        </p:txBody>
      </p:sp>
      <p:sp>
        <p:nvSpPr>
          <p:cNvPr id="21" name="ZoneTexte 20"/>
          <p:cNvSpPr txBox="1"/>
          <p:nvPr>
            <p:custDataLst>
              <p:tags r:id="rId4"/>
            </p:custDataLst>
          </p:nvPr>
        </p:nvSpPr>
        <p:spPr>
          <a:xfrm>
            <a:off x="4429946" y="3264082"/>
            <a:ext cx="7076660" cy="707886"/>
          </a:xfrm>
          <a:prstGeom prst="rect">
            <a:avLst/>
          </a:prstGeom>
          <a:noFill/>
        </p:spPr>
        <p:txBody>
          <a:bodyPr wrap="square" rtlCol="0">
            <a:spAutoFit/>
          </a:bodyPr>
          <a:lstStyle/>
          <a:p>
            <a:r>
              <a:rPr lang="fr-CA" sz="2000" dirty="0" smtClean="0">
                <a:latin typeface="Century Gothic" panose="020B0502020202020204" pitchFamily="34" charset="0"/>
              </a:rPr>
              <a:t>Indique que les données ont été enregistrées, mais que des erreurs ont été détectées.</a:t>
            </a:r>
            <a:endParaRPr lang="fr-CA" sz="2000" dirty="0">
              <a:latin typeface="Century Gothic" panose="020B0502020202020204" pitchFamily="34" charset="0"/>
            </a:endParaRPr>
          </a:p>
        </p:txBody>
      </p:sp>
      <p:sp>
        <p:nvSpPr>
          <p:cNvPr id="23" name="ZoneTexte 22"/>
          <p:cNvSpPr txBox="1"/>
          <p:nvPr>
            <p:custDataLst>
              <p:tags r:id="rId5"/>
            </p:custDataLst>
          </p:nvPr>
        </p:nvSpPr>
        <p:spPr>
          <a:xfrm>
            <a:off x="4429945" y="4044356"/>
            <a:ext cx="7762054" cy="707886"/>
          </a:xfrm>
          <a:prstGeom prst="rect">
            <a:avLst/>
          </a:prstGeom>
          <a:noFill/>
        </p:spPr>
        <p:txBody>
          <a:bodyPr wrap="square" rtlCol="0">
            <a:spAutoFit/>
          </a:bodyPr>
          <a:lstStyle/>
          <a:p>
            <a:r>
              <a:rPr lang="fr-CA" sz="2000" dirty="0" smtClean="0">
                <a:latin typeface="Century Gothic" panose="020B0502020202020204" pitchFamily="34" charset="0"/>
              </a:rPr>
              <a:t>La problématique n’a pas à être régularisée immédiatement. </a:t>
            </a:r>
          </a:p>
          <a:p>
            <a:r>
              <a:rPr lang="fr-CA" sz="2000" dirty="0" smtClean="0">
                <a:latin typeface="Century Gothic" panose="020B0502020202020204" pitchFamily="34" charset="0"/>
              </a:rPr>
              <a:t>Les autres sections sont accessibles.</a:t>
            </a:r>
            <a:endParaRPr lang="fr-CA" sz="2000" dirty="0">
              <a:latin typeface="Century Gothic" panose="020B0502020202020204" pitchFamily="34" charset="0"/>
            </a:endParaRPr>
          </a:p>
        </p:txBody>
      </p:sp>
      <p:pic>
        <p:nvPicPr>
          <p:cNvPr id="25" name="Image 24" descr="Saisir les données financières SDFI  La Financière agricole du Québec"/>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3729041" y="3244635"/>
            <a:ext cx="619125" cy="657225"/>
          </a:xfrm>
          <a:prstGeom prst="rect">
            <a:avLst/>
          </a:prstGeom>
          <a:noFill/>
          <a:ln>
            <a:noFill/>
          </a:ln>
        </p:spPr>
      </p:pic>
      <p:pic>
        <p:nvPicPr>
          <p:cNvPr id="26" name="Image 25" descr="Saisir les données financières SDFI  La Financière agricole du Québec"/>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3729041" y="4911578"/>
            <a:ext cx="581025" cy="581025"/>
          </a:xfrm>
          <a:prstGeom prst="rect">
            <a:avLst/>
          </a:prstGeom>
          <a:noFill/>
          <a:ln>
            <a:noFill/>
          </a:ln>
        </p:spPr>
      </p:pic>
      <p:pic>
        <p:nvPicPr>
          <p:cNvPr id="27" name="Image 26" descr="Saisir les données financières SDFI  La Financière agricole du Québec"/>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3729041" y="2353584"/>
            <a:ext cx="609600" cy="666750"/>
          </a:xfrm>
          <a:prstGeom prst="rect">
            <a:avLst/>
          </a:prstGeom>
          <a:noFill/>
          <a:ln>
            <a:noFill/>
          </a:ln>
        </p:spPr>
      </p:pic>
      <p:sp>
        <p:nvSpPr>
          <p:cNvPr id="15" name="Rectangle 14"/>
          <p:cNvSpPr/>
          <p:nvPr>
            <p:custDataLst>
              <p:tags r:id="rId9"/>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Rectangle 12"/>
          <p:cNvSpPr/>
          <p:nvPr>
            <p:custDataLst>
              <p:tags r:id="rId10"/>
            </p:custDataLst>
          </p:nvPr>
        </p:nvSpPr>
        <p:spPr>
          <a:xfrm>
            <a:off x="0" y="109286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Menu de navigation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4" name="Rectangle à coins arrondis 13"/>
          <p:cNvSpPr/>
          <p:nvPr>
            <p:custDataLst>
              <p:tags r:id="rId11"/>
            </p:custDataLst>
          </p:nvPr>
        </p:nvSpPr>
        <p:spPr>
          <a:xfrm>
            <a:off x="1122071" y="5402342"/>
            <a:ext cx="1645652"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6" name="Rectangle à coins arrondis 15"/>
          <p:cNvSpPr/>
          <p:nvPr>
            <p:custDataLst>
              <p:tags r:id="rId12"/>
            </p:custDataLst>
          </p:nvPr>
        </p:nvSpPr>
        <p:spPr>
          <a:xfrm>
            <a:off x="1650668" y="6092165"/>
            <a:ext cx="1423835"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sz="1600" b="1" cap="all" dirty="0" smtClean="0">
                <a:solidFill>
                  <a:srgbClr val="FF0000"/>
                </a:solidFill>
                <a:latin typeface="Century Gothic" panose="020B0502020202020204" pitchFamily="34" charset="0"/>
              </a:rPr>
              <a:t>Nouveauté</a:t>
            </a:r>
            <a:endParaRPr lang="fr-CA" sz="1600" b="1" cap="all" dirty="0">
              <a:solidFill>
                <a:srgbClr val="FF0000"/>
              </a:solidFill>
              <a:latin typeface="Century Gothic" panose="020B0502020202020204" pitchFamily="34" charset="0"/>
            </a:endParaRPr>
          </a:p>
        </p:txBody>
      </p:sp>
      <p:sp>
        <p:nvSpPr>
          <p:cNvPr id="17" name="Flèche droite 16"/>
          <p:cNvSpPr/>
          <p:nvPr>
            <p:custDataLst>
              <p:tags r:id="rId13"/>
            </p:custDataLst>
          </p:nvPr>
        </p:nvSpPr>
        <p:spPr>
          <a:xfrm>
            <a:off x="3729042" y="1887905"/>
            <a:ext cx="882716" cy="241378"/>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CA"/>
          </a:p>
        </p:txBody>
      </p:sp>
      <p:sp>
        <p:nvSpPr>
          <p:cNvPr id="22" name="ZoneTexte 21"/>
          <p:cNvSpPr txBox="1"/>
          <p:nvPr>
            <p:custDataLst>
              <p:tags r:id="rId14"/>
            </p:custDataLst>
          </p:nvPr>
        </p:nvSpPr>
        <p:spPr>
          <a:xfrm>
            <a:off x="4611758" y="1789595"/>
            <a:ext cx="7066504" cy="677108"/>
          </a:xfrm>
          <a:prstGeom prst="rect">
            <a:avLst/>
          </a:prstGeom>
          <a:noFill/>
        </p:spPr>
        <p:txBody>
          <a:bodyPr wrap="square" rtlCol="0">
            <a:spAutoFit/>
          </a:bodyPr>
          <a:lstStyle/>
          <a:p>
            <a:r>
              <a:rPr lang="fr-CA" sz="2000" dirty="0" smtClean="0">
                <a:latin typeface="Century Gothic" panose="020B0502020202020204" pitchFamily="34" charset="0"/>
              </a:rPr>
              <a:t>Anciennement « Renseignements supplémentaires ».</a:t>
            </a:r>
          </a:p>
          <a:p>
            <a:pPr marL="342900" indent="-342900">
              <a:buFont typeface="Wingdings" panose="05000000000000000000" pitchFamily="2" charset="2"/>
              <a:buChar char="ü"/>
            </a:pPr>
            <a:r>
              <a:rPr lang="fr-CA" dirty="0" smtClean="0">
                <a:latin typeface="Century Gothic" panose="020B0502020202020204" pitchFamily="34" charset="0"/>
              </a:rPr>
              <a:t>Doit être complétée correctement avant de poursuivre.</a:t>
            </a:r>
            <a:endParaRPr lang="fr-CA" dirty="0">
              <a:latin typeface="Century Gothic" panose="020B0502020202020204" pitchFamily="34" charset="0"/>
            </a:endParaRPr>
          </a:p>
        </p:txBody>
      </p:sp>
    </p:spTree>
    <p:extLst>
      <p:ext uri="{BB962C8B-B14F-4D97-AF65-F5344CB8AC3E}">
        <p14:creationId xmlns:p14="http://schemas.microsoft.com/office/powerpoint/2010/main" val="41147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20172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6" name="Image 5" descr="Saisir les données financières SDFI  La Financière agricole du Québec"/>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p:spPr>
      </p:pic>
      <p:pic>
        <p:nvPicPr>
          <p:cNvPr id="7" name="Image 6" descr="Saisir les données financières SDFI  La Financière agricole du Québec"/>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8030998" y="2767846"/>
            <a:ext cx="428625" cy="247650"/>
          </a:xfrm>
          <a:prstGeom prst="rect">
            <a:avLst/>
          </a:prstGeom>
          <a:noFill/>
          <a:ln>
            <a:noFill/>
          </a:ln>
        </p:spPr>
      </p:pic>
      <p:pic>
        <p:nvPicPr>
          <p:cNvPr id="8" name="Image 7" descr="Saisir les données financières SDFI  La Financière agricole du Québec"/>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7192013" y="3503137"/>
            <a:ext cx="428625" cy="247650"/>
          </a:xfrm>
          <a:prstGeom prst="rect">
            <a:avLst/>
          </a:prstGeom>
          <a:noFill/>
          <a:ln>
            <a:noFill/>
          </a:ln>
        </p:spPr>
      </p:pic>
      <p:pic>
        <p:nvPicPr>
          <p:cNvPr id="9" name="Image 8" descr="Saisir les données financières SDFI  La Financière agricole du Québec"/>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8634314" y="2029995"/>
            <a:ext cx="428625" cy="247650"/>
          </a:xfrm>
          <a:prstGeom prst="rect">
            <a:avLst/>
          </a:prstGeom>
          <a:noFill/>
          <a:ln>
            <a:noFill/>
          </a:ln>
        </p:spPr>
      </p:pic>
      <p:sp>
        <p:nvSpPr>
          <p:cNvPr id="3" name="ZoneTexte 2"/>
          <p:cNvSpPr txBox="1"/>
          <p:nvPr>
            <p:custDataLst>
              <p:tags r:id="rId7"/>
            </p:custDataLst>
          </p:nvPr>
        </p:nvSpPr>
        <p:spPr>
          <a:xfrm>
            <a:off x="9549353" y="2017053"/>
            <a:ext cx="669304" cy="292388"/>
          </a:xfrm>
          <a:prstGeom prst="rect">
            <a:avLst/>
          </a:prstGeom>
          <a:solidFill>
            <a:schemeClr val="bg1"/>
          </a:solidFill>
        </p:spPr>
        <p:txBody>
          <a:bodyPr wrap="square" rtlCol="0">
            <a:spAutoFit/>
          </a:bodyPr>
          <a:lstStyle/>
          <a:p>
            <a:r>
              <a:rPr lang="fr-CA" sz="1300" dirty="0" smtClean="0">
                <a:latin typeface="Arial Unicode MS" panose="020B0604020202020204" pitchFamily="34" charset="-128"/>
                <a:ea typeface="Arial Unicode MS" panose="020B0604020202020204" pitchFamily="34" charset="-128"/>
                <a:cs typeface="Arial Unicode MS" panose="020B0604020202020204" pitchFamily="34" charset="-128"/>
              </a:rPr>
              <a:t>2018?</a:t>
            </a:r>
            <a:endParaRPr lang="fr-CA" sz="13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6036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Saisir les données financières SDFI  La Financière agricole du Québec"/>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138112" y="1044023"/>
            <a:ext cx="11915775" cy="2238375"/>
          </a:xfrm>
          <a:prstGeom prst="rect">
            <a:avLst/>
          </a:prstGeom>
          <a:noFill/>
          <a:ln w="19050">
            <a:solidFill>
              <a:schemeClr val="tx1"/>
            </a:solidFill>
          </a:ln>
        </p:spPr>
      </p:pic>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ctangle à coins arrondis 19"/>
          <p:cNvSpPr/>
          <p:nvPr>
            <p:custDataLst>
              <p:tags r:id="rId3"/>
            </p:custDataLst>
          </p:nvPr>
        </p:nvSpPr>
        <p:spPr>
          <a:xfrm>
            <a:off x="194849" y="3755035"/>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1" name="ZoneTexte 20"/>
          <p:cNvSpPr txBox="1"/>
          <p:nvPr>
            <p:custDataLst>
              <p:tags r:id="rId4"/>
            </p:custDataLst>
          </p:nvPr>
        </p:nvSpPr>
        <p:spPr>
          <a:xfrm>
            <a:off x="2229509" y="3752333"/>
            <a:ext cx="8140149" cy="400110"/>
          </a:xfrm>
          <a:prstGeom prst="rect">
            <a:avLst/>
          </a:prstGeom>
          <a:noFill/>
        </p:spPr>
        <p:txBody>
          <a:bodyPr wrap="square" rtlCol="0">
            <a:spAutoFit/>
          </a:bodyPr>
          <a:lstStyle/>
          <a:p>
            <a:r>
              <a:rPr lang="fr-CA" sz="2000" dirty="0" smtClean="0">
                <a:ln w="0"/>
                <a:latin typeface="Century Gothic" panose="020B0502020202020204" pitchFamily="34" charset="0"/>
              </a:rPr>
              <a:t>Date de début et de fin d’exercice saisie par défaut.</a:t>
            </a:r>
          </a:p>
        </p:txBody>
      </p:sp>
      <p:sp>
        <p:nvSpPr>
          <p:cNvPr id="3" name="Rectangle 2"/>
          <p:cNvSpPr/>
          <p:nvPr>
            <p:custDataLst>
              <p:tags r:id="rId5"/>
            </p:custDataLst>
          </p:nvPr>
        </p:nvSpPr>
        <p:spPr>
          <a:xfrm>
            <a:off x="166568" y="1646465"/>
            <a:ext cx="4747541" cy="844952"/>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2" name="Ellipse 21"/>
          <p:cNvSpPr/>
          <p:nvPr>
            <p:custDataLst>
              <p:tags r:id="rId6"/>
            </p:custDataLst>
          </p:nvPr>
        </p:nvSpPr>
        <p:spPr>
          <a:xfrm>
            <a:off x="110183" y="4361309"/>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23" name="ZoneTexte 22"/>
          <p:cNvSpPr txBox="1"/>
          <p:nvPr>
            <p:custDataLst>
              <p:tags r:id="rId7"/>
            </p:custDataLst>
          </p:nvPr>
        </p:nvSpPr>
        <p:spPr>
          <a:xfrm>
            <a:off x="2229508" y="4444855"/>
            <a:ext cx="8140149" cy="400110"/>
          </a:xfrm>
          <a:prstGeom prst="rect">
            <a:avLst/>
          </a:prstGeom>
          <a:noFill/>
        </p:spPr>
        <p:txBody>
          <a:bodyPr wrap="square" rtlCol="0">
            <a:spAutoFit/>
          </a:bodyPr>
          <a:lstStyle/>
          <a:p>
            <a:r>
              <a:rPr lang="fr-CA" sz="2000" dirty="0" smtClean="0">
                <a:ln w="0"/>
                <a:latin typeface="Century Gothic" panose="020B0502020202020204" pitchFamily="34" charset="0"/>
              </a:rPr>
              <a:t>Vérifier si elles sont bonnes.</a:t>
            </a:r>
          </a:p>
        </p:txBody>
      </p:sp>
      <p:pic>
        <p:nvPicPr>
          <p:cNvPr id="24" name="Image 23"/>
          <p:cNvPicPr>
            <a:picLocks noChangeAspect="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435177" y="5227998"/>
            <a:ext cx="1234201" cy="1196309"/>
          </a:xfrm>
          <a:prstGeom prst="rect">
            <a:avLst/>
          </a:prstGeom>
        </p:spPr>
      </p:pic>
      <p:sp>
        <p:nvSpPr>
          <p:cNvPr id="25" name="ZoneTexte 24"/>
          <p:cNvSpPr txBox="1"/>
          <p:nvPr>
            <p:custDataLst>
              <p:tags r:id="rId9"/>
            </p:custDataLst>
          </p:nvPr>
        </p:nvSpPr>
        <p:spPr>
          <a:xfrm>
            <a:off x="2229507" y="4948990"/>
            <a:ext cx="9888053" cy="1754326"/>
          </a:xfrm>
          <a:prstGeom prst="rect">
            <a:avLst/>
          </a:prstGeom>
          <a:noFill/>
        </p:spPr>
        <p:txBody>
          <a:bodyPr wrap="square" rtlCol="0">
            <a:spAutoFit/>
          </a:bodyPr>
          <a:lstStyle/>
          <a:p>
            <a:r>
              <a:rPr lang="fr-CA" dirty="0">
                <a:latin typeface="Century Gothic" panose="020B0502020202020204" pitchFamily="34" charset="0"/>
              </a:rPr>
              <a:t>Si l’exercice financier est de moins de 12 </a:t>
            </a:r>
            <a:r>
              <a:rPr lang="fr-CA" dirty="0" smtClean="0">
                <a:latin typeface="Century Gothic" panose="020B0502020202020204" pitchFamily="34" charset="0"/>
              </a:rPr>
              <a:t>mois, vous devez corriger </a:t>
            </a:r>
            <a:r>
              <a:rPr lang="fr-CA" dirty="0">
                <a:latin typeface="Century Gothic" panose="020B0502020202020204" pitchFamily="34" charset="0"/>
              </a:rPr>
              <a:t>la date de fin d’exercice dans la case prévue. </a:t>
            </a:r>
            <a:endParaRPr lang="fr-CA" dirty="0" smtClean="0">
              <a:latin typeface="Century Gothic" panose="020B0502020202020204" pitchFamily="34" charset="0"/>
            </a:endParaRPr>
          </a:p>
          <a:p>
            <a:endParaRPr lang="fr-CA" dirty="0">
              <a:latin typeface="Century Gothic" panose="020B0502020202020204" pitchFamily="34" charset="0"/>
            </a:endParaRPr>
          </a:p>
          <a:p>
            <a:r>
              <a:rPr lang="fr-CA" dirty="0" smtClean="0">
                <a:latin typeface="Century Gothic" panose="020B0502020202020204" pitchFamily="34" charset="0"/>
              </a:rPr>
              <a:t>Si </a:t>
            </a:r>
            <a:r>
              <a:rPr lang="fr-CA" dirty="0">
                <a:latin typeface="Century Gothic" panose="020B0502020202020204" pitchFamily="34" charset="0"/>
              </a:rPr>
              <a:t>vous avez deux exercices financiers pour une même année de participation, vous devez déclarer distinctement chaque exercice financier en inscrivant leur date de fin d’exercice financier respective. </a:t>
            </a:r>
            <a:endParaRPr lang="fr-CA" dirty="0"/>
          </a:p>
        </p:txBody>
      </p:sp>
    </p:spTree>
    <p:extLst>
      <p:ext uri="{BB962C8B-B14F-4D97-AF65-F5344CB8AC3E}">
        <p14:creationId xmlns:p14="http://schemas.microsoft.com/office/powerpoint/2010/main" val="12527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custDataLst>
              <p:tags r:id="rId1"/>
            </p:custDataLst>
          </p:nvPr>
        </p:nvSpPr>
        <p:spPr/>
        <p:txBody>
          <a:bodyPr>
            <a:normAutofit/>
          </a:bodyPr>
          <a:lstStyle/>
          <a:p>
            <a:r>
              <a:rPr lang="fr-CA" sz="4800" cap="all" dirty="0" smtClean="0"/>
              <a:t>Plan de la présentation</a:t>
            </a:r>
            <a:endParaRPr lang="fr-CA" sz="4800" cap="all" dirty="0"/>
          </a:p>
        </p:txBody>
      </p:sp>
      <p:sp>
        <p:nvSpPr>
          <p:cNvPr id="9" name="Espace réservé du contenu 8"/>
          <p:cNvSpPr>
            <a:spLocks noGrp="1"/>
          </p:cNvSpPr>
          <p:nvPr>
            <p:ph idx="1"/>
            <p:custDataLst>
              <p:tags r:id="rId2"/>
            </p:custDataLst>
          </p:nvPr>
        </p:nvSpPr>
        <p:spPr/>
        <p:txBody>
          <a:bodyPr>
            <a:normAutofit fontScale="92500" lnSpcReduction="20000"/>
          </a:bodyPr>
          <a:lstStyle/>
          <a:p>
            <a:pPr lvl="1"/>
            <a:r>
              <a:rPr lang="fr-CA" sz="2600" dirty="0" smtClean="0"/>
              <a:t>Mot d’introduction</a:t>
            </a:r>
            <a:r>
              <a:rPr lang="fr-CA" dirty="0" smtClean="0"/>
              <a:t>	</a:t>
            </a:r>
          </a:p>
          <a:p>
            <a:r>
              <a:rPr lang="fr-CA" sz="3000" dirty="0" smtClean="0"/>
              <a:t>Bloc 1</a:t>
            </a:r>
          </a:p>
          <a:p>
            <a:pPr lvl="1"/>
            <a:r>
              <a:rPr lang="fr-CA" sz="2600" dirty="0" smtClean="0"/>
              <a:t>Mise en contexte</a:t>
            </a:r>
          </a:p>
          <a:p>
            <a:pPr lvl="2"/>
            <a:r>
              <a:rPr lang="fr-CA" dirty="0" smtClean="0"/>
              <a:t>Les objectifs de la présentation</a:t>
            </a:r>
          </a:p>
          <a:p>
            <a:pPr lvl="2"/>
            <a:r>
              <a:rPr lang="fr-CA" dirty="0" smtClean="0"/>
              <a:t>Pourquoi </a:t>
            </a:r>
            <a:r>
              <a:rPr lang="fr-CA" dirty="0"/>
              <a:t>la collecte unifiée des données financières</a:t>
            </a:r>
          </a:p>
          <a:p>
            <a:pPr lvl="1">
              <a:lnSpc>
                <a:spcPct val="100000"/>
              </a:lnSpc>
              <a:buSzPct val="80000"/>
            </a:pPr>
            <a:endParaRPr lang="fr-CA" dirty="0"/>
          </a:p>
          <a:p>
            <a:pPr lvl="1"/>
            <a:r>
              <a:rPr lang="fr-CA" sz="2600" dirty="0"/>
              <a:t>Processus de la collecte des données financières</a:t>
            </a:r>
          </a:p>
          <a:p>
            <a:pPr lvl="2">
              <a:lnSpc>
                <a:spcPct val="100000"/>
              </a:lnSpc>
              <a:buSzPct val="85000"/>
            </a:pPr>
            <a:r>
              <a:rPr lang="fr-CA" dirty="0"/>
              <a:t>Processus</a:t>
            </a:r>
          </a:p>
          <a:p>
            <a:pPr lvl="2">
              <a:lnSpc>
                <a:spcPct val="100000"/>
              </a:lnSpc>
              <a:buSzPct val="85000"/>
            </a:pPr>
            <a:r>
              <a:rPr lang="fr-CA" dirty="0"/>
              <a:t>Les acteurs du processus</a:t>
            </a:r>
          </a:p>
          <a:p>
            <a:pPr lvl="2">
              <a:lnSpc>
                <a:spcPct val="100000"/>
              </a:lnSpc>
              <a:buSzPct val="85000"/>
            </a:pPr>
            <a:r>
              <a:rPr lang="fr-CA" dirty="0"/>
              <a:t>Dates importantes</a:t>
            </a:r>
          </a:p>
          <a:p>
            <a:pPr lvl="1">
              <a:lnSpc>
                <a:spcPct val="100000"/>
              </a:lnSpc>
              <a:buSzPct val="85000"/>
            </a:pPr>
            <a:endParaRPr lang="fr-CA" dirty="0"/>
          </a:p>
          <a:p>
            <a:pPr marL="205740" lvl="1">
              <a:lnSpc>
                <a:spcPct val="100000"/>
              </a:lnSpc>
              <a:buSzPct val="100000"/>
            </a:pPr>
            <a:r>
              <a:rPr lang="fr-CA" sz="2600" dirty="0"/>
              <a:t>Outil de saisie des données financières</a:t>
            </a:r>
          </a:p>
          <a:p>
            <a:pPr lvl="2">
              <a:lnSpc>
                <a:spcPct val="100000"/>
              </a:lnSpc>
              <a:buSzPct val="85000"/>
            </a:pPr>
            <a:r>
              <a:rPr lang="fr-CA" dirty="0"/>
              <a:t>Accès</a:t>
            </a:r>
          </a:p>
          <a:p>
            <a:pPr lvl="2">
              <a:lnSpc>
                <a:spcPct val="100000"/>
              </a:lnSpc>
              <a:buSzPct val="85000"/>
            </a:pPr>
            <a:r>
              <a:rPr lang="fr-CA" dirty="0"/>
              <a:t>La </a:t>
            </a:r>
            <a:r>
              <a:rPr lang="fr-CA" dirty="0" smtClean="0"/>
              <a:t>saisie</a:t>
            </a:r>
            <a:endParaRPr lang="fr-CA" dirty="0"/>
          </a:p>
        </p:txBody>
      </p:sp>
      <p:pic>
        <p:nvPicPr>
          <p:cNvPr id="2" name="Image 1"/>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8990012" y="4371975"/>
            <a:ext cx="2466975" cy="1847850"/>
          </a:xfrm>
          <a:prstGeom prst="rect">
            <a:avLst/>
          </a:prstGeom>
        </p:spPr>
      </p:pic>
    </p:spTree>
    <p:extLst>
      <p:ext uri="{BB962C8B-B14F-4D97-AF65-F5344CB8AC3E}">
        <p14:creationId xmlns:p14="http://schemas.microsoft.com/office/powerpoint/2010/main" val="902654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Saisir les données financières SDFI  La Financière agricole du Québec"/>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53935" y="1034951"/>
            <a:ext cx="11915775" cy="2238375"/>
          </a:xfrm>
          <a:prstGeom prst="rect">
            <a:avLst/>
          </a:prstGeom>
          <a:noFill/>
          <a:ln w="19050">
            <a:solidFill>
              <a:schemeClr val="tx1"/>
            </a:solidFill>
          </a:ln>
        </p:spPr>
      </p:pic>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ctangle à coins arrondis 19"/>
          <p:cNvSpPr/>
          <p:nvPr>
            <p:custDataLst>
              <p:tags r:id="rId3"/>
            </p:custDataLst>
          </p:nvPr>
        </p:nvSpPr>
        <p:spPr>
          <a:xfrm>
            <a:off x="194849" y="3755035"/>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3" name="Rectangle 2"/>
          <p:cNvSpPr/>
          <p:nvPr>
            <p:custDataLst>
              <p:tags r:id="rId4"/>
            </p:custDataLst>
          </p:nvPr>
        </p:nvSpPr>
        <p:spPr>
          <a:xfrm>
            <a:off x="4968655" y="1667113"/>
            <a:ext cx="2235835" cy="844952"/>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2" name="Ellipse 21"/>
          <p:cNvSpPr/>
          <p:nvPr>
            <p:custDataLst>
              <p:tags r:id="rId5"/>
            </p:custDataLst>
          </p:nvPr>
        </p:nvSpPr>
        <p:spPr>
          <a:xfrm>
            <a:off x="110183" y="4361309"/>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pic>
        <p:nvPicPr>
          <p:cNvPr id="24" name="Image 23"/>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423659" y="5234809"/>
            <a:ext cx="1257237" cy="1218638"/>
          </a:xfrm>
          <a:prstGeom prst="rect">
            <a:avLst/>
          </a:prstGeom>
        </p:spPr>
      </p:pic>
      <p:sp>
        <p:nvSpPr>
          <p:cNvPr id="12" name="ZoneTexte 11"/>
          <p:cNvSpPr txBox="1"/>
          <p:nvPr>
            <p:custDataLst>
              <p:tags r:id="rId7"/>
            </p:custDataLst>
          </p:nvPr>
        </p:nvSpPr>
        <p:spPr>
          <a:xfrm>
            <a:off x="2229508" y="3746716"/>
            <a:ext cx="9333601" cy="400110"/>
          </a:xfrm>
          <a:prstGeom prst="rect">
            <a:avLst/>
          </a:prstGeom>
          <a:noFill/>
        </p:spPr>
        <p:txBody>
          <a:bodyPr wrap="square" rtlCol="0">
            <a:spAutoFit/>
          </a:bodyPr>
          <a:lstStyle/>
          <a:p>
            <a:r>
              <a:rPr lang="fr-CA" sz="2000" dirty="0" smtClean="0">
                <a:ln w="0"/>
                <a:latin typeface="Century Gothic" panose="020B0502020202020204" pitchFamily="34" charset="0"/>
              </a:rPr>
              <a:t>Inscription officielle du type de comptabilité pour la déclaration.</a:t>
            </a:r>
          </a:p>
        </p:txBody>
      </p:sp>
      <p:sp>
        <p:nvSpPr>
          <p:cNvPr id="14" name="ZoneTexte 13"/>
          <p:cNvSpPr txBox="1"/>
          <p:nvPr>
            <p:custDataLst>
              <p:tags r:id="rId8"/>
            </p:custDataLst>
          </p:nvPr>
        </p:nvSpPr>
        <p:spPr>
          <a:xfrm>
            <a:off x="2229508" y="4410873"/>
            <a:ext cx="9333601" cy="400110"/>
          </a:xfrm>
          <a:prstGeom prst="rect">
            <a:avLst/>
          </a:prstGeom>
          <a:noFill/>
        </p:spPr>
        <p:txBody>
          <a:bodyPr wrap="square" rtlCol="0">
            <a:spAutoFit/>
          </a:bodyPr>
          <a:lstStyle/>
          <a:p>
            <a:r>
              <a:rPr lang="fr-CA" sz="2000" dirty="0" smtClean="0">
                <a:ln w="0"/>
                <a:latin typeface="Century Gothic" panose="020B0502020202020204" pitchFamily="34" charset="0"/>
              </a:rPr>
              <a:t>Cocher la case se rattachant au type de comptabilité du client. </a:t>
            </a:r>
          </a:p>
        </p:txBody>
      </p:sp>
      <p:sp>
        <p:nvSpPr>
          <p:cNvPr id="17" name="ZoneTexte 16"/>
          <p:cNvSpPr txBox="1"/>
          <p:nvPr>
            <p:custDataLst>
              <p:tags r:id="rId9"/>
            </p:custDataLst>
          </p:nvPr>
        </p:nvSpPr>
        <p:spPr>
          <a:xfrm>
            <a:off x="2304288" y="5407992"/>
            <a:ext cx="9506712" cy="1015663"/>
          </a:xfrm>
          <a:prstGeom prst="rect">
            <a:avLst/>
          </a:prstGeom>
          <a:noFill/>
        </p:spPr>
        <p:txBody>
          <a:bodyPr wrap="square" rtlCol="0">
            <a:spAutoFit/>
          </a:bodyPr>
          <a:lstStyle/>
          <a:p>
            <a:r>
              <a:rPr lang="fr-CA" sz="2000" dirty="0" smtClean="0">
                <a:latin typeface="Century Gothic" panose="020B0502020202020204" pitchFamily="34" charset="0"/>
              </a:rPr>
              <a:t>Impact sur le calcul du bénéfice net causé par les inventaires qui pourraient être non présents lorsque la déclaration est transmise en comptabilité de caisse.</a:t>
            </a:r>
            <a:endParaRPr lang="fr-CA" sz="2000" dirty="0">
              <a:latin typeface="Century Gothic" panose="020B0502020202020204" pitchFamily="34" charset="0"/>
            </a:endParaRPr>
          </a:p>
        </p:txBody>
      </p:sp>
    </p:spTree>
    <p:extLst>
      <p:ext uri="{BB962C8B-B14F-4D97-AF65-F5344CB8AC3E}">
        <p14:creationId xmlns:p14="http://schemas.microsoft.com/office/powerpoint/2010/main" val="2755207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20172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0" name="Image 19" descr="Saisir les données financières SDFI  La Financière agricole du Québec"/>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10739" y="3066340"/>
            <a:ext cx="11970521" cy="1993008"/>
          </a:xfrm>
          <a:prstGeom prst="rect">
            <a:avLst/>
          </a:prstGeom>
          <a:noFill/>
          <a:ln w="19050">
            <a:solidFill>
              <a:schemeClr val="tx1"/>
            </a:solidFill>
          </a:ln>
        </p:spPr>
      </p:pic>
      <p:sp>
        <p:nvSpPr>
          <p:cNvPr id="7" name="Rectangle 6"/>
          <p:cNvSpPr/>
          <p:nvPr>
            <p:custDataLst>
              <p:tags r:id="rId3"/>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ZoneTexte 8"/>
          <p:cNvSpPr txBox="1"/>
          <p:nvPr>
            <p:custDataLst>
              <p:tags r:id="rId4"/>
            </p:custDataLst>
          </p:nvPr>
        </p:nvSpPr>
        <p:spPr>
          <a:xfrm>
            <a:off x="0" y="2260358"/>
            <a:ext cx="12081260" cy="707886"/>
          </a:xfrm>
          <a:prstGeom prst="rect">
            <a:avLst/>
          </a:prstGeom>
          <a:noFill/>
        </p:spPr>
        <p:txBody>
          <a:bodyPr wrap="square" rtlCol="0">
            <a:spAutoFit/>
          </a:bodyPr>
          <a:lstStyle/>
          <a:p>
            <a:pPr algn="just"/>
            <a:r>
              <a:rPr lang="fr-CA" sz="2000" dirty="0" smtClean="0">
                <a:latin typeface="Century Gothic" panose="020B0502020202020204" pitchFamily="34" charset="0"/>
              </a:rPr>
              <a:t>Affichage d’un panorama de saisie différent afin de saisir les informations suivantes, et ce, pour l’ensemble des revenus et dépenses et pour chacune des années concernées :</a:t>
            </a:r>
          </a:p>
        </p:txBody>
      </p:sp>
      <p:sp>
        <p:nvSpPr>
          <p:cNvPr id="10" name="ZoneTexte 9"/>
          <p:cNvSpPr txBox="1"/>
          <p:nvPr>
            <p:custDataLst>
              <p:tags r:id="rId5"/>
            </p:custDataLst>
          </p:nvPr>
        </p:nvSpPr>
        <p:spPr>
          <a:xfrm>
            <a:off x="86496" y="1693827"/>
            <a:ext cx="11588579" cy="646331"/>
          </a:xfrm>
          <a:prstGeom prst="rect">
            <a:avLst/>
          </a:prstGeom>
          <a:noFill/>
        </p:spPr>
        <p:txBody>
          <a:bodyPr wrap="square" rtlCol="0">
            <a:spAutoFit/>
          </a:bodyPr>
          <a:lstStyle/>
          <a:p>
            <a:pPr algn="just"/>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Comptabilité de caisse :</a:t>
            </a:r>
          </a:p>
        </p:txBody>
      </p:sp>
      <p:sp>
        <p:nvSpPr>
          <p:cNvPr id="8" name="ZoneTexte 7"/>
          <p:cNvSpPr txBox="1"/>
          <p:nvPr>
            <p:custDataLst>
              <p:tags r:id="rId6"/>
            </p:custDataLst>
          </p:nvPr>
        </p:nvSpPr>
        <p:spPr>
          <a:xfrm>
            <a:off x="333347" y="5508480"/>
            <a:ext cx="11588579" cy="1015663"/>
          </a:xfrm>
          <a:prstGeom prst="rect">
            <a:avLst/>
          </a:prstGeom>
          <a:noFill/>
        </p:spPr>
        <p:txBody>
          <a:bodyPr wrap="square" rtlCol="0">
            <a:spAutoFit/>
          </a:bodyPr>
          <a:lstStyle/>
          <a:p>
            <a:pPr marL="342900" indent="-342900" algn="just">
              <a:buFont typeface="Wingdings" panose="05000000000000000000" pitchFamily="2" charset="2"/>
              <a:buChar char="ü"/>
            </a:pPr>
            <a:r>
              <a:rPr lang="fr-CA" sz="2000" dirty="0" smtClean="0">
                <a:ln w="0"/>
                <a:latin typeface="Century Gothic" panose="020B0502020202020204" pitchFamily="34" charset="0"/>
              </a:rPr>
              <a:t>Comptes à recevoir et revenus perçus d’avance</a:t>
            </a:r>
          </a:p>
          <a:p>
            <a:pPr marL="342900" indent="-342900" algn="just">
              <a:buFont typeface="Wingdings" panose="05000000000000000000" pitchFamily="2" charset="2"/>
              <a:buChar char="ü"/>
            </a:pPr>
            <a:r>
              <a:rPr lang="fr-CA" sz="2000" dirty="0" smtClean="0">
                <a:ln w="0"/>
                <a:latin typeface="Century Gothic" panose="020B0502020202020204" pitchFamily="34" charset="0"/>
              </a:rPr>
              <a:t>Compte à payer et frais payés d’avance</a:t>
            </a:r>
          </a:p>
          <a:p>
            <a:pPr marL="342900" indent="-342900" algn="just">
              <a:buFont typeface="Wingdings" panose="05000000000000000000" pitchFamily="2" charset="2"/>
              <a:buChar char="ü"/>
            </a:pPr>
            <a:r>
              <a:rPr lang="fr-CA" sz="2000" dirty="0" smtClean="0">
                <a:ln w="0"/>
                <a:latin typeface="Century Gothic" panose="020B0502020202020204" pitchFamily="34" charset="0"/>
              </a:rPr>
              <a:t>Inventaire en début et en fin d’année financière</a:t>
            </a:r>
          </a:p>
        </p:txBody>
      </p:sp>
    </p:spTree>
    <p:extLst>
      <p:ext uri="{BB962C8B-B14F-4D97-AF65-F5344CB8AC3E}">
        <p14:creationId xmlns:p14="http://schemas.microsoft.com/office/powerpoint/2010/main" val="3677349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Saisir les données financières SDFI  La Financière agricole du Québec"/>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110183" y="1099178"/>
            <a:ext cx="11915775" cy="2238375"/>
          </a:xfrm>
          <a:prstGeom prst="rect">
            <a:avLst/>
          </a:prstGeom>
          <a:noFill/>
          <a:ln w="19050">
            <a:solidFill>
              <a:schemeClr val="tx1"/>
            </a:solidFill>
          </a:ln>
        </p:spPr>
      </p:pic>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ctangle à coins arrondis 19"/>
          <p:cNvSpPr/>
          <p:nvPr>
            <p:custDataLst>
              <p:tags r:id="rId3"/>
            </p:custDataLst>
          </p:nvPr>
        </p:nvSpPr>
        <p:spPr>
          <a:xfrm>
            <a:off x="194849" y="3755035"/>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3" name="Rectangle 2"/>
          <p:cNvSpPr/>
          <p:nvPr>
            <p:custDataLst>
              <p:tags r:id="rId4"/>
            </p:custDataLst>
          </p:nvPr>
        </p:nvSpPr>
        <p:spPr>
          <a:xfrm>
            <a:off x="110183" y="2546508"/>
            <a:ext cx="6624249" cy="790862"/>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2" name="Ellipse 21"/>
          <p:cNvSpPr/>
          <p:nvPr>
            <p:custDataLst>
              <p:tags r:id="rId5"/>
            </p:custDataLst>
          </p:nvPr>
        </p:nvSpPr>
        <p:spPr>
          <a:xfrm>
            <a:off x="110183" y="4361309"/>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pic>
        <p:nvPicPr>
          <p:cNvPr id="24" name="Image 23"/>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423659" y="5274984"/>
            <a:ext cx="1257237" cy="1218638"/>
          </a:xfrm>
          <a:prstGeom prst="rect">
            <a:avLst/>
          </a:prstGeom>
        </p:spPr>
      </p:pic>
      <p:sp>
        <p:nvSpPr>
          <p:cNvPr id="12" name="ZoneTexte 11"/>
          <p:cNvSpPr txBox="1"/>
          <p:nvPr>
            <p:custDataLst>
              <p:tags r:id="rId7"/>
            </p:custDataLst>
          </p:nvPr>
        </p:nvSpPr>
        <p:spPr>
          <a:xfrm>
            <a:off x="2229508" y="3692379"/>
            <a:ext cx="9333601" cy="400110"/>
          </a:xfrm>
          <a:prstGeom prst="rect">
            <a:avLst/>
          </a:prstGeom>
          <a:noFill/>
        </p:spPr>
        <p:txBody>
          <a:bodyPr wrap="square" rtlCol="0">
            <a:spAutoFit/>
          </a:bodyPr>
          <a:lstStyle/>
          <a:p>
            <a:r>
              <a:rPr lang="fr-CA" sz="2000" dirty="0" smtClean="0">
                <a:ln w="0"/>
                <a:latin typeface="Century Gothic" panose="020B0502020202020204" pitchFamily="34" charset="0"/>
              </a:rPr>
              <a:t>Joindre les états financiers à la déclaration</a:t>
            </a:r>
          </a:p>
        </p:txBody>
      </p:sp>
      <p:sp>
        <p:nvSpPr>
          <p:cNvPr id="17" name="ZoneTexte 16"/>
          <p:cNvSpPr txBox="1"/>
          <p:nvPr>
            <p:custDataLst>
              <p:tags r:id="rId8"/>
            </p:custDataLst>
          </p:nvPr>
        </p:nvSpPr>
        <p:spPr>
          <a:xfrm>
            <a:off x="2304288" y="5407992"/>
            <a:ext cx="9506712" cy="707886"/>
          </a:xfrm>
          <a:prstGeom prst="rect">
            <a:avLst/>
          </a:prstGeom>
          <a:noFill/>
        </p:spPr>
        <p:txBody>
          <a:bodyPr wrap="square" rtlCol="0">
            <a:spAutoFit/>
          </a:bodyPr>
          <a:lstStyle/>
          <a:p>
            <a:r>
              <a:rPr lang="fr-CA" sz="2000" dirty="0" smtClean="0">
                <a:latin typeface="Century Gothic" panose="020B0502020202020204" pitchFamily="34" charset="0"/>
              </a:rPr>
              <a:t>Si les états financiers ne sont pas joints, un message de validation apparaîtra et le dossier sera bloqué à la collecte. </a:t>
            </a:r>
            <a:endParaRPr lang="fr-CA" sz="2000" dirty="0">
              <a:latin typeface="Century Gothic" panose="020B0502020202020204" pitchFamily="34" charset="0"/>
            </a:endParaRPr>
          </a:p>
        </p:txBody>
      </p:sp>
      <p:sp>
        <p:nvSpPr>
          <p:cNvPr id="16" name="ZoneTexte 15"/>
          <p:cNvSpPr txBox="1"/>
          <p:nvPr>
            <p:custDataLst>
              <p:tags r:id="rId9"/>
            </p:custDataLst>
          </p:nvPr>
        </p:nvSpPr>
        <p:spPr>
          <a:xfrm>
            <a:off x="2229508" y="4427520"/>
            <a:ext cx="8140149" cy="400110"/>
          </a:xfrm>
          <a:prstGeom prst="rect">
            <a:avLst/>
          </a:prstGeom>
          <a:noFill/>
        </p:spPr>
        <p:txBody>
          <a:bodyPr wrap="square" rtlCol="0">
            <a:spAutoFit/>
          </a:bodyPr>
          <a:lstStyle/>
          <a:p>
            <a:r>
              <a:rPr lang="fr-CA" sz="2000" dirty="0" smtClean="0">
                <a:ln w="0"/>
                <a:latin typeface="Century Gothic" panose="020B0502020202020204" pitchFamily="34" charset="0"/>
              </a:rPr>
              <a:t>Joindre les états financiers</a:t>
            </a:r>
          </a:p>
        </p:txBody>
      </p:sp>
    </p:spTree>
    <p:extLst>
      <p:ext uri="{BB962C8B-B14F-4D97-AF65-F5344CB8AC3E}">
        <p14:creationId xmlns:p14="http://schemas.microsoft.com/office/powerpoint/2010/main" val="3038955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custDataLst>
              <p:tags r:id="rId1"/>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8" name="Image 17" descr="Saisir les données financières SDFI  La Financière agricole du Québec"/>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202083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Saisir les données financières SDFI  La Financière agricole du Québec"/>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0" y="1903553"/>
            <a:ext cx="12192000" cy="2552699"/>
          </a:xfrm>
          <a:prstGeom prst="rect">
            <a:avLst/>
          </a:prstGeom>
          <a:noFill/>
          <a:ln w="12700">
            <a:solidFill>
              <a:schemeClr val="tx1"/>
            </a:solidFill>
          </a:ln>
        </p:spPr>
      </p:pic>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3" name="Rectangle 2"/>
          <p:cNvSpPr/>
          <p:nvPr>
            <p:custDataLst>
              <p:tags r:id="rId3"/>
            </p:custDataLst>
          </p:nvPr>
        </p:nvSpPr>
        <p:spPr>
          <a:xfrm>
            <a:off x="0" y="3665390"/>
            <a:ext cx="9201873" cy="790862"/>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4" name="Rectangle 13"/>
          <p:cNvSpPr/>
          <p:nvPr>
            <p:custDataLst>
              <p:tags r:id="rId4"/>
            </p:custDataLst>
          </p:nvPr>
        </p:nvSpPr>
        <p:spPr>
          <a:xfrm>
            <a:off x="0" y="109286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7" name="ZoneTexte 6"/>
          <p:cNvSpPr txBox="1"/>
          <p:nvPr>
            <p:custDataLst>
              <p:tags r:id="rId5"/>
            </p:custDataLst>
          </p:nvPr>
        </p:nvSpPr>
        <p:spPr>
          <a:xfrm>
            <a:off x="85741" y="3073210"/>
            <a:ext cx="1177159" cy="292388"/>
          </a:xfrm>
          <a:prstGeom prst="rect">
            <a:avLst/>
          </a:prstGeom>
          <a:solidFill>
            <a:schemeClr val="bg1"/>
          </a:solidFill>
        </p:spPr>
        <p:txBody>
          <a:bodyPr wrap="square" rtlCol="0">
            <a:spAutoFit/>
          </a:bodyPr>
          <a:lstStyle/>
          <a:p>
            <a:r>
              <a:rPr lang="fr-CA" sz="1300" dirty="0" smtClean="0">
                <a:latin typeface="Segoe UI Symbol" panose="020B0502040204020203" pitchFamily="34" charset="0"/>
                <a:ea typeface="Segoe UI Symbol" panose="020B0502040204020203" pitchFamily="34" charset="0"/>
              </a:rPr>
              <a:t>2017-01-01</a:t>
            </a:r>
            <a:endParaRPr lang="fr-CA" sz="1300" dirty="0">
              <a:latin typeface="Segoe UI Symbol" panose="020B0502040204020203" pitchFamily="34" charset="0"/>
              <a:ea typeface="Segoe UI Symbol" panose="020B0502040204020203" pitchFamily="34" charset="0"/>
            </a:endParaRPr>
          </a:p>
        </p:txBody>
      </p:sp>
      <p:sp>
        <p:nvSpPr>
          <p:cNvPr id="8" name="ZoneTexte 7"/>
          <p:cNvSpPr txBox="1"/>
          <p:nvPr>
            <p:custDataLst>
              <p:tags r:id="rId6"/>
            </p:custDataLst>
          </p:nvPr>
        </p:nvSpPr>
        <p:spPr>
          <a:xfrm>
            <a:off x="2713327" y="3073210"/>
            <a:ext cx="1177159" cy="292388"/>
          </a:xfrm>
          <a:prstGeom prst="rect">
            <a:avLst/>
          </a:prstGeom>
          <a:solidFill>
            <a:schemeClr val="bg1"/>
          </a:solidFill>
        </p:spPr>
        <p:txBody>
          <a:bodyPr wrap="square" rtlCol="0">
            <a:spAutoFit/>
          </a:bodyPr>
          <a:lstStyle/>
          <a:p>
            <a:r>
              <a:rPr lang="fr-CA" sz="1300" dirty="0" smtClean="0">
                <a:latin typeface="Segoe UI Symbol" panose="020B0502040204020203" pitchFamily="34" charset="0"/>
                <a:ea typeface="Segoe UI Symbol" panose="020B0502040204020203" pitchFamily="34" charset="0"/>
              </a:rPr>
              <a:t>2017-12-31</a:t>
            </a:r>
            <a:endParaRPr lang="fr-CA" sz="1300" dirty="0">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3595036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custDataLst>
              <p:tags r:id="rId1"/>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ctangle 13"/>
          <p:cNvSpPr/>
          <p:nvPr>
            <p:custDataLst>
              <p:tags r:id="rId2"/>
            </p:custDataLst>
          </p:nvPr>
        </p:nvSpPr>
        <p:spPr>
          <a:xfrm>
            <a:off x="0" y="109286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7" name="Image 6" descr="Saisir les données financières SDFI  La Financière agricole du Québec"/>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0" y="1679231"/>
            <a:ext cx="11285377" cy="5178769"/>
          </a:xfrm>
          <a:prstGeom prst="rect">
            <a:avLst/>
          </a:prstGeom>
          <a:noFill/>
          <a:ln>
            <a:noFill/>
          </a:ln>
        </p:spPr>
      </p:pic>
      <p:pic>
        <p:nvPicPr>
          <p:cNvPr id="6" name="Image 5" descr="Présentation_version_20171003pptx  PowerPoint"/>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8744607" y="2809218"/>
            <a:ext cx="477071" cy="238782"/>
          </a:xfrm>
          <a:prstGeom prst="rect">
            <a:avLst/>
          </a:prstGeom>
          <a:noFill/>
          <a:ln>
            <a:noFill/>
          </a:ln>
        </p:spPr>
      </p:pic>
      <p:pic>
        <p:nvPicPr>
          <p:cNvPr id="8" name="Image 7" descr="Présentation_version_20171003pptx  PowerPoint"/>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7861738" y="3660554"/>
            <a:ext cx="456049" cy="228273"/>
          </a:xfrm>
          <a:prstGeom prst="rect">
            <a:avLst/>
          </a:prstGeom>
          <a:noFill/>
          <a:ln>
            <a:noFill/>
          </a:ln>
        </p:spPr>
      </p:pic>
      <p:sp>
        <p:nvSpPr>
          <p:cNvPr id="9" name="ZoneTexte 8"/>
          <p:cNvSpPr txBox="1"/>
          <p:nvPr>
            <p:custDataLst>
              <p:tags r:id="rId6"/>
            </p:custDataLst>
          </p:nvPr>
        </p:nvSpPr>
        <p:spPr>
          <a:xfrm>
            <a:off x="10448940" y="1923122"/>
            <a:ext cx="723556" cy="307777"/>
          </a:xfrm>
          <a:prstGeom prst="rect">
            <a:avLst/>
          </a:prstGeom>
          <a:solidFill>
            <a:schemeClr val="bg1"/>
          </a:solidFill>
        </p:spPr>
        <p:txBody>
          <a:bodyPr wrap="square" rtlCol="0">
            <a:spAutoFit/>
          </a:bodyPr>
          <a:lstStyle/>
          <a:p>
            <a:r>
              <a:rPr lang="fr-CA" sz="1400" b="1" dirty="0" smtClean="0">
                <a:latin typeface="Segoe UI Symbol" panose="020B0502040204020203" pitchFamily="34" charset="0"/>
                <a:ea typeface="Segoe UI Symbol" panose="020B0502040204020203" pitchFamily="34" charset="0"/>
              </a:rPr>
              <a:t>2018?</a:t>
            </a:r>
            <a:endParaRPr lang="fr-CA" sz="1400" b="1" dirty="0">
              <a:latin typeface="Segoe UI Symbol" panose="020B0502040204020203" pitchFamily="34" charset="0"/>
              <a:ea typeface="Segoe UI Symbol" panose="020B0502040204020203" pitchFamily="34" charset="0"/>
            </a:endParaRPr>
          </a:p>
        </p:txBody>
      </p:sp>
      <p:pic>
        <p:nvPicPr>
          <p:cNvPr id="10" name="Image 9" descr="Présentation_version_20171003pptx  PowerPoint"/>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9398228" y="1957620"/>
            <a:ext cx="477071" cy="238782"/>
          </a:xfrm>
          <a:prstGeom prst="rect">
            <a:avLst/>
          </a:prstGeom>
          <a:noFill/>
          <a:ln>
            <a:noFill/>
          </a:ln>
        </p:spPr>
      </p:pic>
    </p:spTree>
    <p:extLst>
      <p:ext uri="{BB962C8B-B14F-4D97-AF65-F5344CB8AC3E}">
        <p14:creationId xmlns:p14="http://schemas.microsoft.com/office/powerpoint/2010/main" val="17928290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109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2" name="Image 11" descr="Saisir les données financières SDFI  La Financière agricole du Québec"/>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133350" y="1819793"/>
            <a:ext cx="11677650" cy="3743325"/>
          </a:xfrm>
          <a:prstGeom prst="rect">
            <a:avLst/>
          </a:prstGeom>
          <a:noFill/>
          <a:ln w="19050">
            <a:solidFill>
              <a:schemeClr val="tx1"/>
            </a:solidFill>
          </a:ln>
        </p:spPr>
      </p:pic>
      <p:sp>
        <p:nvSpPr>
          <p:cNvPr id="15" name="Rectangle à coins arrondis 14"/>
          <p:cNvSpPr/>
          <p:nvPr>
            <p:custDataLst>
              <p:tags r:id="rId3"/>
            </p:custDataLst>
          </p:nvPr>
        </p:nvSpPr>
        <p:spPr>
          <a:xfrm>
            <a:off x="7733853" y="4430182"/>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0" name="Rectangle 9"/>
          <p:cNvSpPr/>
          <p:nvPr>
            <p:custDataLst>
              <p:tags r:id="rId4"/>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1" name="Image 10" descr="Présentation_version_20171003pptx  PowerPoint"/>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7873916" y="3313046"/>
            <a:ext cx="390525" cy="209550"/>
          </a:xfrm>
          <a:prstGeom prst="rect">
            <a:avLst/>
          </a:prstGeom>
          <a:noFill/>
          <a:ln>
            <a:noFill/>
          </a:ln>
        </p:spPr>
      </p:pic>
      <p:pic>
        <p:nvPicPr>
          <p:cNvPr id="16" name="Image 15" descr="Présentation_version_20171003pptx  PowerPoint"/>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7123145" y="4521302"/>
            <a:ext cx="390525" cy="209550"/>
          </a:xfrm>
          <a:prstGeom prst="rect">
            <a:avLst/>
          </a:prstGeom>
          <a:noFill/>
          <a:ln>
            <a:noFill/>
          </a:ln>
        </p:spPr>
      </p:pic>
      <p:pic>
        <p:nvPicPr>
          <p:cNvPr id="17" name="Image 16" descr="Présentation_version_20171003pptx  PowerPoint"/>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8961571" y="5268528"/>
            <a:ext cx="390525" cy="209550"/>
          </a:xfrm>
          <a:prstGeom prst="rect">
            <a:avLst/>
          </a:prstGeom>
          <a:noFill/>
          <a:ln>
            <a:noFill/>
          </a:ln>
        </p:spPr>
      </p:pic>
      <p:pic>
        <p:nvPicPr>
          <p:cNvPr id="18" name="Image 17" descr="Présentation_version_20171003pptx  PowerPoint"/>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8561421" y="2098660"/>
            <a:ext cx="390525" cy="209550"/>
          </a:xfrm>
          <a:prstGeom prst="rect">
            <a:avLst/>
          </a:prstGeom>
          <a:noFill/>
          <a:ln>
            <a:noFill/>
          </a:ln>
        </p:spPr>
      </p:pic>
      <p:sp>
        <p:nvSpPr>
          <p:cNvPr id="3" name="ZoneTexte 2"/>
          <p:cNvSpPr txBox="1"/>
          <p:nvPr>
            <p:custDataLst>
              <p:tags r:id="rId9"/>
            </p:custDataLst>
          </p:nvPr>
        </p:nvSpPr>
        <p:spPr>
          <a:xfrm>
            <a:off x="9477226" y="2076491"/>
            <a:ext cx="754430" cy="292388"/>
          </a:xfrm>
          <a:prstGeom prst="rect">
            <a:avLst/>
          </a:prstGeom>
          <a:solidFill>
            <a:schemeClr val="bg1"/>
          </a:solidFill>
        </p:spPr>
        <p:txBody>
          <a:bodyPr wrap="square" rtlCol="0">
            <a:spAutoFit/>
          </a:bodyPr>
          <a:lstStyle/>
          <a:p>
            <a:r>
              <a:rPr lang="fr-CA" sz="1300" b="1" dirty="0" smtClean="0">
                <a:latin typeface="DokChampa" panose="020B0604020202020204" pitchFamily="34" charset="-34"/>
                <a:cs typeface="DokChampa" panose="020B0604020202020204" pitchFamily="34" charset="-34"/>
              </a:rPr>
              <a:t>2018 ?</a:t>
            </a:r>
            <a:endParaRPr lang="fr-CA" sz="1300" b="1" dirty="0">
              <a:latin typeface="DokChampa" panose="020B0604020202020204" pitchFamily="34" charset="-34"/>
              <a:cs typeface="DokChampa" panose="020B0604020202020204" pitchFamily="34" charset="-34"/>
            </a:endParaRPr>
          </a:p>
        </p:txBody>
      </p:sp>
    </p:spTree>
    <p:extLst>
      <p:ext uri="{BB962C8B-B14F-4D97-AF65-F5344CB8AC3E}">
        <p14:creationId xmlns:p14="http://schemas.microsoft.com/office/powerpoint/2010/main" val="884267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Saisir les données financières SDFI  La Financière agricole du Québec"/>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46943" y="1763487"/>
            <a:ext cx="12011025" cy="4981538"/>
          </a:xfrm>
          <a:prstGeom prst="rect">
            <a:avLst/>
          </a:prstGeom>
          <a:noFill/>
          <a:ln w="19050">
            <a:solidFill>
              <a:schemeClr val="tx1"/>
            </a:solidFill>
          </a:ln>
        </p:spPr>
      </p:pic>
      <p:sp>
        <p:nvSpPr>
          <p:cNvPr id="5" name="Rectangle 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6" name="Image 5" descr="Présentation_version_20171003pptx  PowerPoint"/>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7149909" y="3004154"/>
            <a:ext cx="390525" cy="209550"/>
          </a:xfrm>
          <a:prstGeom prst="rect">
            <a:avLst/>
          </a:prstGeom>
          <a:noFill/>
          <a:ln>
            <a:noFill/>
          </a:ln>
        </p:spPr>
      </p:pic>
      <p:sp>
        <p:nvSpPr>
          <p:cNvPr id="9" name="Rectangle 8"/>
          <p:cNvSpPr/>
          <p:nvPr>
            <p:custDataLst>
              <p:tags r:id="rId4"/>
            </p:custDataLst>
          </p:nvPr>
        </p:nvSpPr>
        <p:spPr>
          <a:xfrm>
            <a:off x="0" y="109286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Rectangle 11"/>
          <p:cNvSpPr/>
          <p:nvPr>
            <p:custDataLst>
              <p:tags r:id="rId5"/>
            </p:custDataLst>
          </p:nvPr>
        </p:nvSpPr>
        <p:spPr>
          <a:xfrm>
            <a:off x="60521" y="3848890"/>
            <a:ext cx="11750479" cy="1210962"/>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pic>
        <p:nvPicPr>
          <p:cNvPr id="4" name="Image 3"/>
          <p:cNvPicPr>
            <a:picLocks noChangeAspect="1"/>
          </p:cNvPicPr>
          <p:nvPr>
            <p:custDataLst>
              <p:tags r:id="rId6"/>
            </p:custDataLst>
          </p:nvPr>
        </p:nvPicPr>
        <p:blipFill>
          <a:blip r:embed="rId11"/>
          <a:stretch>
            <a:fillRect/>
          </a:stretch>
        </p:blipFill>
        <p:spPr>
          <a:xfrm>
            <a:off x="7129349" y="3004154"/>
            <a:ext cx="431644" cy="213378"/>
          </a:xfrm>
          <a:prstGeom prst="rect">
            <a:avLst/>
          </a:prstGeom>
        </p:spPr>
      </p:pic>
    </p:spTree>
    <p:extLst>
      <p:ext uri="{BB962C8B-B14F-4D97-AF65-F5344CB8AC3E}">
        <p14:creationId xmlns:p14="http://schemas.microsoft.com/office/powerpoint/2010/main" val="9272067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Saisir les données financières SDFI  La Financière agricole du Québec"/>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6943" y="1763487"/>
            <a:ext cx="12011025" cy="4981538"/>
          </a:xfrm>
          <a:prstGeom prst="rect">
            <a:avLst/>
          </a:prstGeom>
          <a:noFill/>
          <a:ln w="19050">
            <a:solidFill>
              <a:schemeClr val="tx1"/>
            </a:solidFill>
          </a:ln>
        </p:spPr>
      </p:pic>
      <p:sp>
        <p:nvSpPr>
          <p:cNvPr id="5" name="Rectangle 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6" name="Image 5" descr="Présentation_version_20171003pptx  PowerPoint"/>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7149909" y="3004154"/>
            <a:ext cx="390525" cy="209550"/>
          </a:xfrm>
          <a:prstGeom prst="rect">
            <a:avLst/>
          </a:prstGeom>
          <a:noFill/>
          <a:ln>
            <a:noFill/>
          </a:ln>
        </p:spPr>
      </p:pic>
      <p:sp>
        <p:nvSpPr>
          <p:cNvPr id="9" name="Rectangle 8"/>
          <p:cNvSpPr/>
          <p:nvPr>
            <p:custDataLst>
              <p:tags r:id="rId4"/>
            </p:custDataLst>
          </p:nvPr>
        </p:nvSpPr>
        <p:spPr>
          <a:xfrm>
            <a:off x="0" y="109286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1" name="Image 10" descr="Saisir les données financières SDFI  La Financière agricole du Québec"/>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46943" y="1763486"/>
            <a:ext cx="12011025" cy="4981538"/>
          </a:xfrm>
          <a:prstGeom prst="rect">
            <a:avLst/>
          </a:prstGeom>
          <a:noFill/>
          <a:ln w="19050">
            <a:solidFill>
              <a:schemeClr val="tx1"/>
            </a:solidFill>
          </a:ln>
        </p:spPr>
      </p:pic>
      <p:sp>
        <p:nvSpPr>
          <p:cNvPr id="12" name="Rectangle 11"/>
          <p:cNvSpPr/>
          <p:nvPr>
            <p:custDataLst>
              <p:tags r:id="rId6"/>
            </p:custDataLst>
          </p:nvPr>
        </p:nvSpPr>
        <p:spPr>
          <a:xfrm>
            <a:off x="60521" y="3848890"/>
            <a:ext cx="11750479" cy="1210962"/>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pic>
        <p:nvPicPr>
          <p:cNvPr id="4" name="Image 3"/>
          <p:cNvPicPr>
            <a:picLocks noChangeAspect="1"/>
          </p:cNvPicPr>
          <p:nvPr>
            <p:custDataLst>
              <p:tags r:id="rId7"/>
            </p:custDataLst>
          </p:nvPr>
        </p:nvPicPr>
        <p:blipFill>
          <a:blip r:embed="rId13"/>
          <a:stretch>
            <a:fillRect/>
          </a:stretch>
        </p:blipFill>
        <p:spPr>
          <a:xfrm>
            <a:off x="7150256" y="3004153"/>
            <a:ext cx="431644" cy="213378"/>
          </a:xfrm>
          <a:prstGeom prst="rect">
            <a:avLst/>
          </a:prstGeom>
        </p:spPr>
      </p:pic>
    </p:spTree>
    <p:extLst>
      <p:ext uri="{BB962C8B-B14F-4D97-AF65-F5344CB8AC3E}">
        <p14:creationId xmlns:p14="http://schemas.microsoft.com/office/powerpoint/2010/main" val="38115779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Rectangle 8"/>
          <p:cNvSpPr/>
          <p:nvPr>
            <p:custDataLst>
              <p:tags r:id="rId2"/>
            </p:custDataLst>
          </p:nvPr>
        </p:nvSpPr>
        <p:spPr>
          <a:xfrm>
            <a:off x="0" y="111463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grpSp>
        <p:nvGrpSpPr>
          <p:cNvPr id="2" name="Groupe 1"/>
          <p:cNvGrpSpPr/>
          <p:nvPr>
            <p:custDataLst>
              <p:tags r:id="rId3"/>
            </p:custDataLst>
          </p:nvPr>
        </p:nvGrpSpPr>
        <p:grpSpPr>
          <a:xfrm>
            <a:off x="242887" y="1903554"/>
            <a:ext cx="11706225" cy="3533775"/>
            <a:chOff x="242887" y="1903554"/>
            <a:chExt cx="11706225" cy="3533775"/>
          </a:xfrm>
        </p:grpSpPr>
        <p:pic>
          <p:nvPicPr>
            <p:cNvPr id="12" name="Image 11" descr="Saisir les données financières SDFI  La Financière agricole du Québec"/>
            <p:cNvPicPr/>
            <p:nvPr/>
          </p:nvPicPr>
          <p:blipFill>
            <a:blip r:embed="rId6">
              <a:extLst>
                <a:ext uri="{28A0092B-C50C-407E-A947-70E740481C1C}">
                  <a14:useLocalDpi xmlns:a14="http://schemas.microsoft.com/office/drawing/2010/main" val="0"/>
                </a:ext>
              </a:extLst>
            </a:blip>
            <a:srcRect/>
            <a:stretch>
              <a:fillRect/>
            </a:stretch>
          </p:blipFill>
          <p:spPr bwMode="auto">
            <a:xfrm>
              <a:off x="242887" y="1903554"/>
              <a:ext cx="11706225" cy="3533775"/>
            </a:xfrm>
            <a:prstGeom prst="rect">
              <a:avLst/>
            </a:prstGeom>
            <a:noFill/>
            <a:ln>
              <a:noFill/>
            </a:ln>
          </p:spPr>
        </p:pic>
        <p:pic>
          <p:nvPicPr>
            <p:cNvPr id="6" name="Image 5" descr="Présentation_version_20171003pptx  PowerPoint"/>
            <p:cNvPicPr/>
            <p:nvPr/>
          </p:nvPicPr>
          <p:blipFill>
            <a:blip r:embed="rId7">
              <a:extLst>
                <a:ext uri="{28A0092B-C50C-407E-A947-70E740481C1C}">
                  <a14:useLocalDpi xmlns:a14="http://schemas.microsoft.com/office/drawing/2010/main" val="0"/>
                </a:ext>
              </a:extLst>
            </a:blip>
            <a:srcRect/>
            <a:stretch>
              <a:fillRect/>
            </a:stretch>
          </p:blipFill>
          <p:spPr bwMode="auto">
            <a:xfrm>
              <a:off x="10833056" y="2037525"/>
              <a:ext cx="390525" cy="209550"/>
            </a:xfrm>
            <a:prstGeom prst="rect">
              <a:avLst/>
            </a:prstGeom>
            <a:noFill/>
            <a:ln>
              <a:noFill/>
            </a:ln>
          </p:spPr>
        </p:pic>
      </p:grpSp>
    </p:spTree>
    <p:extLst>
      <p:ext uri="{BB962C8B-B14F-4D97-AF65-F5344CB8AC3E}">
        <p14:creationId xmlns:p14="http://schemas.microsoft.com/office/powerpoint/2010/main" val="592737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custDataLst>
              <p:tags r:id="rId1"/>
            </p:custDataLst>
          </p:nvPr>
        </p:nvSpPr>
        <p:spPr/>
        <p:txBody>
          <a:bodyPr/>
          <a:lstStyle/>
          <a:p>
            <a:endParaRPr lang="fr-CA" dirty="0" smtClean="0"/>
          </a:p>
          <a:p>
            <a:r>
              <a:rPr lang="fr-CA" dirty="0" smtClean="0"/>
              <a:t>BLOC </a:t>
            </a:r>
            <a:r>
              <a:rPr lang="fr-CA" dirty="0"/>
              <a:t>2</a:t>
            </a:r>
          </a:p>
          <a:p>
            <a:pPr lvl="1"/>
            <a:r>
              <a:rPr lang="fr-CA" dirty="0"/>
              <a:t>Collecte </a:t>
            </a:r>
            <a:r>
              <a:rPr lang="fr-CA" dirty="0" smtClean="0"/>
              <a:t>des </a:t>
            </a:r>
            <a:r>
              <a:rPr lang="fr-CA" dirty="0"/>
              <a:t>données financières</a:t>
            </a:r>
          </a:p>
          <a:p>
            <a:pPr lvl="2">
              <a:buSzPct val="85000"/>
            </a:pPr>
            <a:r>
              <a:rPr lang="fr-CA" dirty="0"/>
              <a:t>Nouveautés et particularités </a:t>
            </a:r>
          </a:p>
          <a:p>
            <a:pPr lvl="2">
              <a:buSzPct val="85000"/>
            </a:pPr>
            <a:r>
              <a:rPr lang="fr-CA" dirty="0"/>
              <a:t>Rappel de certains éléments du guide</a:t>
            </a:r>
          </a:p>
          <a:p>
            <a:pPr marL="128016" lvl="1" indent="0">
              <a:buSzPct val="85000"/>
              <a:buFont typeface="Wingdings 3" pitchFamily="18" charset="2"/>
              <a:buNone/>
            </a:pPr>
            <a:endParaRPr lang="fr-CA" b="1" cap="small" dirty="0">
              <a:ln w="12700">
                <a:noFill/>
                <a:prstDash val="solid"/>
              </a:ln>
              <a:solidFill>
                <a:schemeClr val="accent1"/>
              </a:solidFill>
              <a:effectLst>
                <a:outerShdw blurRad="38100" dist="38100" dir="2700000" algn="tl">
                  <a:srgbClr val="000000">
                    <a:alpha val="43137"/>
                  </a:srgbClr>
                </a:outerShdw>
              </a:effectLst>
            </a:endParaRPr>
          </a:p>
          <a:p>
            <a:pPr marL="91440" lvl="1" indent="-91440">
              <a:spcBef>
                <a:spcPts val="1200"/>
              </a:spcBef>
              <a:spcAft>
                <a:spcPts val="200"/>
              </a:spcAft>
              <a:buClr>
                <a:schemeClr val="accent2"/>
              </a:buClr>
              <a:buSzPct val="100000"/>
              <a:buFont typeface="Tw Cen MT" panose="020B0602020104020603" pitchFamily="34" charset="0"/>
              <a:buChar char=" "/>
            </a:pPr>
            <a:r>
              <a:rPr lang="fr-CA" sz="2800" dirty="0">
                <a:ln>
                  <a:solidFill>
                    <a:srgbClr val="000000"/>
                  </a:solidFill>
                </a:ln>
                <a:pattFill prst="wdUpDiag">
                  <a:fgClr>
                    <a:schemeClr val="tx1"/>
                  </a:fgClr>
                  <a:bgClr>
                    <a:schemeClr val="bg1"/>
                  </a:bgClr>
                </a:pattFill>
              </a:rPr>
              <a:t>BLOC 3</a:t>
            </a:r>
          </a:p>
          <a:p>
            <a:pPr lvl="1"/>
            <a:r>
              <a:rPr lang="fr-CA" dirty="0" smtClean="0"/>
              <a:t>Message d’intérêt général</a:t>
            </a:r>
          </a:p>
          <a:p>
            <a:pPr lvl="1"/>
            <a:r>
              <a:rPr lang="fr-CA" dirty="0" smtClean="0"/>
              <a:t>Conclusion</a:t>
            </a:r>
            <a:endParaRPr lang="fr-CA" dirty="0"/>
          </a:p>
          <a:p>
            <a:endParaRPr lang="fr-CA" dirty="0"/>
          </a:p>
        </p:txBody>
      </p:sp>
      <p:sp>
        <p:nvSpPr>
          <p:cNvPr id="6" name="Titre 7"/>
          <p:cNvSpPr>
            <a:spLocks noGrp="1"/>
          </p:cNvSpPr>
          <p:nvPr>
            <p:ph type="title"/>
            <p:custDataLst>
              <p:tags r:id="rId2"/>
            </p:custDataLst>
          </p:nvPr>
        </p:nvSpPr>
        <p:spPr>
          <a:xfrm>
            <a:off x="-1" y="0"/>
            <a:ext cx="12192000" cy="990600"/>
          </a:xfrm>
        </p:spPr>
        <p:txBody>
          <a:bodyPr>
            <a:normAutofit/>
          </a:bodyPr>
          <a:lstStyle/>
          <a:p>
            <a:r>
              <a:rPr lang="fr-CA" sz="4800" cap="all" dirty="0" smtClean="0"/>
              <a:t>Plan de la présentation</a:t>
            </a:r>
            <a:endParaRPr lang="fr-CA" sz="4800" cap="all" dirty="0"/>
          </a:p>
        </p:txBody>
      </p:sp>
      <p:pic>
        <p:nvPicPr>
          <p:cNvPr id="4" name="Image 3"/>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8990012" y="4371975"/>
            <a:ext cx="2466975" cy="1847850"/>
          </a:xfrm>
          <a:prstGeom prst="rect">
            <a:avLst/>
          </a:prstGeom>
        </p:spPr>
      </p:pic>
    </p:spTree>
    <p:extLst>
      <p:ext uri="{BB962C8B-B14F-4D97-AF65-F5344CB8AC3E}">
        <p14:creationId xmlns:p14="http://schemas.microsoft.com/office/powerpoint/2010/main" val="2824143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Saisir les données financières SDFI  La Financière agricole du Québec"/>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1183140" y="1903554"/>
            <a:ext cx="9604603" cy="2352760"/>
          </a:xfrm>
          <a:prstGeom prst="rect">
            <a:avLst/>
          </a:prstGeom>
          <a:noFill/>
          <a:ln w="19050">
            <a:solidFill>
              <a:schemeClr val="tx1"/>
            </a:solidFill>
          </a:ln>
        </p:spPr>
      </p:pic>
      <p:sp>
        <p:nvSpPr>
          <p:cNvPr id="14" name="Rectangle 13"/>
          <p:cNvSpPr/>
          <p:nvPr>
            <p:custDataLst>
              <p:tags r:id="rId2"/>
            </p:custDataLst>
          </p:nvPr>
        </p:nvSpPr>
        <p:spPr>
          <a:xfrm>
            <a:off x="0" y="109286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7" name="Image 16"/>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983144" y="4605757"/>
            <a:ext cx="2318722" cy="1640484"/>
          </a:xfrm>
          <a:prstGeom prst="rect">
            <a:avLst/>
          </a:prstGeom>
          <a:ln w="22225">
            <a:solidFill>
              <a:schemeClr val="tx1"/>
            </a:solidFill>
          </a:ln>
        </p:spPr>
      </p:pic>
      <p:pic>
        <p:nvPicPr>
          <p:cNvPr id="18" name="Image 17"/>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3627005" y="4618056"/>
            <a:ext cx="2318722" cy="1640484"/>
          </a:xfrm>
          <a:prstGeom prst="rect">
            <a:avLst/>
          </a:prstGeom>
          <a:ln w="25400">
            <a:solidFill>
              <a:schemeClr val="tx1"/>
            </a:solidFill>
          </a:ln>
        </p:spPr>
      </p:pic>
      <p:pic>
        <p:nvPicPr>
          <p:cNvPr id="19" name="Image 18"/>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6270866" y="4618056"/>
            <a:ext cx="2293428" cy="1640484"/>
          </a:xfrm>
          <a:prstGeom prst="rect">
            <a:avLst/>
          </a:prstGeom>
          <a:ln w="25400">
            <a:solidFill>
              <a:schemeClr val="tx1"/>
            </a:solidFill>
          </a:ln>
        </p:spPr>
      </p:pic>
      <p:pic>
        <p:nvPicPr>
          <p:cNvPr id="20" name="Image 19"/>
          <p:cNvPicPr>
            <a:picLocks noChangeAspect="1"/>
          </p:cNvPicPr>
          <p:nvPr>
            <p:custDataLst>
              <p:tags r:id="rId6"/>
            </p:custDataLst>
          </p:nvPr>
        </p:nvPicPr>
        <p:blipFill>
          <a:blip r:embed="rId15">
            <a:extLst>
              <a:ext uri="{28A0092B-C50C-407E-A947-70E740481C1C}">
                <a14:useLocalDpi xmlns:a14="http://schemas.microsoft.com/office/drawing/2010/main" val="0"/>
              </a:ext>
            </a:extLst>
          </a:blip>
          <a:stretch>
            <a:fillRect/>
          </a:stretch>
        </p:blipFill>
        <p:spPr>
          <a:xfrm>
            <a:off x="8889433" y="4614119"/>
            <a:ext cx="2293428" cy="1605448"/>
          </a:xfrm>
          <a:prstGeom prst="rect">
            <a:avLst/>
          </a:prstGeom>
          <a:ln w="25400">
            <a:solidFill>
              <a:schemeClr val="tx1"/>
            </a:solidFill>
          </a:ln>
        </p:spPr>
      </p:pic>
      <p:sp>
        <p:nvSpPr>
          <p:cNvPr id="11" name="Rectangle 10"/>
          <p:cNvSpPr/>
          <p:nvPr>
            <p:custDataLst>
              <p:tags r:id="rId7"/>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Rectangle à coins arrondis 11"/>
          <p:cNvSpPr/>
          <p:nvPr>
            <p:custDataLst>
              <p:tags r:id="rId8"/>
            </p:custDataLst>
          </p:nvPr>
        </p:nvSpPr>
        <p:spPr>
          <a:xfrm>
            <a:off x="8486661" y="1958452"/>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717470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2" name="Image 11" descr="Saisir les données financières SDFI  La Financière agricole du Québec"/>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96307" y="1866978"/>
            <a:ext cx="11595652" cy="3853507"/>
          </a:xfrm>
          <a:prstGeom prst="rect">
            <a:avLst/>
          </a:prstGeom>
          <a:noFill/>
          <a:ln w="19050">
            <a:solidFill>
              <a:schemeClr val="tx1"/>
            </a:solidFill>
          </a:ln>
        </p:spPr>
      </p:pic>
      <p:sp>
        <p:nvSpPr>
          <p:cNvPr id="15" name="Rectangle à coins arrondis 14"/>
          <p:cNvSpPr/>
          <p:nvPr>
            <p:custDataLst>
              <p:tags r:id="rId3"/>
            </p:custDataLst>
          </p:nvPr>
        </p:nvSpPr>
        <p:spPr>
          <a:xfrm>
            <a:off x="6574009" y="1866978"/>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7" name="Rectangle 6"/>
          <p:cNvSpPr/>
          <p:nvPr>
            <p:custDataLst>
              <p:tags r:id="rId4"/>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655628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7" name="Rectangle 6"/>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8" name="Image 7" descr="Saisir les données financières SDFI  La Financière agricole du Québec"/>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37744" y="1929193"/>
            <a:ext cx="11954256" cy="4362450"/>
          </a:xfrm>
          <a:prstGeom prst="rect">
            <a:avLst/>
          </a:prstGeom>
          <a:noFill/>
          <a:ln w="19050">
            <a:solidFill>
              <a:schemeClr val="tx1"/>
            </a:solidFill>
          </a:ln>
        </p:spPr>
      </p:pic>
      <p:sp>
        <p:nvSpPr>
          <p:cNvPr id="9" name="Rectangle à coins arrondis 8"/>
          <p:cNvSpPr/>
          <p:nvPr>
            <p:custDataLst>
              <p:tags r:id="rId4"/>
            </p:custDataLst>
          </p:nvPr>
        </p:nvSpPr>
        <p:spPr>
          <a:xfrm>
            <a:off x="6795983" y="1929193"/>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3023226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103746"/>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Renseignements généraux</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7" name="ZoneTexte 6"/>
          <p:cNvSpPr txBox="1"/>
          <p:nvPr>
            <p:custDataLst>
              <p:tags r:id="rId2"/>
            </p:custDataLst>
          </p:nvPr>
        </p:nvSpPr>
        <p:spPr>
          <a:xfrm>
            <a:off x="208038" y="1674115"/>
            <a:ext cx="7466627" cy="400110"/>
          </a:xfrm>
          <a:prstGeom prst="rect">
            <a:avLst/>
          </a:prstGeom>
          <a:noFill/>
        </p:spPr>
        <p:txBody>
          <a:bodyPr wrap="square" rtlCol="0">
            <a:spAutoFit/>
          </a:bodyPr>
          <a:lstStyle/>
          <a:p>
            <a:r>
              <a:rPr lang="fr-CA" sz="2000" dirty="0" smtClean="0">
                <a:latin typeface="Century Gothic" panose="020B0502020202020204" pitchFamily="34" charset="0"/>
              </a:rPr>
              <a:t>Voici les choix possibles pour le type de transformation : </a:t>
            </a:r>
            <a:endParaRPr lang="fr-CA" sz="2000" dirty="0">
              <a:latin typeface="Century Gothic" panose="020B0502020202020204" pitchFamily="34" charset="0"/>
            </a:endParaRPr>
          </a:p>
        </p:txBody>
      </p:sp>
      <p:sp>
        <p:nvSpPr>
          <p:cNvPr id="19" name="Rectangle 18"/>
          <p:cNvSpPr/>
          <p:nvPr>
            <p:custDataLst>
              <p:tags r:id="rId3"/>
            </p:custDataLst>
          </p:nvPr>
        </p:nvSpPr>
        <p:spPr>
          <a:xfrm>
            <a:off x="6474253" y="5557761"/>
            <a:ext cx="960762" cy="635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CA" sz="1200" dirty="0" smtClean="0"/>
              <a:t>Vin</a:t>
            </a:r>
            <a:endParaRPr lang="fr-CA" sz="1200" kern="1200" dirty="0"/>
          </a:p>
        </p:txBody>
      </p:sp>
      <p:sp>
        <p:nvSpPr>
          <p:cNvPr id="31" name="Rectangle 30"/>
          <p:cNvSpPr/>
          <p:nvPr>
            <p:custDataLst>
              <p:tags r:id="rId4"/>
            </p:custDataLst>
          </p:nvPr>
        </p:nvSpPr>
        <p:spPr>
          <a:xfrm>
            <a:off x="10306049" y="5608473"/>
            <a:ext cx="1681162" cy="645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CA" sz="1200" kern="1200" dirty="0" smtClean="0"/>
              <a:t>Autres transformation – Cultures végétales</a:t>
            </a:r>
            <a:endParaRPr lang="fr-CA" sz="1200" kern="1200" dirty="0"/>
          </a:p>
        </p:txBody>
      </p:sp>
      <p:sp>
        <p:nvSpPr>
          <p:cNvPr id="3" name="Rectangle 2"/>
          <p:cNvSpPr/>
          <p:nvPr>
            <p:custDataLst>
              <p:tags r:id="rId5"/>
            </p:custDataLst>
          </p:nvPr>
        </p:nvSpPr>
        <p:spPr>
          <a:xfrm>
            <a:off x="9133045" y="3445696"/>
            <a:ext cx="240463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Cidre</a:t>
            </a:r>
            <a:endParaRPr lang="fr-CA" dirty="0">
              <a:latin typeface="Century Gothic" panose="020B0502020202020204" pitchFamily="34" charset="0"/>
            </a:endParaRPr>
          </a:p>
        </p:txBody>
      </p:sp>
      <p:sp>
        <p:nvSpPr>
          <p:cNvPr id="41" name="Rectangle 40"/>
          <p:cNvSpPr/>
          <p:nvPr>
            <p:custDataLst>
              <p:tags r:id="rId6"/>
            </p:custDataLst>
          </p:nvPr>
        </p:nvSpPr>
        <p:spPr>
          <a:xfrm>
            <a:off x="6487892" y="2425137"/>
            <a:ext cx="240757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Abattage</a:t>
            </a:r>
            <a:endParaRPr lang="fr-CA" dirty="0">
              <a:latin typeface="Century Gothic" panose="020B0502020202020204" pitchFamily="34" charset="0"/>
            </a:endParaRPr>
          </a:p>
        </p:txBody>
      </p:sp>
      <p:sp>
        <p:nvSpPr>
          <p:cNvPr id="42" name="Rectangle 41"/>
          <p:cNvSpPr/>
          <p:nvPr>
            <p:custDataLst>
              <p:tags r:id="rId7"/>
            </p:custDataLst>
          </p:nvPr>
        </p:nvSpPr>
        <p:spPr>
          <a:xfrm>
            <a:off x="6484683" y="5600438"/>
            <a:ext cx="240757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Revente de produits transformés</a:t>
            </a:r>
            <a:endParaRPr lang="fr-CA" dirty="0">
              <a:latin typeface="Century Gothic" panose="020B0502020202020204" pitchFamily="34" charset="0"/>
            </a:endParaRPr>
          </a:p>
        </p:txBody>
      </p:sp>
      <p:sp>
        <p:nvSpPr>
          <p:cNvPr id="43" name="Rectangle 42"/>
          <p:cNvSpPr/>
          <p:nvPr>
            <p:custDataLst>
              <p:tags r:id="rId8"/>
            </p:custDataLst>
          </p:nvPr>
        </p:nvSpPr>
        <p:spPr>
          <a:xfrm>
            <a:off x="9130105" y="5600438"/>
            <a:ext cx="240757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Autres transformations - Élevage</a:t>
            </a:r>
            <a:endParaRPr lang="fr-CA" dirty="0">
              <a:latin typeface="Century Gothic" panose="020B0502020202020204" pitchFamily="34" charset="0"/>
            </a:endParaRPr>
          </a:p>
        </p:txBody>
      </p:sp>
      <p:sp>
        <p:nvSpPr>
          <p:cNvPr id="44" name="Rectangle 43"/>
          <p:cNvSpPr/>
          <p:nvPr>
            <p:custDataLst>
              <p:tags r:id="rId9"/>
            </p:custDataLst>
          </p:nvPr>
        </p:nvSpPr>
        <p:spPr>
          <a:xfrm>
            <a:off x="6487892" y="3445696"/>
            <a:ext cx="240757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Vin</a:t>
            </a:r>
            <a:endParaRPr lang="fr-CA" dirty="0">
              <a:latin typeface="Century Gothic" panose="020B0502020202020204" pitchFamily="34" charset="0"/>
            </a:endParaRPr>
          </a:p>
        </p:txBody>
      </p:sp>
      <p:sp>
        <p:nvSpPr>
          <p:cNvPr id="45" name="Rectangle 44"/>
          <p:cNvSpPr/>
          <p:nvPr>
            <p:custDataLst>
              <p:tags r:id="rId10"/>
            </p:custDataLst>
          </p:nvPr>
        </p:nvSpPr>
        <p:spPr>
          <a:xfrm>
            <a:off x="6487892" y="4537202"/>
            <a:ext cx="240757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Autres boissons alcoolisées</a:t>
            </a:r>
            <a:endParaRPr lang="fr-CA" dirty="0">
              <a:latin typeface="Century Gothic" panose="020B0502020202020204" pitchFamily="34" charset="0"/>
            </a:endParaRPr>
          </a:p>
        </p:txBody>
      </p:sp>
      <p:sp>
        <p:nvSpPr>
          <p:cNvPr id="46" name="Rectangle 45"/>
          <p:cNvSpPr/>
          <p:nvPr>
            <p:custDataLst>
              <p:tags r:id="rId11"/>
            </p:custDataLst>
          </p:nvPr>
        </p:nvSpPr>
        <p:spPr>
          <a:xfrm>
            <a:off x="9133045" y="2418511"/>
            <a:ext cx="240757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Découpe de viandes</a:t>
            </a:r>
            <a:endParaRPr lang="fr-CA" dirty="0">
              <a:latin typeface="Century Gothic" panose="020B0502020202020204" pitchFamily="34" charset="0"/>
            </a:endParaRPr>
          </a:p>
        </p:txBody>
      </p:sp>
      <p:sp>
        <p:nvSpPr>
          <p:cNvPr id="47" name="Rectangle 46"/>
          <p:cNvSpPr/>
          <p:nvPr>
            <p:custDataLst>
              <p:tags r:id="rId12"/>
            </p:custDataLst>
          </p:nvPr>
        </p:nvSpPr>
        <p:spPr>
          <a:xfrm>
            <a:off x="9130105" y="4537202"/>
            <a:ext cx="2407576" cy="844826"/>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CA" dirty="0" smtClean="0">
                <a:latin typeface="Century Gothic" panose="020B0502020202020204" pitchFamily="34" charset="0"/>
              </a:rPr>
              <a:t>Autres transformations – Cultures végétales</a:t>
            </a:r>
            <a:endParaRPr lang="fr-CA" dirty="0">
              <a:latin typeface="Century Gothic" panose="020B0502020202020204" pitchFamily="34" charset="0"/>
            </a:endParaRPr>
          </a:p>
        </p:txBody>
      </p:sp>
      <p:sp>
        <p:nvSpPr>
          <p:cNvPr id="17" name="Rectangle 16"/>
          <p:cNvSpPr/>
          <p:nvPr>
            <p:custDataLst>
              <p:tags r:id="rId13"/>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Ellipse 17"/>
          <p:cNvSpPr/>
          <p:nvPr>
            <p:custDataLst>
              <p:tags r:id="rId14"/>
            </p:custDataLst>
          </p:nvPr>
        </p:nvSpPr>
        <p:spPr>
          <a:xfrm>
            <a:off x="2260299" y="3537201"/>
            <a:ext cx="2262038" cy="109477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CA" dirty="0" smtClean="0">
                <a:latin typeface="Century Gothic" panose="020B0502020202020204" pitchFamily="34" charset="0"/>
              </a:rPr>
              <a:t>Fromage</a:t>
            </a:r>
            <a:endParaRPr lang="fr-CA" dirty="0">
              <a:latin typeface="Century Gothic" panose="020B0502020202020204" pitchFamily="34" charset="0"/>
            </a:endParaRPr>
          </a:p>
        </p:txBody>
      </p:sp>
      <p:sp>
        <p:nvSpPr>
          <p:cNvPr id="24" name="Ellipse 23"/>
          <p:cNvSpPr/>
          <p:nvPr>
            <p:custDataLst>
              <p:tags r:id="rId15"/>
            </p:custDataLst>
          </p:nvPr>
        </p:nvSpPr>
        <p:spPr>
          <a:xfrm>
            <a:off x="656823" y="4848277"/>
            <a:ext cx="1603476" cy="97173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CA" dirty="0" smtClean="0">
                <a:latin typeface="Century Gothic" panose="020B0502020202020204" pitchFamily="34" charset="0"/>
              </a:rPr>
              <a:t>Plusieurs types de lait</a:t>
            </a:r>
            <a:endParaRPr lang="fr-CA" dirty="0">
              <a:latin typeface="Century Gothic" panose="020B0502020202020204" pitchFamily="34" charset="0"/>
            </a:endParaRPr>
          </a:p>
        </p:txBody>
      </p:sp>
      <p:sp>
        <p:nvSpPr>
          <p:cNvPr id="23" name="Ellipse 22"/>
          <p:cNvSpPr/>
          <p:nvPr>
            <p:custDataLst>
              <p:tags r:id="rId16"/>
            </p:custDataLst>
          </p:nvPr>
        </p:nvSpPr>
        <p:spPr>
          <a:xfrm>
            <a:off x="4225854" y="4990585"/>
            <a:ext cx="1654128" cy="997464"/>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CA" dirty="0" smtClean="0">
                <a:latin typeface="Century Gothic" panose="020B0502020202020204" pitchFamily="34" charset="0"/>
              </a:rPr>
              <a:t>Autres types de lait</a:t>
            </a:r>
            <a:endParaRPr lang="fr-CA" dirty="0">
              <a:latin typeface="Century Gothic" panose="020B0502020202020204" pitchFamily="34" charset="0"/>
            </a:endParaRPr>
          </a:p>
        </p:txBody>
      </p:sp>
      <p:sp>
        <p:nvSpPr>
          <p:cNvPr id="21" name="Ellipse 20"/>
          <p:cNvSpPr/>
          <p:nvPr>
            <p:custDataLst>
              <p:tags r:id="rId17"/>
            </p:custDataLst>
          </p:nvPr>
        </p:nvSpPr>
        <p:spPr>
          <a:xfrm>
            <a:off x="212662" y="2764451"/>
            <a:ext cx="1654128" cy="1011023"/>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CA" dirty="0" smtClean="0">
                <a:latin typeface="Century Gothic" panose="020B0502020202020204" pitchFamily="34" charset="0"/>
              </a:rPr>
              <a:t>Lait de chèvre</a:t>
            </a:r>
            <a:endParaRPr lang="fr-CA" dirty="0">
              <a:latin typeface="Century Gothic" panose="020B0502020202020204" pitchFamily="34" charset="0"/>
            </a:endParaRPr>
          </a:p>
        </p:txBody>
      </p:sp>
      <p:sp>
        <p:nvSpPr>
          <p:cNvPr id="20" name="Ellipse 19"/>
          <p:cNvSpPr/>
          <p:nvPr>
            <p:custDataLst>
              <p:tags r:id="rId18"/>
            </p:custDataLst>
          </p:nvPr>
        </p:nvSpPr>
        <p:spPr>
          <a:xfrm>
            <a:off x="2485787" y="2129856"/>
            <a:ext cx="1670565" cy="1011023"/>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CA" dirty="0" smtClean="0">
                <a:latin typeface="Century Gothic" panose="020B0502020202020204" pitchFamily="34" charset="0"/>
              </a:rPr>
              <a:t>Lait de vache</a:t>
            </a:r>
            <a:endParaRPr lang="fr-CA" dirty="0">
              <a:latin typeface="Century Gothic" panose="020B0502020202020204" pitchFamily="34" charset="0"/>
            </a:endParaRPr>
          </a:p>
        </p:txBody>
      </p:sp>
      <p:sp>
        <p:nvSpPr>
          <p:cNvPr id="22" name="Ellipse 21"/>
          <p:cNvSpPr/>
          <p:nvPr>
            <p:custDataLst>
              <p:tags r:id="rId19"/>
            </p:custDataLst>
          </p:nvPr>
        </p:nvSpPr>
        <p:spPr>
          <a:xfrm>
            <a:off x="4725359" y="2723023"/>
            <a:ext cx="1675476" cy="1017333"/>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CA" dirty="0" smtClean="0">
                <a:latin typeface="Century Gothic" panose="020B0502020202020204" pitchFamily="34" charset="0"/>
              </a:rPr>
              <a:t>Lait de brebis</a:t>
            </a:r>
            <a:endParaRPr lang="fr-CA" dirty="0">
              <a:latin typeface="Century Gothic" panose="020B0502020202020204" pitchFamily="34" charset="0"/>
            </a:endParaRPr>
          </a:p>
        </p:txBody>
      </p:sp>
      <p:cxnSp>
        <p:nvCxnSpPr>
          <p:cNvPr id="9" name="Connecteur droit 8"/>
          <p:cNvCxnSpPr/>
          <p:nvPr>
            <p:custDataLst>
              <p:tags r:id="rId20"/>
            </p:custDataLst>
          </p:nvPr>
        </p:nvCxnSpPr>
        <p:spPr>
          <a:xfrm>
            <a:off x="1809782" y="3537201"/>
            <a:ext cx="518789" cy="28941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custDataLst>
              <p:tags r:id="rId21"/>
            </p:custDataLst>
          </p:nvPr>
        </p:nvCxnSpPr>
        <p:spPr>
          <a:xfrm>
            <a:off x="3308501" y="3178588"/>
            <a:ext cx="1" cy="359266"/>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stCxn id="24" idx="7"/>
          </p:cNvCxnSpPr>
          <p:nvPr>
            <p:custDataLst>
              <p:tags r:id="rId22"/>
            </p:custDataLst>
          </p:nvPr>
        </p:nvCxnSpPr>
        <p:spPr>
          <a:xfrm flipV="1">
            <a:off x="2025475" y="4474481"/>
            <a:ext cx="546735" cy="516104"/>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custDataLst>
              <p:tags r:id="rId23"/>
            </p:custDataLst>
          </p:nvPr>
        </p:nvCxnSpPr>
        <p:spPr>
          <a:xfrm>
            <a:off x="4156352" y="4516319"/>
            <a:ext cx="532182" cy="474266"/>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custDataLst>
              <p:tags r:id="rId24"/>
            </p:custDataLst>
          </p:nvPr>
        </p:nvCxnSpPr>
        <p:spPr>
          <a:xfrm flipH="1">
            <a:off x="4448075" y="3537201"/>
            <a:ext cx="406688" cy="318906"/>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963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6"/>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Enregistrement des informations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7" name="Rectangle 6"/>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ZoneTexte 9"/>
          <p:cNvSpPr txBox="1"/>
          <p:nvPr>
            <p:custDataLst>
              <p:tags r:id="rId3"/>
            </p:custDataLst>
          </p:nvPr>
        </p:nvSpPr>
        <p:spPr>
          <a:xfrm>
            <a:off x="355064" y="1631986"/>
            <a:ext cx="2653747"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Comment?</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13" name="ZoneTexte 12"/>
          <p:cNvSpPr txBox="1"/>
          <p:nvPr>
            <p:custDataLst>
              <p:tags r:id="rId4"/>
            </p:custDataLst>
          </p:nvPr>
        </p:nvSpPr>
        <p:spPr>
          <a:xfrm>
            <a:off x="309304" y="5863693"/>
            <a:ext cx="10010353"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Délai d’inactivité = 30 minutes </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17" name="Image 16" descr="Saisir les données financières SDFI  La Financière agricole du Québec"/>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400824" y="2278317"/>
            <a:ext cx="2562225" cy="752475"/>
          </a:xfrm>
          <a:prstGeom prst="rect">
            <a:avLst/>
          </a:prstGeom>
          <a:noFill/>
          <a:ln>
            <a:noFill/>
          </a:ln>
        </p:spPr>
      </p:pic>
      <p:sp>
        <p:nvSpPr>
          <p:cNvPr id="18" name="ZoneTexte 17"/>
          <p:cNvSpPr txBox="1"/>
          <p:nvPr>
            <p:custDataLst>
              <p:tags r:id="rId6"/>
            </p:custDataLst>
          </p:nvPr>
        </p:nvSpPr>
        <p:spPr>
          <a:xfrm>
            <a:off x="3008809" y="2433691"/>
            <a:ext cx="7466627" cy="400110"/>
          </a:xfrm>
          <a:prstGeom prst="rect">
            <a:avLst/>
          </a:prstGeom>
          <a:noFill/>
        </p:spPr>
        <p:txBody>
          <a:bodyPr wrap="square" rtlCol="0">
            <a:spAutoFit/>
          </a:bodyPr>
          <a:lstStyle/>
          <a:p>
            <a:r>
              <a:rPr lang="fr-CA" sz="2000" dirty="0" smtClean="0">
                <a:latin typeface="Century Gothic" panose="020B0502020202020204" pitchFamily="34" charset="0"/>
              </a:rPr>
              <a:t>Bouton disponible en haut et en bas de la page. </a:t>
            </a:r>
            <a:endParaRPr lang="fr-CA" sz="2000" dirty="0">
              <a:latin typeface="Century Gothic" panose="020B0502020202020204" pitchFamily="34" charset="0"/>
            </a:endParaRPr>
          </a:p>
        </p:txBody>
      </p:sp>
      <p:pic>
        <p:nvPicPr>
          <p:cNvPr id="19" name="Image 18" descr="Saisir les données financières SDFI  La Financière agricole du Québec"/>
          <p:cNvPicPr/>
          <p:nvPr>
            <p:custDataLst>
              <p:tags r:id="rId7"/>
            </p:custDataLst>
          </p:nvPr>
        </p:nvPicPr>
        <p:blipFill>
          <a:blip r:embed="rId13">
            <a:extLst>
              <a:ext uri="{28A0092B-C50C-407E-A947-70E740481C1C}">
                <a14:useLocalDpi xmlns:a14="http://schemas.microsoft.com/office/drawing/2010/main" val="0"/>
              </a:ext>
            </a:extLst>
          </a:blip>
          <a:srcRect/>
          <a:stretch>
            <a:fillRect/>
          </a:stretch>
        </p:blipFill>
        <p:spPr bwMode="auto">
          <a:xfrm>
            <a:off x="425054" y="3544982"/>
            <a:ext cx="5000625" cy="2028825"/>
          </a:xfrm>
          <a:prstGeom prst="rect">
            <a:avLst/>
          </a:prstGeom>
          <a:noFill/>
          <a:ln w="19050">
            <a:solidFill>
              <a:schemeClr val="tx1"/>
            </a:solidFill>
          </a:ln>
        </p:spPr>
      </p:pic>
      <p:sp>
        <p:nvSpPr>
          <p:cNvPr id="20" name="ZoneTexte 19"/>
          <p:cNvSpPr txBox="1"/>
          <p:nvPr>
            <p:custDataLst>
              <p:tags r:id="rId8"/>
            </p:custDataLst>
          </p:nvPr>
        </p:nvSpPr>
        <p:spPr>
          <a:xfrm>
            <a:off x="5556218" y="4266482"/>
            <a:ext cx="6334984" cy="707886"/>
          </a:xfrm>
          <a:prstGeom prst="rect">
            <a:avLst/>
          </a:prstGeom>
          <a:noFill/>
        </p:spPr>
        <p:txBody>
          <a:bodyPr wrap="square" rtlCol="0">
            <a:spAutoFit/>
          </a:bodyPr>
          <a:lstStyle/>
          <a:p>
            <a:r>
              <a:rPr lang="fr-CA" sz="2000" dirty="0" smtClean="0">
                <a:latin typeface="Century Gothic" panose="020B0502020202020204" pitchFamily="34" charset="0"/>
              </a:rPr>
              <a:t>En changeant de section à l’aide du menu de gauche. </a:t>
            </a:r>
            <a:endParaRPr lang="fr-CA" sz="2000" dirty="0">
              <a:latin typeface="Century Gothic" panose="020B0502020202020204" pitchFamily="34" charset="0"/>
            </a:endParaRPr>
          </a:p>
        </p:txBody>
      </p:sp>
      <p:cxnSp>
        <p:nvCxnSpPr>
          <p:cNvPr id="11" name="Connecteur droit 10"/>
          <p:cNvCxnSpPr/>
          <p:nvPr>
            <p:custDataLst>
              <p:tags r:id="rId9"/>
            </p:custDataLst>
          </p:nvPr>
        </p:nvCxnSpPr>
        <p:spPr>
          <a:xfrm flipV="1">
            <a:off x="355064" y="3173506"/>
            <a:ext cx="11374905" cy="2151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3525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Enregistrement des informations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ZoneTexte 11"/>
          <p:cNvSpPr txBox="1"/>
          <p:nvPr>
            <p:custDataLst>
              <p:tags r:id="rId2"/>
            </p:custDataLst>
          </p:nvPr>
        </p:nvSpPr>
        <p:spPr>
          <a:xfrm>
            <a:off x="200448" y="3048531"/>
            <a:ext cx="4523956" cy="707886"/>
          </a:xfrm>
          <a:prstGeom prst="rect">
            <a:avLst/>
          </a:prstGeom>
          <a:noFill/>
        </p:spPr>
        <p:txBody>
          <a:bodyPr wrap="square" rtlCol="0">
            <a:spAutoFit/>
          </a:bodyPr>
          <a:lstStyle/>
          <a:p>
            <a:r>
              <a:rPr lang="fr-CA" sz="2000" dirty="0" smtClean="0">
                <a:latin typeface="Century Gothic" panose="020B0502020202020204" pitchFamily="34" charset="0"/>
              </a:rPr>
              <a:t>Message sévère </a:t>
            </a:r>
            <a:r>
              <a:rPr lang="fr-CA" sz="2000" dirty="0">
                <a:latin typeface="Century Gothic" panose="020B0502020202020204" pitchFamily="34" charset="0"/>
              </a:rPr>
              <a:t>(Rouge) </a:t>
            </a:r>
            <a:endParaRPr lang="fr-CA" sz="2000" dirty="0" smtClean="0">
              <a:latin typeface="Century Gothic" panose="020B0502020202020204" pitchFamily="34" charset="0"/>
            </a:endParaRPr>
          </a:p>
          <a:p>
            <a:r>
              <a:rPr lang="fr-CA" sz="2000" dirty="0" smtClean="0">
                <a:latin typeface="Century Gothic" panose="020B0502020202020204" pitchFamily="34" charset="0"/>
              </a:rPr>
              <a:t>Message d’avertissement (Jaune)</a:t>
            </a:r>
          </a:p>
        </p:txBody>
      </p:sp>
      <p:sp>
        <p:nvSpPr>
          <p:cNvPr id="7" name="Rectangle 6"/>
          <p:cNvSpPr/>
          <p:nvPr>
            <p:custDataLst>
              <p:tags r:id="rId3"/>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ZoneTexte 7"/>
          <p:cNvSpPr txBox="1"/>
          <p:nvPr>
            <p:custDataLst>
              <p:tags r:id="rId4"/>
            </p:custDataLst>
          </p:nvPr>
        </p:nvSpPr>
        <p:spPr>
          <a:xfrm>
            <a:off x="200448" y="4087384"/>
            <a:ext cx="2662496"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 </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9" name="Image 8" descr="Saisir les données financières SDFI  La Financière agricole du Québec"/>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18367" y="5125932"/>
            <a:ext cx="11915775" cy="1285875"/>
          </a:xfrm>
          <a:prstGeom prst="rect">
            <a:avLst/>
          </a:prstGeom>
          <a:noFill/>
          <a:ln>
            <a:noFill/>
          </a:ln>
        </p:spPr>
      </p:pic>
      <p:sp>
        <p:nvSpPr>
          <p:cNvPr id="10" name="ZoneTexte 9"/>
          <p:cNvSpPr txBox="1"/>
          <p:nvPr>
            <p:custDataLst>
              <p:tags r:id="rId6"/>
            </p:custDataLst>
          </p:nvPr>
        </p:nvSpPr>
        <p:spPr>
          <a:xfrm>
            <a:off x="200448" y="1809641"/>
            <a:ext cx="4578381"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Messages d’erreurs</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5" name="Chevron 4"/>
          <p:cNvSpPr/>
          <p:nvPr>
            <p:custDataLst>
              <p:tags r:id="rId7"/>
            </p:custDataLst>
          </p:nvPr>
        </p:nvSpPr>
        <p:spPr>
          <a:xfrm>
            <a:off x="4724404" y="3006798"/>
            <a:ext cx="711746" cy="879413"/>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CA">
              <a:solidFill>
                <a:schemeClr val="tx1"/>
              </a:solidFill>
            </a:endParaRPr>
          </a:p>
        </p:txBody>
      </p:sp>
      <p:sp>
        <p:nvSpPr>
          <p:cNvPr id="13" name="ZoneTexte 12"/>
          <p:cNvSpPr txBox="1"/>
          <p:nvPr>
            <p:custDataLst>
              <p:tags r:id="rId8"/>
            </p:custDataLst>
          </p:nvPr>
        </p:nvSpPr>
        <p:spPr>
          <a:xfrm>
            <a:off x="5436150" y="3289467"/>
            <a:ext cx="5394813" cy="400110"/>
          </a:xfrm>
          <a:prstGeom prst="rect">
            <a:avLst/>
          </a:prstGeom>
          <a:noFill/>
        </p:spPr>
        <p:txBody>
          <a:bodyPr wrap="square" rtlCol="0">
            <a:spAutoFit/>
          </a:bodyPr>
          <a:lstStyle/>
          <a:p>
            <a:r>
              <a:rPr lang="fr-CA" sz="2000" dirty="0" smtClean="0">
                <a:latin typeface="Century Gothic" panose="020B0502020202020204" pitchFamily="34" charset="0"/>
              </a:rPr>
              <a:t>Peuvent être régularisés ultérieurement*</a:t>
            </a:r>
          </a:p>
        </p:txBody>
      </p:sp>
      <p:sp>
        <p:nvSpPr>
          <p:cNvPr id="6" name="Pensées 5"/>
          <p:cNvSpPr/>
          <p:nvPr>
            <p:custDataLst>
              <p:tags r:id="rId9"/>
            </p:custDataLst>
          </p:nvPr>
        </p:nvSpPr>
        <p:spPr>
          <a:xfrm>
            <a:off x="8656977" y="1611701"/>
            <a:ext cx="3418114" cy="1227264"/>
          </a:xfrm>
          <a:prstGeom prst="cloudCallout">
            <a:avLst>
              <a:gd name="adj1" fmla="val -23465"/>
              <a:gd name="adj2" fmla="val 83713"/>
            </a:avLst>
          </a:prstGeom>
          <a:ln w="19050"/>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smtClean="0">
                <a:latin typeface="Century Gothic" panose="020B0502020202020204" pitchFamily="34" charset="0"/>
              </a:rPr>
              <a:t>Excepté les </a:t>
            </a:r>
            <a:r>
              <a:rPr lang="fr-CA" b="1" dirty="0">
                <a:latin typeface="Century Gothic" panose="020B0502020202020204" pitchFamily="34" charset="0"/>
              </a:rPr>
              <a:t>r</a:t>
            </a:r>
            <a:r>
              <a:rPr lang="fr-CA" b="1" dirty="0" smtClean="0">
                <a:latin typeface="Century Gothic" panose="020B0502020202020204" pitchFamily="34" charset="0"/>
              </a:rPr>
              <a:t>enseignements généraux</a:t>
            </a:r>
            <a:endParaRPr lang="fr-CA" b="1" dirty="0">
              <a:latin typeface="Century Gothic" panose="020B0502020202020204" pitchFamily="34" charset="0"/>
            </a:endParaRPr>
          </a:p>
        </p:txBody>
      </p:sp>
    </p:spTree>
    <p:extLst>
      <p:ext uri="{BB962C8B-B14F-4D97-AF65-F5344CB8AC3E}">
        <p14:creationId xmlns:p14="http://schemas.microsoft.com/office/powerpoint/2010/main" val="301737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Enregistrement des informations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ZoneTexte 11"/>
          <p:cNvSpPr txBox="1"/>
          <p:nvPr>
            <p:custDataLst>
              <p:tags r:id="rId2"/>
            </p:custDataLst>
          </p:nvPr>
        </p:nvSpPr>
        <p:spPr>
          <a:xfrm>
            <a:off x="200448" y="3048531"/>
            <a:ext cx="4523956" cy="707886"/>
          </a:xfrm>
          <a:prstGeom prst="rect">
            <a:avLst/>
          </a:prstGeom>
          <a:noFill/>
        </p:spPr>
        <p:txBody>
          <a:bodyPr wrap="square" rtlCol="0">
            <a:spAutoFit/>
          </a:bodyPr>
          <a:lstStyle/>
          <a:p>
            <a:r>
              <a:rPr lang="fr-CA" sz="2000" dirty="0" smtClean="0">
                <a:latin typeface="Century Gothic" panose="020B0502020202020204" pitchFamily="34" charset="0"/>
              </a:rPr>
              <a:t>Message sévère </a:t>
            </a:r>
            <a:r>
              <a:rPr lang="fr-CA" sz="2000" dirty="0">
                <a:latin typeface="Century Gothic" panose="020B0502020202020204" pitchFamily="34" charset="0"/>
              </a:rPr>
              <a:t>(Rouge) </a:t>
            </a:r>
            <a:endParaRPr lang="fr-CA" sz="2000" dirty="0" smtClean="0">
              <a:latin typeface="Century Gothic" panose="020B0502020202020204" pitchFamily="34" charset="0"/>
            </a:endParaRPr>
          </a:p>
          <a:p>
            <a:r>
              <a:rPr lang="fr-CA" sz="2000" dirty="0" smtClean="0">
                <a:latin typeface="Century Gothic" panose="020B0502020202020204" pitchFamily="34" charset="0"/>
              </a:rPr>
              <a:t>Message d’avertissement (Jaune)</a:t>
            </a:r>
          </a:p>
        </p:txBody>
      </p:sp>
      <p:sp>
        <p:nvSpPr>
          <p:cNvPr id="7" name="Rectangle 6"/>
          <p:cNvSpPr/>
          <p:nvPr>
            <p:custDataLst>
              <p:tags r:id="rId3"/>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ZoneTexte 7"/>
          <p:cNvSpPr txBox="1"/>
          <p:nvPr>
            <p:custDataLst>
              <p:tags r:id="rId4"/>
            </p:custDataLst>
          </p:nvPr>
        </p:nvSpPr>
        <p:spPr>
          <a:xfrm>
            <a:off x="200448" y="4087384"/>
            <a:ext cx="2662496"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Exemple </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10" name="ZoneTexte 9"/>
          <p:cNvSpPr txBox="1"/>
          <p:nvPr>
            <p:custDataLst>
              <p:tags r:id="rId5"/>
            </p:custDataLst>
          </p:nvPr>
        </p:nvSpPr>
        <p:spPr>
          <a:xfrm>
            <a:off x="200448" y="1809641"/>
            <a:ext cx="4578381"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Messages d’erreurs</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5" name="Chevron 4"/>
          <p:cNvSpPr/>
          <p:nvPr>
            <p:custDataLst>
              <p:tags r:id="rId6"/>
            </p:custDataLst>
          </p:nvPr>
        </p:nvSpPr>
        <p:spPr>
          <a:xfrm>
            <a:off x="4724404" y="3006798"/>
            <a:ext cx="711746" cy="879413"/>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CA">
              <a:solidFill>
                <a:schemeClr val="tx1"/>
              </a:solidFill>
            </a:endParaRPr>
          </a:p>
        </p:txBody>
      </p:sp>
      <p:sp>
        <p:nvSpPr>
          <p:cNvPr id="13" name="ZoneTexte 12"/>
          <p:cNvSpPr txBox="1"/>
          <p:nvPr>
            <p:custDataLst>
              <p:tags r:id="rId7"/>
            </p:custDataLst>
          </p:nvPr>
        </p:nvSpPr>
        <p:spPr>
          <a:xfrm>
            <a:off x="5436150" y="3289467"/>
            <a:ext cx="5394813" cy="400110"/>
          </a:xfrm>
          <a:prstGeom prst="rect">
            <a:avLst/>
          </a:prstGeom>
          <a:noFill/>
        </p:spPr>
        <p:txBody>
          <a:bodyPr wrap="square" rtlCol="0">
            <a:spAutoFit/>
          </a:bodyPr>
          <a:lstStyle/>
          <a:p>
            <a:r>
              <a:rPr lang="fr-CA" sz="2000" dirty="0" smtClean="0">
                <a:latin typeface="Century Gothic" panose="020B0502020202020204" pitchFamily="34" charset="0"/>
              </a:rPr>
              <a:t>Peuvent être régularisés ultérieurement*</a:t>
            </a:r>
          </a:p>
        </p:txBody>
      </p:sp>
      <p:sp>
        <p:nvSpPr>
          <p:cNvPr id="6" name="Pensées 5"/>
          <p:cNvSpPr/>
          <p:nvPr>
            <p:custDataLst>
              <p:tags r:id="rId8"/>
            </p:custDataLst>
          </p:nvPr>
        </p:nvSpPr>
        <p:spPr>
          <a:xfrm>
            <a:off x="8656977" y="1611701"/>
            <a:ext cx="3418114" cy="1227264"/>
          </a:xfrm>
          <a:prstGeom prst="cloudCallout">
            <a:avLst>
              <a:gd name="adj1" fmla="val -23465"/>
              <a:gd name="adj2" fmla="val 83713"/>
            </a:avLst>
          </a:prstGeom>
          <a:ln w="19050"/>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smtClean="0">
                <a:latin typeface="Century Gothic" panose="020B0502020202020204" pitchFamily="34" charset="0"/>
              </a:rPr>
              <a:t>Excepté les Renseignements généraux</a:t>
            </a:r>
            <a:endParaRPr lang="fr-CA" b="1" dirty="0">
              <a:latin typeface="Century Gothic" panose="020B0502020202020204" pitchFamily="34" charset="0"/>
            </a:endParaRPr>
          </a:p>
        </p:txBody>
      </p:sp>
      <p:pic>
        <p:nvPicPr>
          <p:cNvPr id="15" name="Image 14" descr="Saisir les données financières SDFI"/>
          <p:cNvPicPr/>
          <p:nvPr>
            <p:custDataLst>
              <p:tags r:id="rId9"/>
            </p:custDataLst>
          </p:nvPr>
        </p:nvPicPr>
        <p:blipFill>
          <a:blip r:embed="rId12">
            <a:extLst>
              <a:ext uri="{28A0092B-C50C-407E-A947-70E740481C1C}">
                <a14:useLocalDpi xmlns:a14="http://schemas.microsoft.com/office/drawing/2010/main" val="0"/>
              </a:ext>
            </a:extLst>
          </a:blip>
          <a:srcRect/>
          <a:stretch>
            <a:fillRect/>
          </a:stretch>
        </p:blipFill>
        <p:spPr bwMode="auto">
          <a:xfrm>
            <a:off x="138112" y="4789132"/>
            <a:ext cx="11915775" cy="1676400"/>
          </a:xfrm>
          <a:prstGeom prst="rect">
            <a:avLst/>
          </a:prstGeom>
          <a:noFill/>
          <a:ln>
            <a:noFill/>
          </a:ln>
        </p:spPr>
      </p:pic>
    </p:spTree>
    <p:extLst>
      <p:ext uri="{BB962C8B-B14F-4D97-AF65-F5344CB8AC3E}">
        <p14:creationId xmlns:p14="http://schemas.microsoft.com/office/powerpoint/2010/main" val="590361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1"/>
            <a:ext cx="12192001" cy="821933"/>
          </a:xfrm>
        </p:spPr>
        <p:txBody>
          <a:bodyPr>
            <a:normAutofit/>
          </a:bodyPr>
          <a:lstStyle/>
          <a:p>
            <a:pPr marL="92075"/>
            <a:r>
              <a:rPr lang="fr-CA" sz="3600" cap="all" dirty="0" smtClean="0">
                <a:effectLst/>
              </a:rPr>
              <a:t>Outil de saisie des données financières</a:t>
            </a:r>
            <a:endParaRPr lang="fr-CA" sz="3600" cap="all" dirty="0">
              <a:effectLst/>
            </a:endParaRPr>
          </a:p>
        </p:txBody>
      </p:sp>
      <p:sp>
        <p:nvSpPr>
          <p:cNvPr id="4" name="Rectangle 3"/>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Report des données de l’année précédente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5" name="Rectangle 4"/>
          <p:cNvSpPr/>
          <p:nvPr>
            <p:custDataLst>
              <p:tags r:id="rId3"/>
            </p:custDataLst>
          </p:nvPr>
        </p:nvSpPr>
        <p:spPr>
          <a:xfrm>
            <a:off x="-226766" y="2037055"/>
            <a:ext cx="12181114" cy="3170099"/>
          </a:xfrm>
          <a:prstGeom prst="rect">
            <a:avLst/>
          </a:prstGeom>
        </p:spPr>
        <p:txBody>
          <a:bodyPr wrap="square">
            <a:spAutoFit/>
          </a:bodyPr>
          <a:lstStyle/>
          <a:p>
            <a:pPr marL="742950" lvl="1" indent="-285750">
              <a:buFont typeface="Wingdings" panose="05000000000000000000" pitchFamily="2" charset="2"/>
              <a:buChar char="ü"/>
            </a:pPr>
            <a:r>
              <a:rPr lang="fr-CA" sz="2000" dirty="0" smtClean="0">
                <a:latin typeface="Century Gothic" panose="020B0502020202020204" pitchFamily="34" charset="0"/>
              </a:rPr>
              <a:t>En </a:t>
            </a:r>
            <a:r>
              <a:rPr lang="fr-CA" sz="2000" dirty="0">
                <a:latin typeface="Century Gothic" panose="020B0502020202020204" pitchFamily="34" charset="0"/>
              </a:rPr>
              <a:t>2017, puisqu’il s’agit de la première année pour la collecte des données financières, </a:t>
            </a:r>
            <a:r>
              <a:rPr lang="fr-CA" sz="2000" b="1" dirty="0">
                <a:latin typeface="Century Gothic" panose="020B0502020202020204" pitchFamily="34" charset="0"/>
              </a:rPr>
              <a:t>aucune donnée </a:t>
            </a:r>
            <a:r>
              <a:rPr lang="fr-CA" sz="2000" dirty="0">
                <a:latin typeface="Century Gothic" panose="020B0502020202020204" pitchFamily="34" charset="0"/>
              </a:rPr>
              <a:t>ayant été saisie dans l’ancien outil de saisie n’a été reportée dans le nouvel outil. </a:t>
            </a:r>
          </a:p>
          <a:p>
            <a:pPr marL="1200150" lvl="2" indent="-285750">
              <a:buFont typeface="Wingdings" panose="05000000000000000000" pitchFamily="2" charset="2"/>
              <a:buChar char="ü"/>
            </a:pPr>
            <a:endParaRPr lang="fr-CA" sz="2000" dirty="0">
              <a:latin typeface="Century Gothic" panose="020B0502020202020204" pitchFamily="34" charset="0"/>
            </a:endParaRPr>
          </a:p>
          <a:p>
            <a:pPr marL="742950" lvl="1" indent="-285750">
              <a:buFont typeface="Wingdings" panose="05000000000000000000" pitchFamily="2" charset="2"/>
              <a:buChar char="ü"/>
            </a:pPr>
            <a:r>
              <a:rPr lang="fr-CA" sz="2000" dirty="0">
                <a:latin typeface="Century Gothic" panose="020B0502020202020204" pitchFamily="34" charset="0"/>
              </a:rPr>
              <a:t>Les données à déclarer doivent donc être </a:t>
            </a:r>
            <a:r>
              <a:rPr lang="fr-CA" sz="2000" dirty="0" smtClean="0">
                <a:latin typeface="Century Gothic" panose="020B0502020202020204" pitchFamily="34" charset="0"/>
              </a:rPr>
              <a:t>préparées </a:t>
            </a:r>
            <a:r>
              <a:rPr lang="fr-CA" sz="2000" dirty="0">
                <a:latin typeface="Century Gothic" panose="020B0502020202020204" pitchFamily="34" charset="0"/>
              </a:rPr>
              <a:t>en fonction des nouvelles listes d’unités productives, inventaires, revenus et dépenses. </a:t>
            </a:r>
          </a:p>
          <a:p>
            <a:pPr marL="1200150" lvl="2" indent="-285750">
              <a:buFont typeface="Wingdings" panose="05000000000000000000" pitchFamily="2" charset="2"/>
              <a:buChar char="ü"/>
            </a:pPr>
            <a:endParaRPr lang="fr-CA" sz="2000" dirty="0">
              <a:latin typeface="Century Gothic" panose="020B0502020202020204" pitchFamily="34" charset="0"/>
            </a:endParaRPr>
          </a:p>
          <a:p>
            <a:pPr marL="742950" lvl="1" indent="-285750">
              <a:buFont typeface="Wingdings" panose="05000000000000000000" pitchFamily="2" charset="2"/>
              <a:buChar char="ü"/>
            </a:pPr>
            <a:r>
              <a:rPr lang="fr-CA" sz="2000" b="1" dirty="0">
                <a:latin typeface="Century Gothic" panose="020B0502020202020204" pitchFamily="34" charset="0"/>
              </a:rPr>
              <a:t>Les inventaires au début de l’exercice financier 2017</a:t>
            </a:r>
            <a:r>
              <a:rPr lang="fr-CA" sz="2000" dirty="0">
                <a:latin typeface="Century Gothic" panose="020B0502020202020204" pitchFamily="34" charset="0"/>
              </a:rPr>
              <a:t> doivent également être saisis, même s’ils ont été </a:t>
            </a:r>
            <a:r>
              <a:rPr lang="fr-CA" sz="2000" dirty="0" smtClean="0">
                <a:latin typeface="Century Gothic" panose="020B0502020202020204" pitchFamily="34" charset="0"/>
              </a:rPr>
              <a:t>déclarés </a:t>
            </a:r>
            <a:r>
              <a:rPr lang="fr-CA" sz="2000" dirty="0">
                <a:latin typeface="Century Gothic" panose="020B0502020202020204" pitchFamily="34" charset="0"/>
              </a:rPr>
              <a:t>dans l’inventaire de fin d’année de la déclaration AGRI de l’exercice 2016. </a:t>
            </a:r>
          </a:p>
        </p:txBody>
      </p:sp>
    </p:spTree>
    <p:extLst>
      <p:ext uri="{BB962C8B-B14F-4D97-AF65-F5344CB8AC3E}">
        <p14:creationId xmlns:p14="http://schemas.microsoft.com/office/powerpoint/2010/main" val="17795171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5"/>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8" name="Rectangle 17"/>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6"/>
          <a:stretch>
            <a:fillRect/>
          </a:stretch>
        </p:blipFill>
        <p:spPr>
          <a:xfrm>
            <a:off x="1192192" y="1476611"/>
            <a:ext cx="9281993" cy="5381389"/>
          </a:xfrm>
          <a:prstGeom prst="rect">
            <a:avLst/>
          </a:prstGeom>
        </p:spPr>
      </p:pic>
    </p:spTree>
    <p:extLst>
      <p:ext uri="{BB962C8B-B14F-4D97-AF65-F5344CB8AC3E}">
        <p14:creationId xmlns:p14="http://schemas.microsoft.com/office/powerpoint/2010/main" val="3046899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109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ZoneTexte 11"/>
          <p:cNvSpPr txBox="1"/>
          <p:nvPr>
            <p:custDataLst>
              <p:tags r:id="rId2"/>
            </p:custDataLst>
          </p:nvPr>
        </p:nvSpPr>
        <p:spPr>
          <a:xfrm>
            <a:off x="2304977" y="4930028"/>
            <a:ext cx="8721167" cy="984885"/>
          </a:xfrm>
          <a:prstGeom prst="rect">
            <a:avLst/>
          </a:prstGeom>
          <a:noFill/>
        </p:spPr>
        <p:txBody>
          <a:bodyPr wrap="square" rtlCol="0">
            <a:spAutoFit/>
          </a:bodyPr>
          <a:lstStyle/>
          <a:p>
            <a:pPr marL="0" lvl="2"/>
            <a:r>
              <a:rPr lang="fr-CA" sz="2200" dirty="0" smtClean="0">
                <a:latin typeface="Century Gothic" panose="020B0502020202020204" pitchFamily="34" charset="0"/>
              </a:rPr>
              <a:t>Cocher cette case lorsque vous êtes en présence : </a:t>
            </a:r>
          </a:p>
          <a:p>
            <a:pPr marL="742950" lvl="3" indent="-285750">
              <a:buFont typeface="Wingdings" panose="05000000000000000000" pitchFamily="2" charset="2"/>
              <a:buChar char="ü"/>
            </a:pPr>
            <a:r>
              <a:rPr lang="fr-CA" dirty="0" smtClean="0">
                <a:latin typeface="Century Gothic" panose="020B0502020202020204" pitchFamily="34" charset="0"/>
              </a:rPr>
              <a:t>De deux exercices financiers dont un sans période de production; </a:t>
            </a:r>
          </a:p>
          <a:p>
            <a:pPr marL="742950" lvl="3" indent="-285750">
              <a:buFont typeface="Wingdings" panose="05000000000000000000" pitchFamily="2" charset="2"/>
              <a:buChar char="ü"/>
            </a:pPr>
            <a:r>
              <a:rPr lang="fr-CA" dirty="0" smtClean="0">
                <a:latin typeface="Century Gothic" panose="020B0502020202020204" pitchFamily="34" charset="0"/>
              </a:rPr>
              <a:t>D’un début ou d’une fin de production.</a:t>
            </a:r>
          </a:p>
        </p:txBody>
      </p:sp>
      <p:sp>
        <p:nvSpPr>
          <p:cNvPr id="17" name="Rectangle à coins arrondis 16"/>
          <p:cNvSpPr/>
          <p:nvPr>
            <p:custDataLst>
              <p:tags r:id="rId3"/>
            </p:custDataLst>
          </p:nvPr>
        </p:nvSpPr>
        <p:spPr>
          <a:xfrm>
            <a:off x="208411" y="4288985"/>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8" name="Rectangle 17"/>
          <p:cNvSpPr/>
          <p:nvPr>
            <p:custDataLst>
              <p:tags r:id="rId4"/>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3" name="Image 12" descr="Saisir les données financières SDFI  La Financière agricole du Québec"/>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0" y="1722677"/>
            <a:ext cx="12192000" cy="2190750"/>
          </a:xfrm>
          <a:prstGeom prst="rect">
            <a:avLst/>
          </a:prstGeom>
          <a:noFill/>
          <a:ln w="19050">
            <a:solidFill>
              <a:schemeClr val="tx1"/>
            </a:solidFill>
          </a:ln>
        </p:spPr>
      </p:pic>
      <p:sp>
        <p:nvSpPr>
          <p:cNvPr id="19" name="Rectangle 18"/>
          <p:cNvSpPr/>
          <p:nvPr>
            <p:custDataLst>
              <p:tags r:id="rId6"/>
            </p:custDataLst>
          </p:nvPr>
        </p:nvSpPr>
        <p:spPr>
          <a:xfrm>
            <a:off x="90369" y="2351314"/>
            <a:ext cx="3349518" cy="39345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0" name="Ellipse 19"/>
          <p:cNvSpPr/>
          <p:nvPr>
            <p:custDataLst>
              <p:tags r:id="rId7"/>
            </p:custDataLst>
          </p:nvPr>
        </p:nvSpPr>
        <p:spPr>
          <a:xfrm>
            <a:off x="208411" y="5049320"/>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23" name="ZoneTexte 22"/>
          <p:cNvSpPr txBox="1"/>
          <p:nvPr>
            <p:custDataLst>
              <p:tags r:id="rId8"/>
            </p:custDataLst>
          </p:nvPr>
        </p:nvSpPr>
        <p:spPr>
          <a:xfrm>
            <a:off x="2304977" y="4311444"/>
            <a:ext cx="9135909" cy="430887"/>
          </a:xfrm>
          <a:prstGeom prst="rect">
            <a:avLst/>
          </a:prstGeom>
          <a:noFill/>
        </p:spPr>
        <p:txBody>
          <a:bodyPr wrap="square" rtlCol="0">
            <a:spAutoFit/>
          </a:bodyPr>
          <a:lstStyle/>
          <a:p>
            <a:pPr marL="0" lvl="2"/>
            <a:r>
              <a:rPr lang="fr-CA" sz="2200" dirty="0" smtClean="0">
                <a:latin typeface="Century Gothic" panose="020B0502020202020204" pitchFamily="34" charset="0"/>
              </a:rPr>
              <a:t>Il est permis d’indiquer « Aucune unité productive à déclarer ».  </a:t>
            </a:r>
          </a:p>
        </p:txBody>
      </p:sp>
    </p:spTree>
    <p:extLst>
      <p:ext uri="{BB962C8B-B14F-4D97-AF65-F5344CB8AC3E}">
        <p14:creationId xmlns:p14="http://schemas.microsoft.com/office/powerpoint/2010/main" val="2356626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457200" y="4702829"/>
            <a:ext cx="7772400" cy="1977656"/>
          </a:xfrm>
        </p:spPr>
        <p:txBody>
          <a:bodyPr>
            <a:normAutofit/>
          </a:bodyPr>
          <a:lstStyle/>
          <a:p>
            <a:r>
              <a:rPr lang="fr-CA" dirty="0" smtClean="0">
                <a:latin typeface="Century Gothic" panose="020B0502020202020204" pitchFamily="34" charset="0"/>
              </a:rPr>
              <a:t>Bloc 1</a:t>
            </a:r>
            <a:r>
              <a:rPr lang="fr-CA" sz="3600" dirty="0" smtClean="0">
                <a:latin typeface="Century Gothic" panose="020B0502020202020204" pitchFamily="34" charset="0"/>
              </a:rPr>
              <a:t/>
            </a:r>
            <a:br>
              <a:rPr lang="fr-CA" sz="3600" dirty="0" smtClean="0">
                <a:latin typeface="Century Gothic" panose="020B0502020202020204" pitchFamily="34" charset="0"/>
              </a:rPr>
            </a:br>
            <a:r>
              <a:rPr lang="fr-CA" sz="2400" dirty="0"/>
              <a:t>Mise en contexte, processus de la collecte et outil de saisie</a:t>
            </a:r>
            <a:endParaRPr lang="fr-CA" sz="2400" strike="sngStrike" dirty="0">
              <a:latin typeface="Century Gothic" panose="020B0502020202020204" pitchFamily="34" charset="0"/>
            </a:endParaRPr>
          </a:p>
        </p:txBody>
      </p:sp>
    </p:spTree>
    <p:extLst>
      <p:ext uri="{BB962C8B-B14F-4D97-AF65-F5344CB8AC3E}">
        <p14:creationId xmlns:p14="http://schemas.microsoft.com/office/powerpoint/2010/main" val="63896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109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ZoneTexte 11"/>
          <p:cNvSpPr txBox="1"/>
          <p:nvPr>
            <p:custDataLst>
              <p:tags r:id="rId2"/>
            </p:custDataLst>
          </p:nvPr>
        </p:nvSpPr>
        <p:spPr>
          <a:xfrm>
            <a:off x="2272320" y="6057445"/>
            <a:ext cx="8721167" cy="430887"/>
          </a:xfrm>
          <a:prstGeom prst="rect">
            <a:avLst/>
          </a:prstGeom>
          <a:noFill/>
        </p:spPr>
        <p:txBody>
          <a:bodyPr wrap="square" rtlCol="0">
            <a:spAutoFit/>
          </a:bodyPr>
          <a:lstStyle/>
          <a:p>
            <a:pPr marL="0" lvl="2"/>
            <a:r>
              <a:rPr lang="fr-CA" sz="2200" dirty="0" smtClean="0">
                <a:latin typeface="Century Gothic" panose="020B0502020202020204" pitchFamily="34" charset="0"/>
              </a:rPr>
              <a:t>Cocher la case lorsque applicable.</a:t>
            </a:r>
            <a:endParaRPr lang="fr-CA" dirty="0" smtClean="0">
              <a:latin typeface="Century Gothic" panose="020B0502020202020204" pitchFamily="34" charset="0"/>
            </a:endParaRPr>
          </a:p>
        </p:txBody>
      </p:sp>
      <p:sp>
        <p:nvSpPr>
          <p:cNvPr id="17" name="Rectangle à coins arrondis 16"/>
          <p:cNvSpPr/>
          <p:nvPr>
            <p:custDataLst>
              <p:tags r:id="rId3"/>
            </p:custDataLst>
          </p:nvPr>
        </p:nvSpPr>
        <p:spPr>
          <a:xfrm>
            <a:off x="99555" y="4528479"/>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8" name="Rectangle 17"/>
          <p:cNvSpPr/>
          <p:nvPr>
            <p:custDataLst>
              <p:tags r:id="rId4"/>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Ellipse 19"/>
          <p:cNvSpPr/>
          <p:nvPr>
            <p:custDataLst>
              <p:tags r:id="rId5"/>
            </p:custDataLst>
          </p:nvPr>
        </p:nvSpPr>
        <p:spPr>
          <a:xfrm>
            <a:off x="208411" y="5971466"/>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23" name="ZoneTexte 22"/>
          <p:cNvSpPr txBox="1"/>
          <p:nvPr>
            <p:custDataLst>
              <p:tags r:id="rId6"/>
            </p:custDataLst>
          </p:nvPr>
        </p:nvSpPr>
        <p:spPr>
          <a:xfrm>
            <a:off x="2092601" y="4326685"/>
            <a:ext cx="10099399" cy="430887"/>
          </a:xfrm>
          <a:prstGeom prst="rect">
            <a:avLst/>
          </a:prstGeom>
          <a:noFill/>
        </p:spPr>
        <p:txBody>
          <a:bodyPr wrap="square" rtlCol="0">
            <a:spAutoFit/>
          </a:bodyPr>
          <a:lstStyle/>
          <a:p>
            <a:pPr marL="342900" lvl="2" indent="-342900">
              <a:buFont typeface="Wingdings" panose="05000000000000000000" pitchFamily="2" charset="2"/>
              <a:buChar char="v"/>
            </a:pPr>
            <a:r>
              <a:rPr lang="fr-CA" sz="2200" dirty="0" smtClean="0">
                <a:latin typeface="Century Gothic" panose="020B0502020202020204" pitchFamily="34" charset="0"/>
              </a:rPr>
              <a:t>Indication des UP en location (UP végétales uniquement). </a:t>
            </a:r>
          </a:p>
        </p:txBody>
      </p:sp>
      <p:sp>
        <p:nvSpPr>
          <p:cNvPr id="16" name="ZoneTexte 15"/>
          <p:cNvSpPr txBox="1"/>
          <p:nvPr>
            <p:custDataLst>
              <p:tags r:id="rId7"/>
            </p:custDataLst>
          </p:nvPr>
        </p:nvSpPr>
        <p:spPr>
          <a:xfrm>
            <a:off x="2106990" y="4792174"/>
            <a:ext cx="10099399" cy="769441"/>
          </a:xfrm>
          <a:prstGeom prst="rect">
            <a:avLst/>
          </a:prstGeom>
          <a:noFill/>
        </p:spPr>
        <p:txBody>
          <a:bodyPr wrap="square" rtlCol="0">
            <a:spAutoFit/>
          </a:bodyPr>
          <a:lstStyle/>
          <a:p>
            <a:pPr marL="342900" lvl="2" indent="-342900">
              <a:buFont typeface="Wingdings" panose="05000000000000000000" pitchFamily="2" charset="2"/>
              <a:buChar char="v"/>
            </a:pPr>
            <a:r>
              <a:rPr lang="fr-CA" sz="2200" dirty="0" smtClean="0">
                <a:latin typeface="Century Gothic" panose="020B0502020202020204" pitchFamily="34" charset="0"/>
              </a:rPr>
              <a:t>Autoconsommation </a:t>
            </a:r>
            <a:r>
              <a:rPr lang="fr-CA" sz="2200" dirty="0">
                <a:latin typeface="Century Gothic" panose="020B0502020202020204" pitchFamily="34" charset="0"/>
              </a:rPr>
              <a:t>et catastrophe ne sont plus dans les renseignements généraux</a:t>
            </a:r>
            <a:r>
              <a:rPr lang="fr-CA" sz="2200" dirty="0" smtClean="0">
                <a:latin typeface="Century Gothic" panose="020B0502020202020204" pitchFamily="34" charset="0"/>
              </a:rPr>
              <a:t>.</a:t>
            </a:r>
            <a:endParaRPr lang="fr-CA" sz="2200" dirty="0">
              <a:latin typeface="Century Gothic" panose="020B0502020202020204" pitchFamily="34" charset="0"/>
            </a:endParaRPr>
          </a:p>
        </p:txBody>
      </p:sp>
      <p:pic>
        <p:nvPicPr>
          <p:cNvPr id="24" name="Image 23" descr="Saisir les données financières SDFI  La Financière agricole du Québec"/>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a:off x="14389" y="1610337"/>
            <a:ext cx="12192000" cy="2190750"/>
          </a:xfrm>
          <a:prstGeom prst="rect">
            <a:avLst/>
          </a:prstGeom>
          <a:noFill/>
          <a:ln w="19050">
            <a:solidFill>
              <a:schemeClr val="tx1"/>
            </a:solidFill>
          </a:ln>
        </p:spPr>
      </p:pic>
      <p:sp>
        <p:nvSpPr>
          <p:cNvPr id="21" name="Rectangle 20"/>
          <p:cNvSpPr/>
          <p:nvPr>
            <p:custDataLst>
              <p:tags r:id="rId9"/>
            </p:custDataLst>
          </p:nvPr>
        </p:nvSpPr>
        <p:spPr>
          <a:xfrm>
            <a:off x="63519" y="2663863"/>
            <a:ext cx="7033966" cy="1082794"/>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7511258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109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8" name="Rectangle 17"/>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5" name="Image 24" descr="Saisir les données financières SDFI  La Financière agricole du Québec"/>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7195" y="1642296"/>
            <a:ext cx="12206389" cy="4846036"/>
          </a:xfrm>
          <a:prstGeom prst="rect">
            <a:avLst/>
          </a:prstGeom>
          <a:noFill/>
          <a:ln>
            <a:noFill/>
          </a:ln>
        </p:spPr>
      </p:pic>
    </p:spTree>
    <p:extLst>
      <p:ext uri="{BB962C8B-B14F-4D97-AF65-F5344CB8AC3E}">
        <p14:creationId xmlns:p14="http://schemas.microsoft.com/office/powerpoint/2010/main" val="14175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109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8" name="Rectangle 17"/>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3" name="Image 12" descr="Greenshot Capture"/>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0" y="1465727"/>
            <a:ext cx="12192000" cy="5360314"/>
          </a:xfrm>
          <a:prstGeom prst="rect">
            <a:avLst/>
          </a:prstGeom>
          <a:noFill/>
          <a:ln>
            <a:noFill/>
          </a:ln>
        </p:spPr>
      </p:pic>
    </p:spTree>
    <p:extLst>
      <p:ext uri="{BB962C8B-B14F-4D97-AF65-F5344CB8AC3E}">
        <p14:creationId xmlns:p14="http://schemas.microsoft.com/office/powerpoint/2010/main" val="290423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799610"/>
          </a:xfrm>
        </p:spPr>
        <p:txBody>
          <a:bodyPr>
            <a:normAutofit/>
          </a:bodyPr>
          <a:lstStyle/>
          <a:p>
            <a:pPr marL="92075"/>
            <a:r>
              <a:rPr lang="fr-CA" sz="3600" cap="all" dirty="0" smtClean="0">
                <a:effectLst/>
              </a:rPr>
              <a:t>Particularité : Déclaration des UP</a:t>
            </a:r>
            <a:endParaRPr lang="fr-CA" sz="3600" cap="all" dirty="0">
              <a:effectLst/>
            </a:endParaRPr>
          </a:p>
        </p:txBody>
      </p:sp>
      <p:sp>
        <p:nvSpPr>
          <p:cNvPr id="8" name="ZoneTexte 7"/>
          <p:cNvSpPr txBox="1"/>
          <p:nvPr>
            <p:custDataLst>
              <p:tags r:id="rId2"/>
            </p:custDataLst>
          </p:nvPr>
        </p:nvSpPr>
        <p:spPr>
          <a:xfrm>
            <a:off x="190500" y="2316206"/>
            <a:ext cx="2514600" cy="1107996"/>
          </a:xfrm>
          <a:prstGeom prst="rect">
            <a:avLst/>
          </a:prstGeom>
          <a:noFill/>
        </p:spPr>
        <p:txBody>
          <a:bodyPr wrap="square" rtlCol="0">
            <a:spAutoFit/>
          </a:bodyPr>
          <a:lstStyle/>
          <a:p>
            <a:r>
              <a:rPr lang="fr-CA" sz="2200" dirty="0" smtClean="0">
                <a:latin typeface="Century Gothic" panose="020B0502020202020204" pitchFamily="34" charset="0"/>
              </a:rPr>
              <a:t>Circonstances</a:t>
            </a:r>
          </a:p>
          <a:p>
            <a:r>
              <a:rPr lang="fr-CA" sz="2200" dirty="0" smtClean="0">
                <a:latin typeface="Century Gothic" panose="020B0502020202020204" pitchFamily="34" charset="0"/>
              </a:rPr>
              <a:t>ou</a:t>
            </a:r>
          </a:p>
          <a:p>
            <a:r>
              <a:rPr lang="fr-CA" sz="2200" dirty="0" smtClean="0">
                <a:latin typeface="Century Gothic" panose="020B0502020202020204" pitchFamily="34" charset="0"/>
              </a:rPr>
              <a:t>Événements</a:t>
            </a:r>
            <a:endParaRPr lang="fr-CA" sz="2200" dirty="0">
              <a:latin typeface="Century Gothic" panose="020B0502020202020204" pitchFamily="34" charset="0"/>
            </a:endParaRPr>
          </a:p>
        </p:txBody>
      </p:sp>
      <p:sp>
        <p:nvSpPr>
          <p:cNvPr id="2" name="ZoneTexte 1"/>
          <p:cNvSpPr txBox="1"/>
          <p:nvPr>
            <p:custDataLst>
              <p:tags r:id="rId3"/>
            </p:custDataLst>
          </p:nvPr>
        </p:nvSpPr>
        <p:spPr>
          <a:xfrm>
            <a:off x="12201" y="1577778"/>
            <a:ext cx="3505200" cy="769441"/>
          </a:xfrm>
          <a:prstGeom prst="rect">
            <a:avLst/>
          </a:prstGeom>
          <a:noFill/>
        </p:spPr>
        <p:txBody>
          <a:bodyPr wrap="square" rtlCol="0">
            <a:spAutoFit/>
          </a:bodyPr>
          <a:lstStyle/>
          <a:p>
            <a:r>
              <a:rPr lang="fr-CA"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Bref rappel</a:t>
            </a:r>
          </a:p>
        </p:txBody>
      </p:sp>
      <p:sp>
        <p:nvSpPr>
          <p:cNvPr id="12" name="ZoneTexte 11"/>
          <p:cNvSpPr txBox="1"/>
          <p:nvPr>
            <p:custDataLst>
              <p:tags r:id="rId4"/>
            </p:custDataLst>
          </p:nvPr>
        </p:nvSpPr>
        <p:spPr>
          <a:xfrm>
            <a:off x="215900" y="4239841"/>
            <a:ext cx="11722100" cy="707886"/>
          </a:xfrm>
          <a:prstGeom prst="rect">
            <a:avLst/>
          </a:prstGeom>
          <a:noFill/>
        </p:spPr>
        <p:txBody>
          <a:bodyPr wrap="square" rtlCol="0">
            <a:spAutoFit/>
          </a:bodyPr>
          <a:lstStyle/>
          <a:p>
            <a:r>
              <a:rPr lang="fr-CA" sz="2000" dirty="0" smtClean="0">
                <a:latin typeface="Century Gothic" panose="020B0502020202020204" pitchFamily="34" charset="0"/>
              </a:rPr>
              <a:t>*À </a:t>
            </a:r>
            <a:r>
              <a:rPr lang="fr-CA" sz="2000" dirty="0">
                <a:latin typeface="Century Gothic" panose="020B0502020202020204" pitchFamily="34" charset="0"/>
              </a:rPr>
              <a:t>l’exclusion de circonstances médicales personnelles ou de problèmes financiers de l’entreprise. </a:t>
            </a:r>
          </a:p>
        </p:txBody>
      </p:sp>
      <p:sp>
        <p:nvSpPr>
          <p:cNvPr id="3" name="Chevron 2"/>
          <p:cNvSpPr/>
          <p:nvPr>
            <p:custDataLst>
              <p:tags r:id="rId5"/>
            </p:custDataLst>
          </p:nvPr>
        </p:nvSpPr>
        <p:spPr>
          <a:xfrm>
            <a:off x="2705100" y="2423565"/>
            <a:ext cx="622300" cy="89327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13" name="ZoneTexte 12"/>
          <p:cNvSpPr txBox="1"/>
          <p:nvPr>
            <p:custDataLst>
              <p:tags r:id="rId6"/>
            </p:custDataLst>
          </p:nvPr>
        </p:nvSpPr>
        <p:spPr>
          <a:xfrm>
            <a:off x="3517401" y="2543270"/>
            <a:ext cx="6731000" cy="400110"/>
          </a:xfrm>
          <a:prstGeom prst="rect">
            <a:avLst/>
          </a:prstGeom>
          <a:noFill/>
        </p:spPr>
        <p:txBody>
          <a:bodyPr wrap="square" rtlCol="0">
            <a:spAutoFit/>
          </a:bodyPr>
          <a:lstStyle/>
          <a:p>
            <a:r>
              <a:rPr lang="fr-CA" sz="2000" dirty="0" smtClean="0">
                <a:latin typeface="Century Gothic" panose="020B0502020202020204" pitchFamily="34" charset="0"/>
              </a:rPr>
              <a:t>Indépendants de la volonté d’un participant*</a:t>
            </a:r>
            <a:endParaRPr lang="fr-CA" sz="2000" dirty="0">
              <a:latin typeface="Century Gothic" panose="020B0502020202020204" pitchFamily="34" charset="0"/>
            </a:endParaRPr>
          </a:p>
        </p:txBody>
      </p:sp>
      <p:sp>
        <p:nvSpPr>
          <p:cNvPr id="6" name="Rectangle à coins arrondis 5"/>
          <p:cNvSpPr/>
          <p:nvPr>
            <p:custDataLst>
              <p:tags r:id="rId7"/>
            </p:custDataLst>
          </p:nvPr>
        </p:nvSpPr>
        <p:spPr>
          <a:xfrm>
            <a:off x="431800" y="5062232"/>
            <a:ext cx="11379200" cy="1681468"/>
          </a:xfrm>
          <a:prstGeom prst="roundRect">
            <a:avLst/>
          </a:prstGeom>
          <a:ln w="28575">
            <a:prstDash val="lgDash"/>
          </a:ln>
        </p:spPr>
        <p:style>
          <a:lnRef idx="2">
            <a:schemeClr val="accent2"/>
          </a:lnRef>
          <a:fillRef idx="1">
            <a:schemeClr val="lt1"/>
          </a:fillRef>
          <a:effectRef idx="0">
            <a:schemeClr val="accent2"/>
          </a:effectRef>
          <a:fontRef idx="minor">
            <a:schemeClr val="dk1"/>
          </a:fontRef>
        </p:style>
        <p:txBody>
          <a:bodyPr rtlCol="0" anchor="ctr"/>
          <a:lstStyle/>
          <a:p>
            <a:r>
              <a:rPr lang="fr-CA" sz="2200" b="1" u="sng" dirty="0" smtClean="0">
                <a:solidFill>
                  <a:schemeClr val="accent2">
                    <a:lumMod val="75000"/>
                  </a:schemeClr>
                </a:solidFill>
                <a:latin typeface="Century Gothic" panose="020B0502020202020204" pitchFamily="34" charset="0"/>
              </a:rPr>
              <a:t>Exemples de situations qui ne sont pas considérées comme une catastrophe</a:t>
            </a:r>
          </a:p>
          <a:p>
            <a:pPr marL="285750" indent="-285750">
              <a:buFontTx/>
              <a:buChar char="-"/>
            </a:pPr>
            <a:r>
              <a:rPr lang="fr-CA" sz="2000" b="1" dirty="0" smtClean="0">
                <a:solidFill>
                  <a:schemeClr val="accent2">
                    <a:lumMod val="75000"/>
                  </a:schemeClr>
                </a:solidFill>
                <a:latin typeface="Century Gothic" panose="020B0502020202020204" pitchFamily="34" charset="0"/>
              </a:rPr>
              <a:t>Baisse </a:t>
            </a:r>
            <a:r>
              <a:rPr lang="fr-CA" sz="2000" b="1" dirty="0">
                <a:solidFill>
                  <a:schemeClr val="accent2">
                    <a:lumMod val="75000"/>
                  </a:schemeClr>
                </a:solidFill>
                <a:latin typeface="Century Gothic" panose="020B0502020202020204" pitchFamily="34" charset="0"/>
              </a:rPr>
              <a:t>de prix des produits </a:t>
            </a:r>
          </a:p>
          <a:p>
            <a:pPr marL="285750" indent="-285750">
              <a:buFontTx/>
              <a:buChar char="-"/>
            </a:pPr>
            <a:r>
              <a:rPr lang="fr-CA" sz="2000" b="1" dirty="0">
                <a:solidFill>
                  <a:schemeClr val="accent2">
                    <a:lumMod val="75000"/>
                  </a:schemeClr>
                </a:solidFill>
                <a:latin typeface="Century Gothic" panose="020B0502020202020204" pitchFamily="34" charset="0"/>
              </a:rPr>
              <a:t>Augmentation des dépenses </a:t>
            </a:r>
          </a:p>
          <a:p>
            <a:pPr marL="285750" indent="-285750">
              <a:buFontTx/>
              <a:buChar char="-"/>
            </a:pPr>
            <a:r>
              <a:rPr lang="fr-CA" sz="2000" b="1" dirty="0">
                <a:solidFill>
                  <a:schemeClr val="accent2">
                    <a:lumMod val="75000"/>
                  </a:schemeClr>
                </a:solidFill>
                <a:latin typeface="Century Gothic" panose="020B0502020202020204" pitchFamily="34" charset="0"/>
              </a:rPr>
              <a:t>Baisse de </a:t>
            </a:r>
            <a:r>
              <a:rPr lang="fr-CA" sz="2000" b="1" dirty="0" smtClean="0">
                <a:solidFill>
                  <a:schemeClr val="accent2">
                    <a:lumMod val="75000"/>
                  </a:schemeClr>
                </a:solidFill>
                <a:latin typeface="Century Gothic" panose="020B0502020202020204" pitchFamily="34" charset="0"/>
              </a:rPr>
              <a:t>rendement </a:t>
            </a:r>
            <a:r>
              <a:rPr lang="fr-CA" sz="2000" b="1" dirty="0">
                <a:solidFill>
                  <a:schemeClr val="accent2">
                    <a:lumMod val="75000"/>
                  </a:schemeClr>
                </a:solidFill>
                <a:latin typeface="Century Gothic" panose="020B0502020202020204" pitchFamily="34" charset="0"/>
              </a:rPr>
              <a:t>(</a:t>
            </a:r>
            <a:r>
              <a:rPr lang="fr-CA" sz="2000" b="1" dirty="0" smtClean="0">
                <a:solidFill>
                  <a:schemeClr val="accent2">
                    <a:lumMod val="75000"/>
                  </a:schemeClr>
                </a:solidFill>
                <a:latin typeface="Century Gothic" panose="020B0502020202020204" pitchFamily="34" charset="0"/>
              </a:rPr>
              <a:t>végétal </a:t>
            </a:r>
            <a:r>
              <a:rPr lang="fr-CA" sz="2000" b="1" dirty="0">
                <a:solidFill>
                  <a:schemeClr val="accent2">
                    <a:lumMod val="75000"/>
                  </a:schemeClr>
                </a:solidFill>
                <a:latin typeface="Century Gothic" panose="020B0502020202020204" pitchFamily="34" charset="0"/>
              </a:rPr>
              <a:t>et </a:t>
            </a:r>
            <a:r>
              <a:rPr lang="fr-CA" sz="2000" b="1" dirty="0" smtClean="0">
                <a:solidFill>
                  <a:schemeClr val="accent2">
                    <a:lumMod val="75000"/>
                  </a:schemeClr>
                </a:solidFill>
                <a:latin typeface="Century Gothic" panose="020B0502020202020204" pitchFamily="34" charset="0"/>
              </a:rPr>
              <a:t>animal) </a:t>
            </a:r>
            <a:endParaRPr lang="fr-CA" sz="2000" b="1" dirty="0">
              <a:solidFill>
                <a:schemeClr val="accent2">
                  <a:lumMod val="75000"/>
                </a:schemeClr>
              </a:solidFill>
              <a:latin typeface="Century Gothic" panose="020B0502020202020204" pitchFamily="34" charset="0"/>
            </a:endParaRPr>
          </a:p>
        </p:txBody>
      </p:sp>
      <p:sp>
        <p:nvSpPr>
          <p:cNvPr id="10" name="Rectangle 9"/>
          <p:cNvSpPr/>
          <p:nvPr>
            <p:custDataLst>
              <p:tags r:id="rId8"/>
            </p:custDataLst>
          </p:nvPr>
        </p:nvSpPr>
        <p:spPr>
          <a:xfrm>
            <a:off x="0" y="95218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Catastrophe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4" name="Rectangle à coins arrondis 3"/>
          <p:cNvSpPr/>
          <p:nvPr>
            <p:custDataLst>
              <p:tags r:id="rId9"/>
            </p:custDataLst>
          </p:nvPr>
        </p:nvSpPr>
        <p:spPr>
          <a:xfrm>
            <a:off x="3982064" y="3088487"/>
            <a:ext cx="4601497" cy="5899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CA" sz="3200" dirty="0" smtClean="0">
                <a:latin typeface="Century Gothic" panose="020B0502020202020204" pitchFamily="34" charset="0"/>
              </a:rPr>
              <a:t>Affecte les UP</a:t>
            </a:r>
            <a:endParaRPr lang="fr-CA" sz="3200" dirty="0">
              <a:latin typeface="Century Gothic" panose="020B0502020202020204" pitchFamily="34" charset="0"/>
            </a:endParaRPr>
          </a:p>
        </p:txBody>
      </p:sp>
    </p:spTree>
    <p:extLst>
      <p:ext uri="{BB962C8B-B14F-4D97-AF65-F5344CB8AC3E}">
        <p14:creationId xmlns:p14="http://schemas.microsoft.com/office/powerpoint/2010/main" val="15303890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20172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9" name="Rectangle 8"/>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2" name="Image 11" descr="Saisir les données financières SDFI  La Financière agricole du Québec"/>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1" y="0"/>
            <a:ext cx="12268200" cy="7021286"/>
          </a:xfrm>
          <a:prstGeom prst="rect">
            <a:avLst/>
          </a:prstGeom>
          <a:noFill/>
          <a:ln>
            <a:noFill/>
          </a:ln>
        </p:spPr>
      </p:pic>
      <p:sp>
        <p:nvSpPr>
          <p:cNvPr id="13" name="Rectangle 12"/>
          <p:cNvSpPr/>
          <p:nvPr>
            <p:custDataLst>
              <p:tags r:id="rId4"/>
            </p:custDataLst>
          </p:nvPr>
        </p:nvSpPr>
        <p:spPr>
          <a:xfrm>
            <a:off x="0" y="10259"/>
            <a:ext cx="3349518" cy="39345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6" name="Rectangle 15"/>
          <p:cNvSpPr/>
          <p:nvPr>
            <p:custDataLst>
              <p:tags r:id="rId5"/>
            </p:custDataLst>
          </p:nvPr>
        </p:nvSpPr>
        <p:spPr>
          <a:xfrm>
            <a:off x="0" y="3128071"/>
            <a:ext cx="3349518" cy="39345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7" name="Rectangle 16"/>
          <p:cNvSpPr/>
          <p:nvPr>
            <p:custDataLst>
              <p:tags r:id="rId6"/>
            </p:custDataLst>
          </p:nvPr>
        </p:nvSpPr>
        <p:spPr>
          <a:xfrm>
            <a:off x="10439400" y="3016800"/>
            <a:ext cx="1752600" cy="39345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9" name="Rectangle 18"/>
          <p:cNvSpPr/>
          <p:nvPr>
            <p:custDataLst>
              <p:tags r:id="rId7"/>
            </p:custDataLst>
          </p:nvPr>
        </p:nvSpPr>
        <p:spPr>
          <a:xfrm>
            <a:off x="10515601" y="6077246"/>
            <a:ext cx="1752600" cy="39345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0" name="Rectangle 19"/>
          <p:cNvSpPr/>
          <p:nvPr>
            <p:custDataLst>
              <p:tags r:id="rId8"/>
            </p:custDataLst>
          </p:nvPr>
        </p:nvSpPr>
        <p:spPr>
          <a:xfrm>
            <a:off x="6233532" y="591015"/>
            <a:ext cx="401444" cy="2068395"/>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3" name="Rectangle 22"/>
          <p:cNvSpPr/>
          <p:nvPr>
            <p:custDataLst>
              <p:tags r:id="rId9"/>
            </p:custDataLst>
          </p:nvPr>
        </p:nvSpPr>
        <p:spPr>
          <a:xfrm>
            <a:off x="6233532" y="3676186"/>
            <a:ext cx="401444" cy="2068395"/>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1386370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9059"/>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9" name="Rectangle 8"/>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ctangle à coins arrondis 14"/>
          <p:cNvSpPr/>
          <p:nvPr>
            <p:custDataLst>
              <p:tags r:id="rId3"/>
            </p:custDataLst>
          </p:nvPr>
        </p:nvSpPr>
        <p:spPr>
          <a:xfrm>
            <a:off x="252722" y="1661094"/>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8" name="ZoneTexte 17"/>
          <p:cNvSpPr txBox="1"/>
          <p:nvPr>
            <p:custDataLst>
              <p:tags r:id="rId4"/>
            </p:custDataLst>
          </p:nvPr>
        </p:nvSpPr>
        <p:spPr>
          <a:xfrm>
            <a:off x="2320061" y="1647763"/>
            <a:ext cx="5820329" cy="400110"/>
          </a:xfrm>
          <a:prstGeom prst="rect">
            <a:avLst/>
          </a:prstGeom>
          <a:noFill/>
        </p:spPr>
        <p:txBody>
          <a:bodyPr wrap="square" rtlCol="0">
            <a:spAutoFit/>
          </a:bodyPr>
          <a:lstStyle/>
          <a:p>
            <a:r>
              <a:rPr lang="fr-CA" sz="2000" dirty="0" smtClean="0">
                <a:ln w="0"/>
                <a:latin typeface="Century Gothic" panose="020B0502020202020204" pitchFamily="34" charset="0"/>
              </a:rPr>
              <a:t>Arrêt de la saisie par codes, saisie par libellé</a:t>
            </a:r>
          </a:p>
        </p:txBody>
      </p:sp>
      <p:sp>
        <p:nvSpPr>
          <p:cNvPr id="21" name="Ellipse 20"/>
          <p:cNvSpPr/>
          <p:nvPr>
            <p:custDataLst>
              <p:tags r:id="rId5"/>
            </p:custDataLst>
          </p:nvPr>
        </p:nvSpPr>
        <p:spPr>
          <a:xfrm>
            <a:off x="379808" y="2206171"/>
            <a:ext cx="536713" cy="477078"/>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CA" dirty="0" smtClean="0"/>
              <a:t>1</a:t>
            </a:r>
            <a:endParaRPr lang="fr-CA" dirty="0"/>
          </a:p>
        </p:txBody>
      </p:sp>
      <p:sp>
        <p:nvSpPr>
          <p:cNvPr id="22" name="ZoneTexte 21"/>
          <p:cNvSpPr txBox="1"/>
          <p:nvPr>
            <p:custDataLst>
              <p:tags r:id="rId6"/>
            </p:custDataLst>
          </p:nvPr>
        </p:nvSpPr>
        <p:spPr>
          <a:xfrm>
            <a:off x="1012134" y="2267510"/>
            <a:ext cx="10167731" cy="369332"/>
          </a:xfrm>
          <a:prstGeom prst="rect">
            <a:avLst/>
          </a:prstGeom>
          <a:noFill/>
        </p:spPr>
        <p:txBody>
          <a:bodyPr wrap="square" rtlCol="0">
            <a:spAutoFit/>
          </a:bodyPr>
          <a:lstStyle/>
          <a:p>
            <a:r>
              <a:rPr lang="fr-CA" b="1" dirty="0" smtClean="0">
                <a:ln w="0"/>
                <a:latin typeface="Century Gothic" panose="020B0502020202020204" pitchFamily="34" charset="0"/>
              </a:rPr>
              <a:t>Inscrire un mot clé du libellé recherché dans la barre de recherche</a:t>
            </a:r>
          </a:p>
        </p:txBody>
      </p:sp>
      <p:pic>
        <p:nvPicPr>
          <p:cNvPr id="24" name="Image 23" descr="Saisir les données financières SDFI  La Financière agricole du Québec"/>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247650" y="2935832"/>
            <a:ext cx="11563350" cy="2371725"/>
          </a:xfrm>
          <a:prstGeom prst="rect">
            <a:avLst/>
          </a:prstGeom>
          <a:noFill/>
          <a:ln w="19050">
            <a:solidFill>
              <a:schemeClr val="tx1"/>
            </a:solidFill>
          </a:ln>
        </p:spPr>
      </p:pic>
    </p:spTree>
    <p:extLst>
      <p:ext uri="{BB962C8B-B14F-4D97-AF65-F5344CB8AC3E}">
        <p14:creationId xmlns:p14="http://schemas.microsoft.com/office/powerpoint/2010/main" val="5055691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9059"/>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9" name="Rectangle 8"/>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ctangle à coins arrondis 14"/>
          <p:cNvSpPr/>
          <p:nvPr>
            <p:custDataLst>
              <p:tags r:id="rId3"/>
            </p:custDataLst>
          </p:nvPr>
        </p:nvSpPr>
        <p:spPr>
          <a:xfrm>
            <a:off x="252722" y="1661094"/>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8" name="ZoneTexte 17"/>
          <p:cNvSpPr txBox="1"/>
          <p:nvPr>
            <p:custDataLst>
              <p:tags r:id="rId4"/>
            </p:custDataLst>
          </p:nvPr>
        </p:nvSpPr>
        <p:spPr>
          <a:xfrm>
            <a:off x="2320061" y="1647763"/>
            <a:ext cx="5820329" cy="400110"/>
          </a:xfrm>
          <a:prstGeom prst="rect">
            <a:avLst/>
          </a:prstGeom>
          <a:noFill/>
        </p:spPr>
        <p:txBody>
          <a:bodyPr wrap="square" rtlCol="0">
            <a:spAutoFit/>
          </a:bodyPr>
          <a:lstStyle/>
          <a:p>
            <a:r>
              <a:rPr lang="fr-CA" sz="2000" dirty="0" smtClean="0">
                <a:ln w="0"/>
                <a:latin typeface="Century Gothic" panose="020B0502020202020204" pitchFamily="34" charset="0"/>
              </a:rPr>
              <a:t>Arrêt de la saisie par code, saisie par libellé</a:t>
            </a:r>
          </a:p>
        </p:txBody>
      </p:sp>
      <p:sp>
        <p:nvSpPr>
          <p:cNvPr id="21" name="Ellipse 20"/>
          <p:cNvSpPr/>
          <p:nvPr>
            <p:custDataLst>
              <p:tags r:id="rId5"/>
            </p:custDataLst>
          </p:nvPr>
        </p:nvSpPr>
        <p:spPr>
          <a:xfrm>
            <a:off x="379808" y="2206171"/>
            <a:ext cx="536713" cy="477078"/>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CA" dirty="0"/>
              <a:t>2</a:t>
            </a:r>
          </a:p>
        </p:txBody>
      </p:sp>
      <p:sp>
        <p:nvSpPr>
          <p:cNvPr id="10" name="ZoneTexte 9"/>
          <p:cNvSpPr txBox="1"/>
          <p:nvPr>
            <p:custDataLst>
              <p:tags r:id="rId6"/>
            </p:custDataLst>
          </p:nvPr>
        </p:nvSpPr>
        <p:spPr>
          <a:xfrm>
            <a:off x="1012134" y="2300456"/>
            <a:ext cx="10167731" cy="369332"/>
          </a:xfrm>
          <a:prstGeom prst="rect">
            <a:avLst/>
          </a:prstGeom>
          <a:noFill/>
        </p:spPr>
        <p:txBody>
          <a:bodyPr wrap="square" rtlCol="0">
            <a:spAutoFit/>
          </a:bodyPr>
          <a:lstStyle/>
          <a:p>
            <a:r>
              <a:rPr lang="fr-CA" b="1" dirty="0" smtClean="0">
                <a:ln w="0"/>
                <a:latin typeface="Century Gothic" panose="020B0502020202020204" pitchFamily="34" charset="0"/>
              </a:rPr>
              <a:t>Recherche dans l’ensemble des données de la section</a:t>
            </a:r>
          </a:p>
        </p:txBody>
      </p:sp>
      <p:pic>
        <p:nvPicPr>
          <p:cNvPr id="11" name="Image 10" descr="Saisir les données financières SDFI  La Financière agricole du Québec"/>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475552" y="2836535"/>
            <a:ext cx="11240893" cy="3975735"/>
          </a:xfrm>
          <a:prstGeom prst="rect">
            <a:avLst/>
          </a:prstGeom>
          <a:noFill/>
          <a:ln w="19050">
            <a:solidFill>
              <a:schemeClr val="tx1"/>
            </a:solidFill>
          </a:ln>
        </p:spPr>
      </p:pic>
      <p:sp>
        <p:nvSpPr>
          <p:cNvPr id="12" name="Flèche vers le bas 11"/>
          <p:cNvSpPr/>
          <p:nvPr>
            <p:custDataLst>
              <p:tags r:id="rId8"/>
            </p:custDataLst>
          </p:nvPr>
        </p:nvSpPr>
        <p:spPr>
          <a:xfrm rot="3222024">
            <a:off x="6647986" y="2796341"/>
            <a:ext cx="366127" cy="723242"/>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
        <p:nvSpPr>
          <p:cNvPr id="13" name="Flèche vers le bas 12"/>
          <p:cNvSpPr/>
          <p:nvPr>
            <p:custDataLst>
              <p:tags r:id="rId9"/>
            </p:custDataLst>
          </p:nvPr>
        </p:nvSpPr>
        <p:spPr>
          <a:xfrm rot="16200000">
            <a:off x="10654271" y="4101162"/>
            <a:ext cx="366127" cy="723242"/>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7344918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79059"/>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9" name="Rectangle 8"/>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ctangle à coins arrondis 14"/>
          <p:cNvSpPr/>
          <p:nvPr>
            <p:custDataLst>
              <p:tags r:id="rId3"/>
            </p:custDataLst>
          </p:nvPr>
        </p:nvSpPr>
        <p:spPr>
          <a:xfrm>
            <a:off x="252722" y="1661094"/>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8" name="ZoneTexte 17"/>
          <p:cNvSpPr txBox="1"/>
          <p:nvPr>
            <p:custDataLst>
              <p:tags r:id="rId4"/>
            </p:custDataLst>
          </p:nvPr>
        </p:nvSpPr>
        <p:spPr>
          <a:xfrm>
            <a:off x="2320061" y="1647763"/>
            <a:ext cx="5820329" cy="400110"/>
          </a:xfrm>
          <a:prstGeom prst="rect">
            <a:avLst/>
          </a:prstGeom>
          <a:noFill/>
        </p:spPr>
        <p:txBody>
          <a:bodyPr wrap="square" rtlCol="0">
            <a:spAutoFit/>
          </a:bodyPr>
          <a:lstStyle/>
          <a:p>
            <a:r>
              <a:rPr lang="fr-CA" sz="2000" dirty="0" smtClean="0">
                <a:ln w="0"/>
                <a:latin typeface="Century Gothic" panose="020B0502020202020204" pitchFamily="34" charset="0"/>
              </a:rPr>
              <a:t>Arrêt de la saisie par code, saisie par libellé</a:t>
            </a:r>
          </a:p>
        </p:txBody>
      </p:sp>
      <p:sp>
        <p:nvSpPr>
          <p:cNvPr id="21" name="Ellipse 20"/>
          <p:cNvSpPr/>
          <p:nvPr>
            <p:custDataLst>
              <p:tags r:id="rId5"/>
            </p:custDataLst>
          </p:nvPr>
        </p:nvSpPr>
        <p:spPr>
          <a:xfrm>
            <a:off x="379808" y="2206171"/>
            <a:ext cx="536713" cy="477078"/>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CA" dirty="0" smtClean="0"/>
              <a:t>3</a:t>
            </a:r>
            <a:endParaRPr lang="fr-CA" dirty="0"/>
          </a:p>
        </p:txBody>
      </p:sp>
      <p:sp>
        <p:nvSpPr>
          <p:cNvPr id="10" name="ZoneTexte 9"/>
          <p:cNvSpPr txBox="1"/>
          <p:nvPr>
            <p:custDataLst>
              <p:tags r:id="rId6"/>
            </p:custDataLst>
          </p:nvPr>
        </p:nvSpPr>
        <p:spPr>
          <a:xfrm>
            <a:off x="1012134" y="2300456"/>
            <a:ext cx="10167731" cy="369332"/>
          </a:xfrm>
          <a:prstGeom prst="rect">
            <a:avLst/>
          </a:prstGeom>
          <a:noFill/>
        </p:spPr>
        <p:txBody>
          <a:bodyPr wrap="square" rtlCol="0">
            <a:spAutoFit/>
          </a:bodyPr>
          <a:lstStyle/>
          <a:p>
            <a:r>
              <a:rPr lang="fr-CA" b="1" dirty="0" smtClean="0">
                <a:ln w="0"/>
                <a:latin typeface="Century Gothic" panose="020B0502020202020204" pitchFamily="34" charset="0"/>
              </a:rPr>
              <a:t>Utiliser le menu « Rechercher une unité productive » </a:t>
            </a:r>
          </a:p>
        </p:txBody>
      </p:sp>
      <p:pic>
        <p:nvPicPr>
          <p:cNvPr id="11" name="Image 10" descr="Saisir les données financières  La Financière agricole du Québec"/>
          <p:cNvPicPr/>
          <p:nvPr>
            <p:custDataLst>
              <p:tags r:id="rId7"/>
            </p:custDataLst>
          </p:nvPr>
        </p:nvPicPr>
        <p:blipFill rotWithShape="1">
          <a:blip r:embed="rId10">
            <a:extLst>
              <a:ext uri="{28A0092B-C50C-407E-A947-70E740481C1C}">
                <a14:useLocalDpi xmlns:a14="http://schemas.microsoft.com/office/drawing/2010/main" val="0"/>
              </a:ext>
            </a:extLst>
          </a:blip>
          <a:srcRect t="173" b="35232"/>
          <a:stretch/>
        </p:blipFill>
        <p:spPr bwMode="auto">
          <a:xfrm>
            <a:off x="0" y="2836535"/>
            <a:ext cx="12192000" cy="4021465"/>
          </a:xfrm>
          <a:prstGeom prst="rect">
            <a:avLst/>
          </a:prstGeom>
          <a:noFill/>
          <a:ln w="19050">
            <a:solidFill>
              <a:schemeClr val="tx1"/>
            </a:solidFill>
          </a:ln>
        </p:spPr>
      </p:pic>
    </p:spTree>
    <p:extLst>
      <p:ext uri="{BB962C8B-B14F-4D97-AF65-F5344CB8AC3E}">
        <p14:creationId xmlns:p14="http://schemas.microsoft.com/office/powerpoint/2010/main" val="3886587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4"/>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0" name="ZoneTexte 9"/>
          <p:cNvSpPr txBox="1"/>
          <p:nvPr>
            <p:custDataLst>
              <p:tags r:id="rId2"/>
            </p:custDataLst>
          </p:nvPr>
        </p:nvSpPr>
        <p:spPr>
          <a:xfrm>
            <a:off x="88689" y="1600317"/>
            <a:ext cx="9014792" cy="461665"/>
          </a:xfrm>
          <a:prstGeom prst="rect">
            <a:avLst/>
          </a:prstGeom>
          <a:noFill/>
        </p:spPr>
        <p:txBody>
          <a:bodyPr wrap="square" rtlCol="0">
            <a:spAutoFit/>
          </a:bodyPr>
          <a:lstStyle/>
          <a:p>
            <a:r>
              <a:rPr lang="fr-CA" sz="2400" u="sng" dirty="0" smtClean="0">
                <a:ln w="0"/>
                <a:effectLst>
                  <a:outerShdw blurRad="38100" dist="19050" dir="2700000" algn="tl" rotWithShape="0">
                    <a:schemeClr val="dk1">
                      <a:alpha val="40000"/>
                    </a:schemeClr>
                  </a:outerShdw>
                </a:effectLst>
                <a:latin typeface="Century Gothic" panose="020B0502020202020204" pitchFamily="34" charset="0"/>
              </a:rPr>
              <a:t>Extraction des unités productives par la </a:t>
            </a:r>
            <a:r>
              <a:rPr lang="fr-CA" sz="2400" u="sng" dirty="0" err="1" smtClean="0">
                <a:ln w="0"/>
                <a:effectLst>
                  <a:outerShdw blurRad="38100" dist="19050" dir="2700000" algn="tl" rotWithShape="0">
                    <a:schemeClr val="dk1">
                      <a:alpha val="40000"/>
                    </a:schemeClr>
                  </a:outerShdw>
                </a:effectLst>
                <a:latin typeface="Century Gothic" panose="020B0502020202020204" pitchFamily="34" charset="0"/>
              </a:rPr>
              <a:t>FADQ</a:t>
            </a:r>
            <a:endParaRPr lang="fr-CA" sz="2400" u="sng" dirty="0" smtClean="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angle 8"/>
          <p:cNvSpPr/>
          <p:nvPr>
            <p:custDataLst>
              <p:tags r:id="rId3"/>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 16" descr="Saisir les données financières  La Financière agricole du Québec"/>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74171" y="2061982"/>
            <a:ext cx="11636829" cy="4683042"/>
          </a:xfrm>
          <a:prstGeom prst="rect">
            <a:avLst/>
          </a:prstGeom>
          <a:noFill/>
          <a:ln w="19050">
            <a:solidFill>
              <a:schemeClr val="tx1"/>
            </a:solidFill>
          </a:ln>
        </p:spPr>
      </p:pic>
    </p:spTree>
    <p:extLst>
      <p:ext uri="{BB962C8B-B14F-4D97-AF65-F5344CB8AC3E}">
        <p14:creationId xmlns:p14="http://schemas.microsoft.com/office/powerpoint/2010/main" val="42416516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4"/>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 (UP)</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0" name="ZoneTexte 9"/>
          <p:cNvSpPr txBox="1"/>
          <p:nvPr>
            <p:custDataLst>
              <p:tags r:id="rId2"/>
            </p:custDataLst>
          </p:nvPr>
        </p:nvSpPr>
        <p:spPr>
          <a:xfrm>
            <a:off x="88689" y="1600317"/>
            <a:ext cx="9014792" cy="461665"/>
          </a:xfrm>
          <a:prstGeom prst="rect">
            <a:avLst/>
          </a:prstGeom>
          <a:noFill/>
        </p:spPr>
        <p:txBody>
          <a:bodyPr wrap="square" rtlCol="0">
            <a:spAutoFit/>
          </a:bodyPr>
          <a:lstStyle/>
          <a:p>
            <a:r>
              <a:rPr lang="fr-CA" sz="2400" u="sng" dirty="0" smtClean="0">
                <a:ln w="0"/>
                <a:effectLst>
                  <a:outerShdw blurRad="38100" dist="19050" dir="2700000" algn="tl" rotWithShape="0">
                    <a:schemeClr val="dk1">
                      <a:alpha val="40000"/>
                    </a:schemeClr>
                  </a:outerShdw>
                </a:effectLst>
                <a:latin typeface="Century Gothic" panose="020B0502020202020204" pitchFamily="34" charset="0"/>
              </a:rPr>
              <a:t>Extraction des unités productives par la </a:t>
            </a:r>
            <a:r>
              <a:rPr lang="fr-CA" sz="2400" u="sng" dirty="0" err="1" smtClean="0">
                <a:ln w="0"/>
                <a:effectLst>
                  <a:outerShdw blurRad="38100" dist="19050" dir="2700000" algn="tl" rotWithShape="0">
                    <a:schemeClr val="dk1">
                      <a:alpha val="40000"/>
                    </a:schemeClr>
                  </a:outerShdw>
                </a:effectLst>
                <a:latin typeface="Century Gothic" panose="020B0502020202020204" pitchFamily="34" charset="0"/>
              </a:rPr>
              <a:t>FADQ</a:t>
            </a:r>
            <a:endParaRPr lang="fr-CA" sz="2400" u="sng" dirty="0" smtClean="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angle 8"/>
          <p:cNvSpPr/>
          <p:nvPr>
            <p:custDataLst>
              <p:tags r:id="rId3"/>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9" name="Image 18" descr="Saisir les données financières SDFI  La Financière agricole du Québec"/>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84256" y="2162906"/>
            <a:ext cx="11811000" cy="4683042"/>
          </a:xfrm>
          <a:prstGeom prst="rect">
            <a:avLst/>
          </a:prstGeom>
          <a:noFill/>
          <a:ln w="19050">
            <a:solidFill>
              <a:schemeClr val="tx1"/>
            </a:solidFill>
          </a:ln>
        </p:spPr>
      </p:pic>
      <p:sp>
        <p:nvSpPr>
          <p:cNvPr id="20" name="Rectangle 19"/>
          <p:cNvSpPr/>
          <p:nvPr>
            <p:custDataLst>
              <p:tags r:id="rId5"/>
            </p:custDataLst>
          </p:nvPr>
        </p:nvSpPr>
        <p:spPr>
          <a:xfrm>
            <a:off x="228599" y="2838080"/>
            <a:ext cx="11702143" cy="1043615"/>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3" name="Rectangle 2"/>
          <p:cNvSpPr/>
          <p:nvPr>
            <p:custDataLst>
              <p:tags r:id="rId6"/>
            </p:custDataLst>
          </p:nvPr>
        </p:nvSpPr>
        <p:spPr>
          <a:xfrm>
            <a:off x="283029" y="3968055"/>
            <a:ext cx="11613454" cy="2589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4857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1" y="-1"/>
            <a:ext cx="12192000" cy="995423"/>
          </a:xfrm>
        </p:spPr>
        <p:txBody>
          <a:bodyPr>
            <a:normAutofit/>
          </a:bodyPr>
          <a:lstStyle/>
          <a:p>
            <a:r>
              <a:rPr lang="fr-CA" sz="4800" cap="all" dirty="0">
                <a:ln/>
                <a:effectLst>
                  <a:outerShdw blurRad="38100" dist="19050" dir="2700000" algn="tl" rotWithShape="0">
                    <a:schemeClr val="dk1">
                      <a:lumMod val="50000"/>
                      <a:alpha val="40000"/>
                    </a:schemeClr>
                  </a:outerShdw>
                </a:effectLst>
              </a:rPr>
              <a:t>Mise en </a:t>
            </a:r>
            <a:r>
              <a:rPr lang="fr-CA" sz="4800" cap="all" dirty="0" smtClean="0">
                <a:ln/>
                <a:effectLst>
                  <a:outerShdw blurRad="38100" dist="19050" dir="2700000" algn="tl" rotWithShape="0">
                    <a:schemeClr val="dk1">
                      <a:lumMod val="50000"/>
                      <a:alpha val="40000"/>
                    </a:schemeClr>
                  </a:outerShdw>
                </a:effectLst>
              </a:rPr>
              <a:t>contexte</a:t>
            </a:r>
            <a:endParaRPr lang="fr-CA" sz="4800" cap="all" dirty="0"/>
          </a:p>
        </p:txBody>
      </p:sp>
      <p:sp>
        <p:nvSpPr>
          <p:cNvPr id="8" name="Espace réservé du contenu 7"/>
          <p:cNvSpPr>
            <a:spLocks noGrp="1"/>
          </p:cNvSpPr>
          <p:nvPr>
            <p:ph idx="1"/>
            <p:custDataLst>
              <p:tags r:id="rId2"/>
            </p:custDataLst>
          </p:nvPr>
        </p:nvSpPr>
        <p:spPr>
          <a:xfrm>
            <a:off x="406399" y="1739374"/>
            <a:ext cx="11379200" cy="4731330"/>
          </a:xfrm>
        </p:spPr>
        <p:txBody>
          <a:bodyPr>
            <a:normAutofit/>
          </a:bodyPr>
          <a:lstStyle/>
          <a:p>
            <a:pPr marL="310896" lvl="2" indent="0">
              <a:lnSpc>
                <a:spcPct val="100000"/>
              </a:lnSpc>
              <a:buNone/>
            </a:pPr>
            <a:endParaRPr lang="fr-CA" dirty="0"/>
          </a:p>
          <a:p>
            <a:pPr lvl="2">
              <a:lnSpc>
                <a:spcPct val="100000"/>
              </a:lnSpc>
            </a:pPr>
            <a:r>
              <a:rPr lang="fr-CA" dirty="0"/>
              <a:t>Communiquer les raisons de la mise en place de la collecte </a:t>
            </a:r>
            <a:r>
              <a:rPr lang="fr-CA" dirty="0" smtClean="0"/>
              <a:t>unifiée</a:t>
            </a:r>
          </a:p>
          <a:p>
            <a:pPr marL="310896" lvl="2" indent="0">
              <a:lnSpc>
                <a:spcPct val="100000"/>
              </a:lnSpc>
              <a:buNone/>
            </a:pPr>
            <a:endParaRPr lang="fr-CA" dirty="0" smtClean="0"/>
          </a:p>
          <a:p>
            <a:pPr lvl="2">
              <a:lnSpc>
                <a:spcPct val="100000"/>
              </a:lnSpc>
            </a:pPr>
            <a:r>
              <a:rPr lang="fr-CA" dirty="0"/>
              <a:t>Identifier votre rôle et vos responsabilités</a:t>
            </a:r>
          </a:p>
          <a:p>
            <a:pPr marL="310896" lvl="2" indent="0">
              <a:lnSpc>
                <a:spcPct val="100000"/>
              </a:lnSpc>
              <a:buNone/>
            </a:pPr>
            <a:endParaRPr lang="fr-CA" dirty="0"/>
          </a:p>
          <a:p>
            <a:pPr lvl="2">
              <a:lnSpc>
                <a:spcPct val="100000"/>
              </a:lnSpc>
            </a:pPr>
            <a:r>
              <a:rPr lang="fr-CA" dirty="0"/>
              <a:t>Informer des éléments clés à prendre en considération lors de la transmission des données financières</a:t>
            </a:r>
          </a:p>
          <a:p>
            <a:pPr lvl="2">
              <a:lnSpc>
                <a:spcPct val="100000"/>
              </a:lnSpc>
            </a:pPr>
            <a:endParaRPr lang="fr-CA" dirty="0"/>
          </a:p>
          <a:p>
            <a:pPr lvl="2">
              <a:lnSpc>
                <a:spcPct val="100000"/>
              </a:lnSpc>
            </a:pPr>
            <a:r>
              <a:rPr lang="fr-CA" dirty="0"/>
              <a:t>Présenter les outils qui sont mis à votre disposition pour aller chercher les informations</a:t>
            </a:r>
          </a:p>
          <a:p>
            <a:pPr lvl="2">
              <a:lnSpc>
                <a:spcPct val="100000"/>
              </a:lnSpc>
            </a:pPr>
            <a:endParaRPr lang="fr-CA" dirty="0"/>
          </a:p>
          <a:p>
            <a:pPr lvl="2">
              <a:lnSpc>
                <a:spcPct val="100000"/>
              </a:lnSpc>
            </a:pPr>
            <a:r>
              <a:rPr lang="fr-CA" dirty="0"/>
              <a:t>Répondre à vos questions</a:t>
            </a:r>
          </a:p>
          <a:p>
            <a:pPr lvl="2"/>
            <a:endParaRPr lang="fr-CA" dirty="0"/>
          </a:p>
        </p:txBody>
      </p:sp>
      <p:sp>
        <p:nvSpPr>
          <p:cNvPr id="9" name="Espace réservé du texte 8"/>
          <p:cNvSpPr>
            <a:spLocks noGrp="1"/>
          </p:cNvSpPr>
          <p:nvPr>
            <p:ph type="body" idx="13"/>
            <p:custDataLst>
              <p:tags r:id="rId3"/>
            </p:custDataLst>
          </p:nvPr>
        </p:nvSpPr>
        <p:spPr/>
        <p:txBody>
          <a:bodyPr/>
          <a:lstStyle/>
          <a:p>
            <a:r>
              <a:rPr lang="fr-CA" cap="small" dirty="0">
                <a:ln w="0">
                  <a:solidFill>
                    <a:prstClr val="white"/>
                  </a:solidFill>
                </a:ln>
                <a:solidFill>
                  <a:prstClr val="white"/>
                </a:solidFill>
                <a:effectLst>
                  <a:outerShdw blurRad="38100" dist="19050" dir="2700000" algn="tl" rotWithShape="0">
                    <a:prstClr val="black">
                      <a:alpha val="40000"/>
                    </a:prstClr>
                  </a:outerShdw>
                </a:effectLst>
              </a:rPr>
              <a:t>Les objectifs de la </a:t>
            </a:r>
            <a:r>
              <a:rPr lang="fr-CA" cap="small" dirty="0" smtClean="0">
                <a:ln w="0">
                  <a:solidFill>
                    <a:prstClr val="white"/>
                  </a:solidFill>
                </a:ln>
                <a:solidFill>
                  <a:prstClr val="white"/>
                </a:solidFill>
                <a:effectLst>
                  <a:outerShdw blurRad="38100" dist="19050" dir="2700000" algn="tl" rotWithShape="0">
                    <a:prstClr val="black">
                      <a:alpha val="40000"/>
                    </a:prstClr>
                  </a:outerShdw>
                </a:effectLst>
              </a:rPr>
              <a:t>présentation</a:t>
            </a:r>
            <a:endParaRPr lang="fr-CA" cap="small" dirty="0">
              <a:ln w="0">
                <a:solidFill>
                  <a:prstClr val="white"/>
                </a:solidFill>
              </a:ln>
              <a:solidFill>
                <a:prstClr val="white"/>
              </a:solidFill>
              <a:effectLst>
                <a:outerShdw blurRad="38100" dist="19050" dir="2700000" algn="tl" rotWithShape="0">
                  <a:prstClr val="black">
                    <a:alpha val="40000"/>
                  </a:prstClr>
                </a:outerShdw>
              </a:effectLst>
            </a:endParaRPr>
          </a:p>
        </p:txBody>
      </p:sp>
      <p:pic>
        <p:nvPicPr>
          <p:cNvPr id="3" name="Image 2"/>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9074425" y="5118913"/>
            <a:ext cx="1622149" cy="1351791"/>
          </a:xfrm>
          <a:prstGeom prst="rect">
            <a:avLst/>
          </a:prstGeom>
        </p:spPr>
      </p:pic>
    </p:spTree>
    <p:extLst>
      <p:ext uri="{BB962C8B-B14F-4D97-AF65-F5344CB8AC3E}">
        <p14:creationId xmlns:p14="http://schemas.microsoft.com/office/powerpoint/2010/main" val="32928908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45292"/>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Inventaires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ZoneTexte 12"/>
          <p:cNvSpPr txBox="1"/>
          <p:nvPr>
            <p:custDataLst>
              <p:tags r:id="rId3"/>
            </p:custDataLst>
          </p:nvPr>
        </p:nvSpPr>
        <p:spPr>
          <a:xfrm>
            <a:off x="0" y="1590698"/>
            <a:ext cx="10010353"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Comptabilité de caisse</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16" name="Image 15" descr="Saisir les données financières SDFI  La Financière agricole du Québec"/>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284513" y="0"/>
            <a:ext cx="10036629" cy="6858001"/>
          </a:xfrm>
          <a:prstGeom prst="rect">
            <a:avLst/>
          </a:prstGeom>
          <a:noFill/>
          <a:ln w="19050">
            <a:solidFill>
              <a:schemeClr val="tx1"/>
            </a:solidFill>
          </a:ln>
        </p:spPr>
      </p:pic>
    </p:spTree>
    <p:extLst>
      <p:ext uri="{BB962C8B-B14F-4D97-AF65-F5344CB8AC3E}">
        <p14:creationId xmlns:p14="http://schemas.microsoft.com/office/powerpoint/2010/main" val="36284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custDataLst>
              <p:tags r:id="rId1"/>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ZoneTexte 12"/>
          <p:cNvSpPr txBox="1"/>
          <p:nvPr>
            <p:custDataLst>
              <p:tags r:id="rId2"/>
            </p:custDataLst>
          </p:nvPr>
        </p:nvSpPr>
        <p:spPr>
          <a:xfrm>
            <a:off x="0" y="1026664"/>
            <a:ext cx="10010353"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Comptabilité d’exercice</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6" name="Image 5" descr="Saisir les données financières SDFI  La Financière agricole du Québec"/>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643743" y="0"/>
            <a:ext cx="9579428" cy="6858000"/>
          </a:xfrm>
          <a:prstGeom prst="rect">
            <a:avLst/>
          </a:prstGeom>
          <a:noFill/>
          <a:ln w="19050">
            <a:solidFill>
              <a:schemeClr val="tx1"/>
            </a:solidFill>
          </a:ln>
        </p:spPr>
      </p:pic>
      <p:sp>
        <p:nvSpPr>
          <p:cNvPr id="7" name="Rectangle 6"/>
          <p:cNvSpPr/>
          <p:nvPr>
            <p:custDataLst>
              <p:tags r:id="rId4"/>
            </p:custDataLst>
          </p:nvPr>
        </p:nvSpPr>
        <p:spPr>
          <a:xfrm>
            <a:off x="8360229" y="1349830"/>
            <a:ext cx="2862942" cy="258188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8" name="Rectangle 7"/>
          <p:cNvSpPr/>
          <p:nvPr>
            <p:custDataLst>
              <p:tags r:id="rId5"/>
            </p:custDataLst>
          </p:nvPr>
        </p:nvSpPr>
        <p:spPr>
          <a:xfrm>
            <a:off x="1643743" y="544287"/>
            <a:ext cx="5257800" cy="501005"/>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96997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103747"/>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Inventaires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5" name="Rectangle 14"/>
          <p:cNvSpPr/>
          <p:nvPr>
            <p:custDataLst>
              <p:tags r:id="rId2"/>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3" name="Image 12" descr="Saisir les données financières SDFI  La Financière agricole du Québec"/>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6200" y="1674731"/>
            <a:ext cx="12115800" cy="5070293"/>
          </a:xfrm>
          <a:prstGeom prst="rect">
            <a:avLst/>
          </a:prstGeom>
          <a:noFill/>
          <a:ln w="19050">
            <a:solidFill>
              <a:schemeClr val="tx1"/>
            </a:solidFill>
          </a:ln>
        </p:spPr>
      </p:pic>
      <p:pic>
        <p:nvPicPr>
          <p:cNvPr id="23" name="Image 2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838444" y="5744679"/>
            <a:ext cx="690426" cy="726025"/>
          </a:xfrm>
          <a:prstGeom prst="rect">
            <a:avLst/>
          </a:prstGeom>
        </p:spPr>
      </p:pic>
      <p:sp>
        <p:nvSpPr>
          <p:cNvPr id="24" name="ZoneTexte 23"/>
          <p:cNvSpPr txBox="1"/>
          <p:nvPr>
            <p:custDataLst>
              <p:tags r:id="rId5"/>
            </p:custDataLst>
          </p:nvPr>
        </p:nvSpPr>
        <p:spPr>
          <a:xfrm>
            <a:off x="2714956" y="5744679"/>
            <a:ext cx="7521244"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wrap="square" rtlCol="0">
            <a:spAutoFit/>
          </a:bodyPr>
          <a:lstStyle/>
          <a:p>
            <a:r>
              <a:rPr lang="fr-CA" b="1" dirty="0" smtClean="0">
                <a:latin typeface="Century Gothic" panose="020B0502020202020204" pitchFamily="34" charset="0"/>
              </a:rPr>
              <a:t>Inventaire constitué de biens admissibles achetés en vue d’être utilisés dans la production de produits admissibles aux AGRI</a:t>
            </a:r>
            <a:endParaRPr lang="fr-CA" b="1" dirty="0">
              <a:latin typeface="Century Gothic" panose="020B0502020202020204" pitchFamily="34" charset="0"/>
            </a:endParaRPr>
          </a:p>
        </p:txBody>
      </p:sp>
    </p:spTree>
    <p:extLst>
      <p:ext uri="{BB962C8B-B14F-4D97-AF65-F5344CB8AC3E}">
        <p14:creationId xmlns:p14="http://schemas.microsoft.com/office/powerpoint/2010/main" val="23524923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110280"/>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Inventaires (comptabilité d’exercice)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Rectangle à coins arrondis 10"/>
          <p:cNvSpPr/>
          <p:nvPr>
            <p:custDataLst>
              <p:tags r:id="rId2"/>
            </p:custDataLst>
          </p:nvPr>
        </p:nvSpPr>
        <p:spPr>
          <a:xfrm>
            <a:off x="284188" y="3940931"/>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0" name="ZoneTexte 9"/>
          <p:cNvSpPr txBox="1"/>
          <p:nvPr>
            <p:custDataLst>
              <p:tags r:id="rId3"/>
            </p:custDataLst>
          </p:nvPr>
        </p:nvSpPr>
        <p:spPr>
          <a:xfrm>
            <a:off x="2427514" y="3948157"/>
            <a:ext cx="8409820" cy="430887"/>
          </a:xfrm>
          <a:prstGeom prst="rect">
            <a:avLst/>
          </a:prstGeom>
          <a:noFill/>
        </p:spPr>
        <p:txBody>
          <a:bodyPr wrap="square" rtlCol="0">
            <a:spAutoFit/>
          </a:bodyPr>
          <a:lstStyle/>
          <a:p>
            <a:r>
              <a:rPr lang="fr-CA" sz="2200" dirty="0" smtClean="0">
                <a:latin typeface="Century Gothic" panose="020B0502020202020204" pitchFamily="34" charset="0"/>
              </a:rPr>
              <a:t>Possibilité d’indiquer qu’il n’y a aucun inventaire à déclarer.</a:t>
            </a:r>
            <a:endParaRPr lang="fr-CA" sz="2200" dirty="0" smtClean="0">
              <a:ln w="0"/>
              <a:latin typeface="Century Gothic" panose="020B0502020202020204" pitchFamily="34" charset="0"/>
            </a:endParaRPr>
          </a:p>
        </p:txBody>
      </p:sp>
      <p:sp>
        <p:nvSpPr>
          <p:cNvPr id="15" name="Rectangle 14"/>
          <p:cNvSpPr/>
          <p:nvPr>
            <p:custDataLst>
              <p:tags r:id="rId4"/>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3" name="Image 12" descr="Saisir les données financières SDFI  La Financière agricole du Québec"/>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0" y="1678915"/>
            <a:ext cx="12192000" cy="2000250"/>
          </a:xfrm>
          <a:prstGeom prst="rect">
            <a:avLst/>
          </a:prstGeom>
          <a:noFill/>
          <a:ln w="19050">
            <a:solidFill>
              <a:schemeClr val="tx1"/>
            </a:solidFill>
          </a:ln>
        </p:spPr>
      </p:pic>
      <p:sp>
        <p:nvSpPr>
          <p:cNvPr id="16" name="Ellipse 15"/>
          <p:cNvSpPr/>
          <p:nvPr>
            <p:custDataLst>
              <p:tags r:id="rId6"/>
            </p:custDataLst>
          </p:nvPr>
        </p:nvSpPr>
        <p:spPr>
          <a:xfrm>
            <a:off x="284188" y="4594488"/>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17" name="ZoneTexte 16"/>
          <p:cNvSpPr txBox="1"/>
          <p:nvPr>
            <p:custDataLst>
              <p:tags r:id="rId7"/>
            </p:custDataLst>
          </p:nvPr>
        </p:nvSpPr>
        <p:spPr>
          <a:xfrm>
            <a:off x="2427514" y="4615866"/>
            <a:ext cx="8721167" cy="984885"/>
          </a:xfrm>
          <a:prstGeom prst="rect">
            <a:avLst/>
          </a:prstGeom>
          <a:noFill/>
        </p:spPr>
        <p:txBody>
          <a:bodyPr wrap="square" rtlCol="0">
            <a:spAutoFit/>
          </a:bodyPr>
          <a:lstStyle/>
          <a:p>
            <a:pPr marL="0" lvl="2"/>
            <a:r>
              <a:rPr lang="fr-CA" sz="2200" dirty="0" smtClean="0">
                <a:latin typeface="Century Gothic" panose="020B0502020202020204" pitchFamily="34" charset="0"/>
              </a:rPr>
              <a:t>Cocher cette case lorsque vous êtes en présence : </a:t>
            </a:r>
          </a:p>
          <a:p>
            <a:pPr marL="742950" lvl="3" indent="-285750">
              <a:buFont typeface="Wingdings" panose="05000000000000000000" pitchFamily="2" charset="2"/>
              <a:buChar char="ü"/>
            </a:pPr>
            <a:r>
              <a:rPr lang="fr-CA" dirty="0" smtClean="0">
                <a:latin typeface="Century Gothic" panose="020B0502020202020204" pitchFamily="34" charset="0"/>
              </a:rPr>
              <a:t>Aucun inventaire aux états financiers;</a:t>
            </a:r>
          </a:p>
          <a:p>
            <a:pPr marL="742950" lvl="3" indent="-285750">
              <a:buFont typeface="Wingdings" panose="05000000000000000000" pitchFamily="2" charset="2"/>
              <a:buChar char="ü"/>
            </a:pPr>
            <a:r>
              <a:rPr lang="fr-CA" dirty="0" smtClean="0">
                <a:latin typeface="Century Gothic" panose="020B0502020202020204" pitchFamily="34" charset="0"/>
              </a:rPr>
              <a:t>Arrêt de production.</a:t>
            </a:r>
          </a:p>
        </p:txBody>
      </p:sp>
      <p:sp>
        <p:nvSpPr>
          <p:cNvPr id="18" name="Rectangle 17"/>
          <p:cNvSpPr/>
          <p:nvPr>
            <p:custDataLst>
              <p:tags r:id="rId8"/>
            </p:custDataLst>
          </p:nvPr>
        </p:nvSpPr>
        <p:spPr>
          <a:xfrm>
            <a:off x="83283" y="2373086"/>
            <a:ext cx="2605488" cy="40003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8861111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103747"/>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Inventaires (comptabilité d’exercice)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Rectangle à coins arrondis 10"/>
          <p:cNvSpPr/>
          <p:nvPr>
            <p:custDataLst>
              <p:tags r:id="rId2"/>
            </p:custDataLst>
          </p:nvPr>
        </p:nvSpPr>
        <p:spPr>
          <a:xfrm>
            <a:off x="284188" y="3940931"/>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0" name="ZoneTexte 9"/>
          <p:cNvSpPr txBox="1"/>
          <p:nvPr>
            <p:custDataLst>
              <p:tags r:id="rId3"/>
            </p:custDataLst>
          </p:nvPr>
        </p:nvSpPr>
        <p:spPr>
          <a:xfrm>
            <a:off x="2290058" y="3918700"/>
            <a:ext cx="9630595" cy="430887"/>
          </a:xfrm>
          <a:prstGeom prst="rect">
            <a:avLst/>
          </a:prstGeom>
          <a:noFill/>
        </p:spPr>
        <p:txBody>
          <a:bodyPr wrap="square" rtlCol="0">
            <a:spAutoFit/>
          </a:bodyPr>
          <a:lstStyle/>
          <a:p>
            <a:r>
              <a:rPr lang="fr-CA" sz="2200" dirty="0" smtClean="0">
                <a:latin typeface="Century Gothic" panose="020B0502020202020204" pitchFamily="34" charset="0"/>
              </a:rPr>
              <a:t>Possibilité d’indiquer la présence ou non des inventaires aux É/F.</a:t>
            </a:r>
            <a:endParaRPr lang="fr-CA" sz="2200" dirty="0" smtClean="0">
              <a:ln w="0"/>
              <a:latin typeface="Century Gothic" panose="020B0502020202020204" pitchFamily="34" charset="0"/>
            </a:endParaRPr>
          </a:p>
        </p:txBody>
      </p:sp>
      <p:sp>
        <p:nvSpPr>
          <p:cNvPr id="15" name="Rectangle 14"/>
          <p:cNvSpPr/>
          <p:nvPr>
            <p:custDataLst>
              <p:tags r:id="rId4"/>
            </p:custDataLst>
          </p:nvPr>
        </p:nvSpPr>
        <p:spPr>
          <a:xfrm>
            <a:off x="0" y="0"/>
            <a:ext cx="12192000" cy="8945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Ellipse 15"/>
          <p:cNvSpPr/>
          <p:nvPr>
            <p:custDataLst>
              <p:tags r:id="rId5"/>
            </p:custDataLst>
          </p:nvPr>
        </p:nvSpPr>
        <p:spPr>
          <a:xfrm>
            <a:off x="284188" y="4487003"/>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17" name="ZoneTexte 16"/>
          <p:cNvSpPr txBox="1"/>
          <p:nvPr>
            <p:custDataLst>
              <p:tags r:id="rId6"/>
            </p:custDataLst>
          </p:nvPr>
        </p:nvSpPr>
        <p:spPr>
          <a:xfrm>
            <a:off x="2290058" y="4511977"/>
            <a:ext cx="8721167" cy="984885"/>
          </a:xfrm>
          <a:prstGeom prst="rect">
            <a:avLst/>
          </a:prstGeom>
          <a:noFill/>
        </p:spPr>
        <p:txBody>
          <a:bodyPr wrap="square" rtlCol="0">
            <a:spAutoFit/>
          </a:bodyPr>
          <a:lstStyle/>
          <a:p>
            <a:pPr marL="0" lvl="2"/>
            <a:r>
              <a:rPr lang="fr-CA" sz="2200" dirty="0" smtClean="0">
                <a:latin typeface="Century Gothic" panose="020B0502020202020204" pitchFamily="34" charset="0"/>
              </a:rPr>
              <a:t>Cocher « Non » lorsque vous êtes en présence : </a:t>
            </a:r>
          </a:p>
          <a:p>
            <a:pPr marL="742950" lvl="3" indent="-285750">
              <a:buFont typeface="Wingdings" panose="05000000000000000000" pitchFamily="2" charset="2"/>
              <a:buChar char="ü"/>
            </a:pPr>
            <a:r>
              <a:rPr lang="fr-CA" dirty="0" smtClean="0">
                <a:latin typeface="Century Gothic" panose="020B0502020202020204" pitchFamily="34" charset="0"/>
              </a:rPr>
              <a:t>Production de miel : L’essaim non présent aux É/F;</a:t>
            </a:r>
            <a:endParaRPr lang="fr-CA" dirty="0">
              <a:latin typeface="Century Gothic" panose="020B0502020202020204" pitchFamily="34" charset="0"/>
            </a:endParaRPr>
          </a:p>
          <a:p>
            <a:pPr marL="742950" lvl="3" indent="-285750">
              <a:buFont typeface="Wingdings" panose="05000000000000000000" pitchFamily="2" charset="2"/>
              <a:buChar char="ü"/>
            </a:pPr>
            <a:r>
              <a:rPr lang="fr-CA" dirty="0" smtClean="0">
                <a:latin typeface="Century Gothic" panose="020B0502020202020204" pitchFamily="34" charset="0"/>
              </a:rPr>
              <a:t>Inventaire omis lors de la production des É/F.</a:t>
            </a:r>
            <a:endParaRPr lang="fr-CA" dirty="0">
              <a:latin typeface="Century Gothic" panose="020B0502020202020204" pitchFamily="34" charset="0"/>
            </a:endParaRPr>
          </a:p>
        </p:txBody>
      </p:sp>
      <p:pic>
        <p:nvPicPr>
          <p:cNvPr id="19" name="Image 18" descr="Saisir les données financières SDFI  La Financière agricole du Québec"/>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0" y="1695109"/>
            <a:ext cx="12192000" cy="1984056"/>
          </a:xfrm>
          <a:prstGeom prst="rect">
            <a:avLst/>
          </a:prstGeom>
          <a:noFill/>
          <a:ln w="19050">
            <a:solidFill>
              <a:schemeClr val="tx1"/>
            </a:solidFill>
          </a:ln>
        </p:spPr>
      </p:pic>
      <p:sp>
        <p:nvSpPr>
          <p:cNvPr id="20" name="Rectangle 19"/>
          <p:cNvSpPr/>
          <p:nvPr>
            <p:custDataLst>
              <p:tags r:id="rId8"/>
            </p:custDataLst>
          </p:nvPr>
        </p:nvSpPr>
        <p:spPr>
          <a:xfrm>
            <a:off x="83283" y="2799267"/>
            <a:ext cx="6411686" cy="803193"/>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13843324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Saisir les données financières SDFI  La Financière agricole du Québec"/>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0" y="19551"/>
            <a:ext cx="12115800" cy="6648450"/>
          </a:xfrm>
          <a:prstGeom prst="rect">
            <a:avLst/>
          </a:prstGeom>
          <a:noFill/>
          <a:ln w="19050">
            <a:solidFill>
              <a:schemeClr val="tx1"/>
            </a:solidFill>
          </a:ln>
        </p:spPr>
      </p:pic>
      <p:sp>
        <p:nvSpPr>
          <p:cNvPr id="12" name="Rectangle 11"/>
          <p:cNvSpPr/>
          <p:nvPr>
            <p:custDataLst>
              <p:tags r:id="rId2"/>
            </p:custDataLst>
          </p:nvPr>
        </p:nvSpPr>
        <p:spPr>
          <a:xfrm>
            <a:off x="1086" y="1101915"/>
            <a:ext cx="6518421" cy="86884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6" name="Rectangle 15"/>
          <p:cNvSpPr/>
          <p:nvPr>
            <p:custDataLst>
              <p:tags r:id="rId3"/>
            </p:custDataLst>
          </p:nvPr>
        </p:nvSpPr>
        <p:spPr>
          <a:xfrm>
            <a:off x="9341990" y="2663923"/>
            <a:ext cx="2784621" cy="4141560"/>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9" name="Rectangle 18"/>
          <p:cNvSpPr/>
          <p:nvPr>
            <p:custDataLst>
              <p:tags r:id="rId4"/>
            </p:custDataLst>
          </p:nvPr>
        </p:nvSpPr>
        <p:spPr>
          <a:xfrm>
            <a:off x="9341990" y="2650631"/>
            <a:ext cx="2784621" cy="4141560"/>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16618255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Saisir les données financières SDFI  La Financière agricole du Québec"/>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57150" y="2718"/>
            <a:ext cx="12134850" cy="6855282"/>
          </a:xfrm>
          <a:prstGeom prst="rect">
            <a:avLst/>
          </a:prstGeom>
          <a:noFill/>
          <a:ln w="19050">
            <a:solidFill>
              <a:schemeClr val="tx1"/>
            </a:solidFill>
          </a:ln>
        </p:spPr>
      </p:pic>
      <p:sp>
        <p:nvSpPr>
          <p:cNvPr id="12" name="Rectangle 11"/>
          <p:cNvSpPr/>
          <p:nvPr>
            <p:custDataLst>
              <p:tags r:id="rId2"/>
            </p:custDataLst>
          </p:nvPr>
        </p:nvSpPr>
        <p:spPr>
          <a:xfrm>
            <a:off x="114079" y="1072847"/>
            <a:ext cx="6518421" cy="868848"/>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6" name="Rectangle 15"/>
          <p:cNvSpPr/>
          <p:nvPr>
            <p:custDataLst>
              <p:tags r:id="rId3"/>
            </p:custDataLst>
          </p:nvPr>
        </p:nvSpPr>
        <p:spPr>
          <a:xfrm>
            <a:off x="9341990" y="2663923"/>
            <a:ext cx="2784621" cy="4141560"/>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pic>
        <p:nvPicPr>
          <p:cNvPr id="17" name="Image 1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9026316" y="1312314"/>
            <a:ext cx="746996" cy="724062"/>
          </a:xfrm>
          <a:prstGeom prst="rect">
            <a:avLst/>
          </a:prstGeom>
        </p:spPr>
      </p:pic>
      <p:sp>
        <p:nvSpPr>
          <p:cNvPr id="18" name="ZoneTexte 17"/>
          <p:cNvSpPr txBox="1"/>
          <p:nvPr>
            <p:custDataLst>
              <p:tags r:id="rId5"/>
            </p:custDataLst>
          </p:nvPr>
        </p:nvSpPr>
        <p:spPr>
          <a:xfrm>
            <a:off x="9773312" y="1351180"/>
            <a:ext cx="2353299" cy="646331"/>
          </a:xfrm>
          <a:prstGeom prst="rect">
            <a:avLst/>
          </a:prstGeom>
          <a:noFill/>
        </p:spPr>
        <p:txBody>
          <a:bodyPr wrap="square" rtlCol="0">
            <a:spAutoFit/>
          </a:bodyPr>
          <a:lstStyle/>
          <a:p>
            <a:pPr algn="ctr"/>
            <a:r>
              <a:rPr lang="fr-CA" b="1" dirty="0" smtClean="0">
                <a:solidFill>
                  <a:srgbClr val="FF0000"/>
                </a:solidFill>
                <a:latin typeface="Century Gothic" panose="020B0502020202020204" pitchFamily="34" charset="0"/>
              </a:rPr>
              <a:t>Décocher si non présent au É/F </a:t>
            </a:r>
            <a:endParaRPr lang="fr-CA" b="1" dirty="0">
              <a:solidFill>
                <a:srgbClr val="FF0000"/>
              </a:solidFill>
              <a:latin typeface="Century Gothic" panose="020B0502020202020204" pitchFamily="34" charset="0"/>
            </a:endParaRPr>
          </a:p>
        </p:txBody>
      </p:sp>
      <p:sp>
        <p:nvSpPr>
          <p:cNvPr id="19" name="Rectangle 18"/>
          <p:cNvSpPr/>
          <p:nvPr>
            <p:custDataLst>
              <p:tags r:id="rId6"/>
            </p:custDataLst>
          </p:nvPr>
        </p:nvSpPr>
        <p:spPr>
          <a:xfrm>
            <a:off x="9341990" y="2650631"/>
            <a:ext cx="2784621" cy="4141560"/>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4544552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p:cNvSpPr>
            <a:spLocks noGrp="1"/>
          </p:cNvSpPr>
          <p:nvPr>
            <p:ph type="title"/>
            <p:custDataLst>
              <p:tags r:id="rId1"/>
            </p:custDataLst>
          </p:nvPr>
        </p:nvSpPr>
        <p:spPr>
          <a:xfrm>
            <a:off x="-1" y="0"/>
            <a:ext cx="12192000" cy="891920"/>
          </a:xfrm>
        </p:spPr>
        <p:txBody>
          <a:bodyPr>
            <a:normAutofit/>
          </a:bodyPr>
          <a:lstStyle/>
          <a:p>
            <a:r>
              <a:rPr lang="fr-CA" sz="3600" cap="all" dirty="0">
                <a:ln/>
                <a:effectLst>
                  <a:outerShdw blurRad="38100" dist="19050" dir="2700000" algn="tl" rotWithShape="0">
                    <a:schemeClr val="dk1">
                      <a:lumMod val="50000"/>
                      <a:alpha val="40000"/>
                    </a:schemeClr>
                  </a:outerShdw>
                </a:effectLst>
              </a:rPr>
              <a:t>Outil de saisie des données financières</a:t>
            </a:r>
          </a:p>
        </p:txBody>
      </p:sp>
      <p:sp>
        <p:nvSpPr>
          <p:cNvPr id="10" name="Rectangle 9"/>
          <p:cNvSpPr/>
          <p:nvPr>
            <p:custDataLst>
              <p:tags r:id="rId2"/>
            </p:custDataLst>
          </p:nvPr>
        </p:nvSpPr>
        <p:spPr>
          <a:xfrm>
            <a:off x="0" y="101128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Inventaires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5" name="Image 14" descr="Saisir les données financières SDFI  La Financière agricole du Québec"/>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48689" y="1484182"/>
            <a:ext cx="11231903" cy="3756008"/>
          </a:xfrm>
          <a:prstGeom prst="rect">
            <a:avLst/>
          </a:prstGeom>
          <a:noFill/>
          <a:ln w="19050">
            <a:solidFill>
              <a:schemeClr val="tx1"/>
            </a:solidFill>
          </a:ln>
        </p:spPr>
      </p:pic>
      <p:sp>
        <p:nvSpPr>
          <p:cNvPr id="16" name="Rectangle 15"/>
          <p:cNvSpPr/>
          <p:nvPr>
            <p:custDataLst>
              <p:tags r:id="rId4"/>
            </p:custDataLst>
          </p:nvPr>
        </p:nvSpPr>
        <p:spPr>
          <a:xfrm>
            <a:off x="275153" y="1535184"/>
            <a:ext cx="2755723" cy="1290211"/>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9" name="ZoneTexte 18"/>
          <p:cNvSpPr txBox="1"/>
          <p:nvPr>
            <p:custDataLst>
              <p:tags r:id="rId5"/>
            </p:custDataLst>
          </p:nvPr>
        </p:nvSpPr>
        <p:spPr>
          <a:xfrm>
            <a:off x="248689" y="5731158"/>
            <a:ext cx="11638511" cy="783193"/>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Wingdings" panose="05000000000000000000" pitchFamily="2" charset="2"/>
              <a:buChar char="ü"/>
            </a:pPr>
            <a:r>
              <a:rPr lang="fr-CA" sz="2000" dirty="0" smtClean="0">
                <a:latin typeface="Century Gothic" panose="020B0502020202020204" pitchFamily="34" charset="0"/>
              </a:rPr>
              <a:t>Exclut les inventaires non présents aux É/F</a:t>
            </a:r>
          </a:p>
          <a:p>
            <a:pPr marL="285750" indent="-285750">
              <a:buFont typeface="Wingdings" panose="05000000000000000000" pitchFamily="2" charset="2"/>
              <a:buChar char="ü"/>
            </a:pPr>
            <a:r>
              <a:rPr lang="fr-CA" sz="2000" dirty="0" smtClean="0">
                <a:latin typeface="Century Gothic" panose="020B0502020202020204" pitchFamily="34" charset="0"/>
              </a:rPr>
              <a:t>Report dans le bilan </a:t>
            </a:r>
            <a:endParaRPr lang="fr-CA" sz="2000" b="1" dirty="0" smtClean="0">
              <a:latin typeface="Century Gothic" panose="020B0502020202020204" pitchFamily="34" charset="0"/>
            </a:endParaRPr>
          </a:p>
        </p:txBody>
      </p:sp>
      <p:sp>
        <p:nvSpPr>
          <p:cNvPr id="20" name="Rectangle 19"/>
          <p:cNvSpPr/>
          <p:nvPr>
            <p:custDataLst>
              <p:tags r:id="rId6"/>
            </p:custDataLst>
          </p:nvPr>
        </p:nvSpPr>
        <p:spPr>
          <a:xfrm>
            <a:off x="9811820" y="2907925"/>
            <a:ext cx="1541123" cy="359595"/>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1" name="Rectangle 20"/>
          <p:cNvSpPr/>
          <p:nvPr>
            <p:custDataLst>
              <p:tags r:id="rId7"/>
            </p:custDataLst>
          </p:nvPr>
        </p:nvSpPr>
        <p:spPr>
          <a:xfrm>
            <a:off x="300060" y="3208157"/>
            <a:ext cx="6830205" cy="160014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2" name="Flèche droite 21"/>
          <p:cNvSpPr/>
          <p:nvPr>
            <p:custDataLst>
              <p:tags r:id="rId8"/>
            </p:custDataLst>
          </p:nvPr>
        </p:nvSpPr>
        <p:spPr>
          <a:xfrm rot="5400000">
            <a:off x="3024757" y="4980923"/>
            <a:ext cx="961677" cy="36986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854320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p:cNvSpPr>
            <a:spLocks noGrp="1"/>
          </p:cNvSpPr>
          <p:nvPr>
            <p:ph type="title"/>
            <p:custDataLst>
              <p:tags r:id="rId1"/>
            </p:custDataLst>
          </p:nvPr>
        </p:nvSpPr>
        <p:spPr>
          <a:xfrm>
            <a:off x="-1" y="0"/>
            <a:ext cx="12192000" cy="891920"/>
          </a:xfrm>
        </p:spPr>
        <p:txBody>
          <a:bodyPr>
            <a:normAutofit/>
          </a:bodyPr>
          <a:lstStyle/>
          <a:p>
            <a:r>
              <a:rPr lang="fr-CA" sz="3600" cap="all" dirty="0">
                <a:ln/>
                <a:effectLst>
                  <a:outerShdw blurRad="38100" dist="19050" dir="2700000" algn="tl" rotWithShape="0">
                    <a:schemeClr val="dk1">
                      <a:lumMod val="50000"/>
                      <a:alpha val="40000"/>
                    </a:schemeClr>
                  </a:outerShdw>
                </a:effectLst>
              </a:rPr>
              <a:t>Outil de saisie des données financières</a:t>
            </a:r>
          </a:p>
        </p:txBody>
      </p:sp>
      <p:sp>
        <p:nvSpPr>
          <p:cNvPr id="10" name="Rectangle 9"/>
          <p:cNvSpPr/>
          <p:nvPr>
            <p:custDataLst>
              <p:tags r:id="rId2"/>
            </p:custDataLst>
          </p:nvPr>
        </p:nvSpPr>
        <p:spPr>
          <a:xfrm>
            <a:off x="0" y="104210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Inventaires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6" name="Rectangle à coins arrondis 15"/>
          <p:cNvSpPr/>
          <p:nvPr>
            <p:custDataLst>
              <p:tags r:id="rId3"/>
            </p:custDataLst>
          </p:nvPr>
        </p:nvSpPr>
        <p:spPr>
          <a:xfrm>
            <a:off x="181446" y="3953214"/>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7" name="ZoneTexte 16"/>
          <p:cNvSpPr txBox="1"/>
          <p:nvPr>
            <p:custDataLst>
              <p:tags r:id="rId4"/>
            </p:custDataLst>
          </p:nvPr>
        </p:nvSpPr>
        <p:spPr>
          <a:xfrm>
            <a:off x="2322181" y="3964443"/>
            <a:ext cx="8652192" cy="400110"/>
          </a:xfrm>
          <a:prstGeom prst="rect">
            <a:avLst/>
          </a:prstGeom>
          <a:noFill/>
        </p:spPr>
        <p:txBody>
          <a:bodyPr wrap="square" rtlCol="0">
            <a:spAutoFit/>
          </a:bodyPr>
          <a:lstStyle/>
          <a:p>
            <a:r>
              <a:rPr lang="fr-CA" sz="2000" dirty="0" smtClean="0">
                <a:latin typeface="Century Gothic" panose="020B0502020202020204" pitchFamily="34" charset="0"/>
              </a:rPr>
              <a:t>L’ensemble des champs sont saisissables.</a:t>
            </a:r>
          </a:p>
        </p:txBody>
      </p:sp>
      <p:sp>
        <p:nvSpPr>
          <p:cNvPr id="18" name="Ellipse 17"/>
          <p:cNvSpPr/>
          <p:nvPr>
            <p:custDataLst>
              <p:tags r:id="rId5"/>
            </p:custDataLst>
          </p:nvPr>
        </p:nvSpPr>
        <p:spPr>
          <a:xfrm>
            <a:off x="181446" y="4553093"/>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pic>
        <p:nvPicPr>
          <p:cNvPr id="19" name="Image 18" descr="Saisir les données financières SDFI  La Financière agricole du Québec"/>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99253" y="1586922"/>
            <a:ext cx="11934825" cy="1990725"/>
          </a:xfrm>
          <a:prstGeom prst="rect">
            <a:avLst/>
          </a:prstGeom>
          <a:noFill/>
          <a:ln w="19050">
            <a:solidFill>
              <a:schemeClr val="tx1"/>
            </a:solidFill>
          </a:ln>
        </p:spPr>
      </p:pic>
      <p:sp>
        <p:nvSpPr>
          <p:cNvPr id="20" name="ZoneTexte 19"/>
          <p:cNvSpPr txBox="1"/>
          <p:nvPr>
            <p:custDataLst>
              <p:tags r:id="rId7"/>
            </p:custDataLst>
          </p:nvPr>
        </p:nvSpPr>
        <p:spPr>
          <a:xfrm>
            <a:off x="2322180" y="5657794"/>
            <a:ext cx="9329045" cy="400110"/>
          </a:xfrm>
          <a:prstGeom prst="rect">
            <a:avLst/>
          </a:prstGeom>
          <a:noFill/>
        </p:spPr>
        <p:txBody>
          <a:bodyPr wrap="square" rtlCol="0">
            <a:spAutoFit/>
          </a:bodyPr>
          <a:lstStyle/>
          <a:p>
            <a:r>
              <a:rPr lang="fr-CA" sz="2000" dirty="0" smtClean="0">
                <a:latin typeface="Century Gothic" panose="020B0502020202020204" pitchFamily="34" charset="0"/>
              </a:rPr>
              <a:t>Recommandation de saisir la « Quantité » et la « Valeur totale » arrondie.</a:t>
            </a:r>
          </a:p>
        </p:txBody>
      </p:sp>
      <p:pic>
        <p:nvPicPr>
          <p:cNvPr id="21" name="Image 20"/>
          <p:cNvPicPr>
            <a:picLocks noChangeAspect="1"/>
          </p:cNvPicPr>
          <p:nvPr>
            <p:custDataLst>
              <p:tags r:id="rId8"/>
            </p:custDataLst>
          </p:nvPr>
        </p:nvPicPr>
        <p:blipFill>
          <a:blip r:embed="rId14">
            <a:extLst>
              <a:ext uri="{28A0092B-C50C-407E-A947-70E740481C1C}">
                <a14:useLocalDpi xmlns:a14="http://schemas.microsoft.com/office/drawing/2010/main" val="0"/>
              </a:ext>
            </a:extLst>
          </a:blip>
          <a:stretch>
            <a:fillRect/>
          </a:stretch>
        </p:blipFill>
        <p:spPr>
          <a:xfrm>
            <a:off x="489857" y="5333910"/>
            <a:ext cx="1049315" cy="1017100"/>
          </a:xfrm>
          <a:prstGeom prst="rect">
            <a:avLst/>
          </a:prstGeom>
        </p:spPr>
      </p:pic>
      <p:sp>
        <p:nvSpPr>
          <p:cNvPr id="22" name="ZoneTexte 21"/>
          <p:cNvSpPr txBox="1"/>
          <p:nvPr>
            <p:custDataLst>
              <p:tags r:id="rId9"/>
            </p:custDataLst>
          </p:nvPr>
        </p:nvSpPr>
        <p:spPr>
          <a:xfrm>
            <a:off x="2322181" y="4644715"/>
            <a:ext cx="8652192" cy="400110"/>
          </a:xfrm>
          <a:prstGeom prst="rect">
            <a:avLst/>
          </a:prstGeom>
          <a:noFill/>
        </p:spPr>
        <p:txBody>
          <a:bodyPr wrap="square" rtlCol="0">
            <a:spAutoFit/>
          </a:bodyPr>
          <a:lstStyle/>
          <a:p>
            <a:r>
              <a:rPr lang="fr-CA" sz="2000" dirty="0" smtClean="0">
                <a:latin typeface="Century Gothic" panose="020B0502020202020204" pitchFamily="34" charset="0"/>
              </a:rPr>
              <a:t>Saisir deux informations sur trois. </a:t>
            </a:r>
          </a:p>
        </p:txBody>
      </p:sp>
      <p:sp>
        <p:nvSpPr>
          <p:cNvPr id="4" name="Multiplier 3"/>
          <p:cNvSpPr/>
          <p:nvPr>
            <p:custDataLst>
              <p:tags r:id="rId10"/>
            </p:custDataLst>
          </p:nvPr>
        </p:nvSpPr>
        <p:spPr>
          <a:xfrm>
            <a:off x="5044611" y="2196091"/>
            <a:ext cx="1674688" cy="1417834"/>
          </a:xfrm>
          <a:prstGeom prst="mathMultipl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5864003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4" descr="Saisir les données financières (SDFI) - La Financière agricole du Québec"/>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a:xfrm>
            <a:off x="22357" y="1513073"/>
            <a:ext cx="12169642" cy="5191617"/>
          </a:xfrm>
          <a:prstGeom prst="rect">
            <a:avLst/>
          </a:prstGeom>
        </p:spPr>
      </p:pic>
      <p:sp>
        <p:nvSpPr>
          <p:cNvPr id="9" name="Titre 1"/>
          <p:cNvSpPr>
            <a:spLocks noGrp="1"/>
          </p:cNvSpPr>
          <p:nvPr>
            <p:ph type="title"/>
            <p:custDataLst>
              <p:tags r:id="rId2"/>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3"/>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Revenus (Comptabilité de caisse)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1" name="Rectangle 20"/>
          <p:cNvSpPr/>
          <p:nvPr>
            <p:custDataLst>
              <p:tags r:id="rId4"/>
            </p:custDataLst>
          </p:nvPr>
        </p:nvSpPr>
        <p:spPr>
          <a:xfrm>
            <a:off x="3125378" y="2756205"/>
            <a:ext cx="7530958" cy="4082612"/>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309760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1"/>
            <p:custDataLst>
              <p:tags r:id="rId1"/>
            </p:custDataLst>
            <p:extLst>
              <p:ext uri="{D42A27DB-BD31-4B8C-83A1-F6EECF244321}">
                <p14:modId xmlns:p14="http://schemas.microsoft.com/office/powerpoint/2010/main" val="728913465"/>
              </p:ext>
            </p:extLst>
          </p:nvPr>
        </p:nvGraphicFramePr>
        <p:xfrm>
          <a:off x="406400" y="1809750"/>
          <a:ext cx="11379200" cy="47307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Espace réservé du texte 5"/>
          <p:cNvSpPr>
            <a:spLocks noGrp="1"/>
          </p:cNvSpPr>
          <p:nvPr>
            <p:ph type="body" idx="13"/>
            <p:custDataLst>
              <p:tags r:id="rId2"/>
            </p:custDataLst>
          </p:nvPr>
        </p:nvSpPr>
        <p:spPr/>
        <p:txBody>
          <a:bodyPr/>
          <a:lstStyle/>
          <a:p>
            <a:r>
              <a:rPr lang="fr-CA" cap="small" dirty="0">
                <a:ln w="0">
                  <a:solidFill>
                    <a:prstClr val="white"/>
                  </a:solidFill>
                </a:ln>
                <a:solidFill>
                  <a:prstClr val="white"/>
                </a:solidFill>
                <a:effectLst>
                  <a:outerShdw blurRad="38100" dist="19050" dir="2700000" algn="tl" rotWithShape="0">
                    <a:prstClr val="black">
                      <a:alpha val="40000"/>
                    </a:prstClr>
                  </a:outerShdw>
                </a:effectLst>
              </a:rPr>
              <a:t>Pourquoi la collecte unifiée des données financières</a:t>
            </a:r>
            <a:r>
              <a:rPr lang="fr-CA" cap="small" dirty="0" smtClean="0">
                <a:ln w="0">
                  <a:solidFill>
                    <a:prstClr val="white"/>
                  </a:solidFill>
                </a:ln>
                <a:solidFill>
                  <a:prstClr val="white"/>
                </a:solidFill>
                <a:effectLst>
                  <a:outerShdw blurRad="38100" dist="19050" dir="2700000" algn="tl" rotWithShape="0">
                    <a:prstClr val="black">
                      <a:alpha val="40000"/>
                    </a:prstClr>
                  </a:outerShdw>
                </a:effectLst>
              </a:rPr>
              <a:t>?</a:t>
            </a:r>
            <a:endParaRPr lang="fr-CA" cap="small" dirty="0">
              <a:ln w="0">
                <a:solidFill>
                  <a:prstClr val="white"/>
                </a:solidFill>
              </a:ln>
              <a:solidFill>
                <a:prstClr val="white"/>
              </a:solidFill>
              <a:effectLst>
                <a:outerShdw blurRad="38100" dist="19050" dir="2700000" algn="tl" rotWithShape="0">
                  <a:prstClr val="black">
                    <a:alpha val="40000"/>
                  </a:prstClr>
                </a:outerShdw>
              </a:effectLst>
            </a:endParaRPr>
          </a:p>
        </p:txBody>
      </p:sp>
      <p:pic>
        <p:nvPicPr>
          <p:cNvPr id="26" name="Image 25"/>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5232399" y="4610100"/>
            <a:ext cx="1727200" cy="1727200"/>
          </a:xfrm>
          <a:prstGeom prst="rect">
            <a:avLst/>
          </a:prstGeom>
        </p:spPr>
      </p:pic>
      <p:sp>
        <p:nvSpPr>
          <p:cNvPr id="8" name="Titre 4"/>
          <p:cNvSpPr>
            <a:spLocks noGrp="1"/>
          </p:cNvSpPr>
          <p:nvPr>
            <p:ph type="title"/>
            <p:custDataLst>
              <p:tags r:id="rId4"/>
            </p:custDataLst>
          </p:nvPr>
        </p:nvSpPr>
        <p:spPr>
          <a:xfrm>
            <a:off x="1" y="0"/>
            <a:ext cx="12192000" cy="995423"/>
          </a:xfrm>
        </p:spPr>
        <p:txBody>
          <a:bodyPr>
            <a:normAutofit/>
          </a:bodyPr>
          <a:lstStyle/>
          <a:p>
            <a:r>
              <a:rPr lang="fr-CA" sz="4800" cap="all" dirty="0">
                <a:ln/>
                <a:effectLst>
                  <a:outerShdw blurRad="38100" dist="19050" dir="2700000" algn="tl" rotWithShape="0">
                    <a:schemeClr val="dk1">
                      <a:lumMod val="50000"/>
                      <a:alpha val="40000"/>
                    </a:schemeClr>
                  </a:outerShdw>
                </a:effectLst>
              </a:rPr>
              <a:t>Mise en </a:t>
            </a:r>
            <a:r>
              <a:rPr lang="fr-CA" sz="4800" cap="all" dirty="0" smtClean="0">
                <a:ln/>
                <a:effectLst>
                  <a:outerShdw blurRad="38100" dist="19050" dir="2700000" algn="tl" rotWithShape="0">
                    <a:schemeClr val="dk1">
                      <a:lumMod val="50000"/>
                      <a:alpha val="40000"/>
                    </a:schemeClr>
                  </a:outerShdw>
                </a:effectLst>
              </a:rPr>
              <a:t>contexte</a:t>
            </a:r>
            <a:endParaRPr lang="fr-CA" sz="4800" cap="all" dirty="0"/>
          </a:p>
        </p:txBody>
      </p:sp>
    </p:spTree>
    <p:extLst>
      <p:ext uri="{BB962C8B-B14F-4D97-AF65-F5344CB8AC3E}">
        <p14:creationId xmlns:p14="http://schemas.microsoft.com/office/powerpoint/2010/main" val="7835017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Revenus (Comptabilité de caisse)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6" name="Image 5" descr="Saisir les données financières SDFI  La Financière agricole du Québec"/>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76199" y="1981784"/>
            <a:ext cx="11523325" cy="1314527"/>
          </a:xfrm>
          <a:prstGeom prst="rect">
            <a:avLst/>
          </a:prstGeom>
          <a:noFill/>
          <a:ln>
            <a:noFill/>
          </a:ln>
        </p:spPr>
      </p:pic>
      <p:pic>
        <p:nvPicPr>
          <p:cNvPr id="8" name="Image 7" descr="Saisir les données financières SDFI  La Financière agricole du Québec"/>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23824" y="3347681"/>
            <a:ext cx="11944350" cy="2686050"/>
          </a:xfrm>
          <a:prstGeom prst="rect">
            <a:avLst/>
          </a:prstGeom>
          <a:noFill/>
          <a:ln>
            <a:noFill/>
          </a:ln>
        </p:spPr>
      </p:pic>
      <p:sp>
        <p:nvSpPr>
          <p:cNvPr id="7" name="Rectangle 6"/>
          <p:cNvSpPr/>
          <p:nvPr>
            <p:custDataLst>
              <p:tags r:id="rId5"/>
            </p:custDataLst>
          </p:nvPr>
        </p:nvSpPr>
        <p:spPr>
          <a:xfrm>
            <a:off x="2491409" y="5211793"/>
            <a:ext cx="9208473" cy="43940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 name="Rectangle 1"/>
          <p:cNvSpPr/>
          <p:nvPr>
            <p:custDataLst>
              <p:tags r:id="rId6"/>
            </p:custDataLst>
          </p:nvPr>
        </p:nvSpPr>
        <p:spPr>
          <a:xfrm>
            <a:off x="76199" y="2021976"/>
            <a:ext cx="11991975" cy="41697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957993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ZoneTexte 11"/>
          <p:cNvSpPr txBox="1"/>
          <p:nvPr>
            <p:custDataLst>
              <p:tags r:id="rId3"/>
            </p:custDataLst>
          </p:nvPr>
        </p:nvSpPr>
        <p:spPr>
          <a:xfrm>
            <a:off x="1" y="1513073"/>
            <a:ext cx="3426488" cy="1200329"/>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Comptabilité d’exercice</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6" name="Image 5" descr="Saisir les données financières SDFI  La Financière agricole du Québec"/>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3054699" y="1193871"/>
            <a:ext cx="9137300" cy="5551714"/>
          </a:xfrm>
          <a:prstGeom prst="rect">
            <a:avLst/>
          </a:prstGeom>
          <a:noFill/>
          <a:ln w="19050">
            <a:solidFill>
              <a:schemeClr val="tx1"/>
            </a:solidFill>
          </a:ln>
        </p:spPr>
      </p:pic>
    </p:spTree>
    <p:extLst>
      <p:ext uri="{BB962C8B-B14F-4D97-AF65-F5344CB8AC3E}">
        <p14:creationId xmlns:p14="http://schemas.microsoft.com/office/powerpoint/2010/main" val="3076222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Revenus (comptabilité d’exercice)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2" name="Image 11" descr="Saisir les données financières SDFI  La Financière agricole du Québec"/>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152399" y="1513073"/>
            <a:ext cx="11887200" cy="1266825"/>
          </a:xfrm>
          <a:prstGeom prst="rect">
            <a:avLst/>
          </a:prstGeom>
          <a:noFill/>
          <a:ln>
            <a:noFill/>
          </a:ln>
        </p:spPr>
      </p:pic>
      <p:pic>
        <p:nvPicPr>
          <p:cNvPr id="13" name="Image 12" descr="Saisir les données financières SDFI  La Financière agricole du Québec"/>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121577" y="2820994"/>
            <a:ext cx="11534775" cy="2609850"/>
          </a:xfrm>
          <a:prstGeom prst="rect">
            <a:avLst/>
          </a:prstGeom>
          <a:noFill/>
          <a:ln>
            <a:noFill/>
          </a:ln>
        </p:spPr>
      </p:pic>
      <p:sp>
        <p:nvSpPr>
          <p:cNvPr id="14" name="Rectangle 13"/>
          <p:cNvSpPr/>
          <p:nvPr>
            <p:custDataLst>
              <p:tags r:id="rId5"/>
            </p:custDataLst>
          </p:nvPr>
        </p:nvSpPr>
        <p:spPr>
          <a:xfrm>
            <a:off x="121577" y="2067485"/>
            <a:ext cx="2755723" cy="43940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5" name="Rectangle à coins arrondis 14"/>
          <p:cNvSpPr/>
          <p:nvPr>
            <p:custDataLst>
              <p:tags r:id="rId6"/>
            </p:custDataLst>
          </p:nvPr>
        </p:nvSpPr>
        <p:spPr>
          <a:xfrm>
            <a:off x="152399" y="5430844"/>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6" name="ZoneTexte 15"/>
          <p:cNvSpPr txBox="1"/>
          <p:nvPr>
            <p:custDataLst>
              <p:tags r:id="rId7"/>
            </p:custDataLst>
          </p:nvPr>
        </p:nvSpPr>
        <p:spPr>
          <a:xfrm>
            <a:off x="2229713" y="5471940"/>
            <a:ext cx="7880058" cy="400110"/>
          </a:xfrm>
          <a:prstGeom prst="rect">
            <a:avLst/>
          </a:prstGeom>
          <a:noFill/>
        </p:spPr>
        <p:txBody>
          <a:bodyPr wrap="square" rtlCol="0">
            <a:spAutoFit/>
          </a:bodyPr>
          <a:lstStyle/>
          <a:p>
            <a:r>
              <a:rPr lang="fr-CA" sz="2000" dirty="0" smtClean="0">
                <a:latin typeface="Century Gothic" panose="020B0502020202020204" pitchFamily="34" charset="0"/>
              </a:rPr>
              <a:t>4 éléments obligatoires à compléter.</a:t>
            </a:r>
          </a:p>
        </p:txBody>
      </p:sp>
      <p:sp>
        <p:nvSpPr>
          <p:cNvPr id="17" name="Ellipse 16"/>
          <p:cNvSpPr/>
          <p:nvPr>
            <p:custDataLst>
              <p:tags r:id="rId8"/>
            </p:custDataLst>
          </p:nvPr>
        </p:nvSpPr>
        <p:spPr>
          <a:xfrm>
            <a:off x="152399" y="6001749"/>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18" name="ZoneTexte 17"/>
          <p:cNvSpPr txBox="1"/>
          <p:nvPr>
            <p:custDataLst>
              <p:tags r:id="rId9"/>
            </p:custDataLst>
          </p:nvPr>
        </p:nvSpPr>
        <p:spPr>
          <a:xfrm>
            <a:off x="2229713" y="6066702"/>
            <a:ext cx="7880058" cy="400110"/>
          </a:xfrm>
          <a:prstGeom prst="rect">
            <a:avLst/>
          </a:prstGeom>
          <a:noFill/>
        </p:spPr>
        <p:txBody>
          <a:bodyPr wrap="square" rtlCol="0">
            <a:spAutoFit/>
          </a:bodyPr>
          <a:lstStyle/>
          <a:p>
            <a:r>
              <a:rPr lang="fr-CA" sz="2000" dirty="0" smtClean="0">
                <a:latin typeface="Century Gothic" panose="020B0502020202020204" pitchFamily="34" charset="0"/>
              </a:rPr>
              <a:t>Saisir les informations ou inscrire 0.</a:t>
            </a:r>
          </a:p>
        </p:txBody>
      </p:sp>
    </p:spTree>
    <p:extLst>
      <p:ext uri="{BB962C8B-B14F-4D97-AF65-F5344CB8AC3E}">
        <p14:creationId xmlns:p14="http://schemas.microsoft.com/office/powerpoint/2010/main" val="4341058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Saisir les données financières SDFI  La Financière agricole du Québec"/>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142874" y="1558677"/>
            <a:ext cx="11868150" cy="2705100"/>
          </a:xfrm>
          <a:prstGeom prst="rect">
            <a:avLst/>
          </a:prstGeom>
          <a:noFill/>
          <a:ln w="19050">
            <a:solidFill>
              <a:schemeClr val="tx1"/>
            </a:solidFill>
          </a:ln>
        </p:spPr>
      </p:pic>
      <p:sp>
        <p:nvSpPr>
          <p:cNvPr id="9" name="Titre 1"/>
          <p:cNvSpPr>
            <a:spLocks noGrp="1"/>
          </p:cNvSpPr>
          <p:nvPr>
            <p:ph type="title"/>
            <p:custDataLst>
              <p:tags r:id="rId2"/>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3"/>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Revenus (Comptabilité d’exercice)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0" name="Rectangle 19"/>
          <p:cNvSpPr/>
          <p:nvPr>
            <p:custDataLst>
              <p:tags r:id="rId4"/>
            </p:custDataLst>
          </p:nvPr>
        </p:nvSpPr>
        <p:spPr>
          <a:xfrm>
            <a:off x="142874" y="1627653"/>
            <a:ext cx="2415391" cy="1752546"/>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1" name="Rectangle 20"/>
          <p:cNvSpPr/>
          <p:nvPr>
            <p:custDataLst>
              <p:tags r:id="rId5"/>
            </p:custDataLst>
          </p:nvPr>
        </p:nvSpPr>
        <p:spPr>
          <a:xfrm>
            <a:off x="11527604" y="1686327"/>
            <a:ext cx="521520" cy="1752546"/>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3" name="Rectangle 22"/>
          <p:cNvSpPr/>
          <p:nvPr>
            <p:custDataLst>
              <p:tags r:id="rId6"/>
            </p:custDataLst>
          </p:nvPr>
        </p:nvSpPr>
        <p:spPr>
          <a:xfrm>
            <a:off x="10243335" y="3863696"/>
            <a:ext cx="1767690" cy="400081"/>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2" name="Rectangle 11"/>
          <p:cNvSpPr/>
          <p:nvPr>
            <p:custDataLst>
              <p:tags r:id="rId7"/>
            </p:custDataLst>
          </p:nvPr>
        </p:nvSpPr>
        <p:spPr>
          <a:xfrm>
            <a:off x="9339209" y="3433526"/>
            <a:ext cx="2188395" cy="43940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5709551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Revenus (Comptabilité d’exercice)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23" name="Rectangle 22"/>
          <p:cNvSpPr/>
          <p:nvPr>
            <p:custDataLst>
              <p:tags r:id="rId3"/>
            </p:custDataLst>
          </p:nvPr>
        </p:nvSpPr>
        <p:spPr>
          <a:xfrm>
            <a:off x="10243335" y="3863696"/>
            <a:ext cx="1767690" cy="400081"/>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pic>
        <p:nvPicPr>
          <p:cNvPr id="24" name="Image 23" descr="Saisir les données financières SDFI  La Financière agricole du Québec"/>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95250" y="1477199"/>
            <a:ext cx="11915775" cy="2865125"/>
          </a:xfrm>
          <a:prstGeom prst="rect">
            <a:avLst/>
          </a:prstGeom>
          <a:noFill/>
          <a:ln w="19050">
            <a:solidFill>
              <a:schemeClr val="tx1"/>
            </a:solidFill>
          </a:ln>
        </p:spPr>
      </p:pic>
      <p:sp>
        <p:nvSpPr>
          <p:cNvPr id="12" name="Rectangle 11"/>
          <p:cNvSpPr/>
          <p:nvPr>
            <p:custDataLst>
              <p:tags r:id="rId5"/>
            </p:custDataLst>
          </p:nvPr>
        </p:nvSpPr>
        <p:spPr>
          <a:xfrm>
            <a:off x="9339209" y="3433526"/>
            <a:ext cx="2188395" cy="43940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26915664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Revenus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5" name="Image 4" descr="Saisir les données financières SDFI  La Financière agricole du Québec"/>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82193" y="1602769"/>
            <a:ext cx="12031038" cy="3842534"/>
          </a:xfrm>
          <a:prstGeom prst="rect">
            <a:avLst/>
          </a:prstGeom>
          <a:noFill/>
          <a:ln w="19050">
            <a:solidFill>
              <a:schemeClr val="tx1"/>
            </a:solidFill>
          </a:ln>
        </p:spPr>
      </p:pic>
      <p:sp>
        <p:nvSpPr>
          <p:cNvPr id="6" name="ZoneTexte 5"/>
          <p:cNvSpPr txBox="1"/>
          <p:nvPr>
            <p:custDataLst>
              <p:tags r:id="rId4"/>
            </p:custDataLst>
          </p:nvPr>
        </p:nvSpPr>
        <p:spPr>
          <a:xfrm>
            <a:off x="2022143" y="6013756"/>
            <a:ext cx="7880058" cy="400110"/>
          </a:xfrm>
          <a:prstGeom prst="rect">
            <a:avLst/>
          </a:prstGeom>
          <a:noFill/>
        </p:spPr>
        <p:txBody>
          <a:bodyPr wrap="square" rtlCol="0">
            <a:spAutoFit/>
          </a:bodyPr>
          <a:lstStyle/>
          <a:p>
            <a:r>
              <a:rPr lang="fr-CA" sz="2000" b="1" dirty="0" smtClean="0">
                <a:latin typeface="Century Gothic" panose="020B0502020202020204" pitchFamily="34" charset="0"/>
              </a:rPr>
              <a:t>Calcul du paiement à Agri-Québec Plus</a:t>
            </a:r>
          </a:p>
        </p:txBody>
      </p:sp>
      <p:sp>
        <p:nvSpPr>
          <p:cNvPr id="7" name="Flèche à angle droit 6"/>
          <p:cNvSpPr/>
          <p:nvPr>
            <p:custDataLst>
              <p:tags r:id="rId5"/>
            </p:custDataLst>
          </p:nvPr>
        </p:nvSpPr>
        <p:spPr>
          <a:xfrm rot="5400000">
            <a:off x="-295024" y="4250011"/>
            <a:ext cx="3186626" cy="1141084"/>
          </a:xfrm>
          <a:prstGeom prst="ben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2083399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Dépenses (comptabilité de caisse)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5" name="Rectangle à coins arrondis 14"/>
          <p:cNvSpPr/>
          <p:nvPr>
            <p:custDataLst>
              <p:tags r:id="rId3"/>
            </p:custDataLst>
          </p:nvPr>
        </p:nvSpPr>
        <p:spPr>
          <a:xfrm>
            <a:off x="152399" y="5191628"/>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6" name="ZoneTexte 15"/>
          <p:cNvSpPr txBox="1"/>
          <p:nvPr>
            <p:custDataLst>
              <p:tags r:id="rId4"/>
            </p:custDataLst>
          </p:nvPr>
        </p:nvSpPr>
        <p:spPr>
          <a:xfrm>
            <a:off x="2229713" y="5183309"/>
            <a:ext cx="7880058" cy="400110"/>
          </a:xfrm>
          <a:prstGeom prst="rect">
            <a:avLst/>
          </a:prstGeom>
          <a:noFill/>
        </p:spPr>
        <p:txBody>
          <a:bodyPr wrap="square" rtlCol="0">
            <a:spAutoFit/>
          </a:bodyPr>
          <a:lstStyle/>
          <a:p>
            <a:r>
              <a:rPr lang="fr-CA" sz="2000" dirty="0">
                <a:latin typeface="Century Gothic" panose="020B0502020202020204" pitchFamily="34" charset="0"/>
              </a:rPr>
              <a:t>3</a:t>
            </a:r>
            <a:r>
              <a:rPr lang="fr-CA" sz="2000" dirty="0" smtClean="0">
                <a:latin typeface="Century Gothic" panose="020B0502020202020204" pitchFamily="34" charset="0"/>
              </a:rPr>
              <a:t> éléments obligatoires à compléter.</a:t>
            </a:r>
          </a:p>
        </p:txBody>
      </p:sp>
      <p:sp>
        <p:nvSpPr>
          <p:cNvPr id="17" name="Ellipse 16"/>
          <p:cNvSpPr/>
          <p:nvPr>
            <p:custDataLst>
              <p:tags r:id="rId5"/>
            </p:custDataLst>
          </p:nvPr>
        </p:nvSpPr>
        <p:spPr>
          <a:xfrm>
            <a:off x="152399" y="5817083"/>
            <a:ext cx="1884190" cy="49923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18" name="ZoneTexte 17"/>
          <p:cNvSpPr txBox="1"/>
          <p:nvPr>
            <p:custDataLst>
              <p:tags r:id="rId6"/>
            </p:custDataLst>
          </p:nvPr>
        </p:nvSpPr>
        <p:spPr>
          <a:xfrm>
            <a:off x="2229713" y="5916211"/>
            <a:ext cx="7880058" cy="400110"/>
          </a:xfrm>
          <a:prstGeom prst="rect">
            <a:avLst/>
          </a:prstGeom>
          <a:noFill/>
        </p:spPr>
        <p:txBody>
          <a:bodyPr wrap="square" rtlCol="0">
            <a:spAutoFit/>
          </a:bodyPr>
          <a:lstStyle/>
          <a:p>
            <a:r>
              <a:rPr lang="fr-CA" sz="2000" dirty="0" smtClean="0">
                <a:latin typeface="Century Gothic" panose="020B0502020202020204" pitchFamily="34" charset="0"/>
              </a:rPr>
              <a:t>Saisir les informations ou inscrire 0.</a:t>
            </a:r>
          </a:p>
        </p:txBody>
      </p:sp>
      <p:pic>
        <p:nvPicPr>
          <p:cNvPr id="21" name="Image 20" descr="Saisir les données financières SDFI  La Financière agricole du Québec"/>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0" y="1513073"/>
            <a:ext cx="12031037" cy="3356878"/>
          </a:xfrm>
          <a:prstGeom prst="rect">
            <a:avLst/>
          </a:prstGeom>
          <a:noFill/>
          <a:ln>
            <a:noFill/>
          </a:ln>
        </p:spPr>
      </p:pic>
      <p:sp>
        <p:nvSpPr>
          <p:cNvPr id="20" name="Rectangle 19"/>
          <p:cNvSpPr/>
          <p:nvPr>
            <p:custDataLst>
              <p:tags r:id="rId8"/>
            </p:custDataLst>
          </p:nvPr>
        </p:nvSpPr>
        <p:spPr>
          <a:xfrm>
            <a:off x="2856216" y="1987358"/>
            <a:ext cx="7828908" cy="2882593"/>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27003188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Dépenses (Comptabilité de caisse)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7" name="Image 6" descr="Saisir les données financières SDFI  La Financière agricole du Québec"/>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 y="1385369"/>
            <a:ext cx="12191998" cy="5472631"/>
          </a:xfrm>
          <a:prstGeom prst="rect">
            <a:avLst/>
          </a:prstGeom>
          <a:noFill/>
          <a:ln>
            <a:noFill/>
          </a:ln>
        </p:spPr>
      </p:pic>
    </p:spTree>
    <p:extLst>
      <p:ext uri="{BB962C8B-B14F-4D97-AF65-F5344CB8AC3E}">
        <p14:creationId xmlns:p14="http://schemas.microsoft.com/office/powerpoint/2010/main" val="4330930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Dépenses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2" name="ZoneTexte 11"/>
          <p:cNvSpPr txBox="1"/>
          <p:nvPr>
            <p:custDataLst>
              <p:tags r:id="rId3"/>
            </p:custDataLst>
          </p:nvPr>
        </p:nvSpPr>
        <p:spPr>
          <a:xfrm>
            <a:off x="0" y="1513073"/>
            <a:ext cx="10010353" cy="646331"/>
          </a:xfrm>
          <a:prstGeom prst="rect">
            <a:avLst/>
          </a:prstGeom>
          <a:noFill/>
        </p:spPr>
        <p:txBody>
          <a:bodyPr wrap="square" rtlCol="0">
            <a:spAutoFit/>
          </a:bodyPr>
          <a:lstStyle/>
          <a:p>
            <a:r>
              <a:rPr lang="fr-CA"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Comptabilité d’exercice</a:t>
            </a:r>
            <a:endParaRPr lang="fr-CA"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pic>
        <p:nvPicPr>
          <p:cNvPr id="5" name="Image 4" descr="Saisir les données financières SDFI  La Financière agricole du Québec"/>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479479" y="1"/>
            <a:ext cx="9431676" cy="6858000"/>
          </a:xfrm>
          <a:prstGeom prst="rect">
            <a:avLst/>
          </a:prstGeom>
          <a:noFill/>
          <a:ln w="19050">
            <a:solidFill>
              <a:schemeClr val="tx1"/>
            </a:solidFill>
          </a:ln>
        </p:spPr>
      </p:pic>
    </p:spTree>
    <p:extLst>
      <p:ext uri="{BB962C8B-B14F-4D97-AF65-F5344CB8AC3E}">
        <p14:creationId xmlns:p14="http://schemas.microsoft.com/office/powerpoint/2010/main" val="8223576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Greenshot Capture"/>
          <p:cNvPicPr/>
          <p:nvPr>
            <p:custDataLst>
              <p:tags r:id="rId1"/>
            </p:custDataLst>
          </p:nvPr>
        </p:nvPicPr>
        <p:blipFill rotWithShape="1">
          <a:blip r:embed="rId11">
            <a:extLst>
              <a:ext uri="{28A0092B-C50C-407E-A947-70E740481C1C}">
                <a14:useLocalDpi xmlns:a14="http://schemas.microsoft.com/office/drawing/2010/main" val="0"/>
              </a:ext>
            </a:extLst>
          </a:blip>
          <a:srcRect b="15778"/>
          <a:stretch/>
        </p:blipFill>
        <p:spPr bwMode="auto">
          <a:xfrm>
            <a:off x="0" y="1507168"/>
            <a:ext cx="12191999" cy="3276868"/>
          </a:xfrm>
          <a:prstGeom prst="rect">
            <a:avLst/>
          </a:prstGeom>
          <a:noFill/>
          <a:ln w="19050">
            <a:solidFill>
              <a:schemeClr val="tx1"/>
            </a:solidFill>
          </a:ln>
        </p:spPr>
      </p:pic>
      <p:sp>
        <p:nvSpPr>
          <p:cNvPr id="9" name="Titre 1"/>
          <p:cNvSpPr>
            <a:spLocks noGrp="1"/>
          </p:cNvSpPr>
          <p:nvPr>
            <p:ph type="title"/>
            <p:custDataLst>
              <p:tags r:id="rId2"/>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3"/>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Dépenses (comptabilité d’exercice)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4" name="Rectangle 13"/>
          <p:cNvSpPr/>
          <p:nvPr>
            <p:custDataLst>
              <p:tags r:id="rId4"/>
            </p:custDataLst>
          </p:nvPr>
        </p:nvSpPr>
        <p:spPr>
          <a:xfrm>
            <a:off x="88488" y="2034013"/>
            <a:ext cx="2905437" cy="43940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15" name="Rectangle à coins arrondis 14"/>
          <p:cNvSpPr/>
          <p:nvPr>
            <p:custDataLst>
              <p:tags r:id="rId5"/>
            </p:custDataLst>
          </p:nvPr>
        </p:nvSpPr>
        <p:spPr>
          <a:xfrm>
            <a:off x="88488" y="5080478"/>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6" name="ZoneTexte 15"/>
          <p:cNvSpPr txBox="1"/>
          <p:nvPr>
            <p:custDataLst>
              <p:tags r:id="rId6"/>
            </p:custDataLst>
          </p:nvPr>
        </p:nvSpPr>
        <p:spPr>
          <a:xfrm>
            <a:off x="2229713" y="5110826"/>
            <a:ext cx="7880058" cy="400110"/>
          </a:xfrm>
          <a:prstGeom prst="rect">
            <a:avLst/>
          </a:prstGeom>
          <a:noFill/>
        </p:spPr>
        <p:txBody>
          <a:bodyPr wrap="square" rtlCol="0">
            <a:spAutoFit/>
          </a:bodyPr>
          <a:lstStyle/>
          <a:p>
            <a:r>
              <a:rPr lang="fr-CA" sz="2000" dirty="0">
                <a:latin typeface="Century Gothic" panose="020B0502020202020204" pitchFamily="34" charset="0"/>
              </a:rPr>
              <a:t>2</a:t>
            </a:r>
            <a:r>
              <a:rPr lang="fr-CA" sz="2000" dirty="0" smtClean="0">
                <a:latin typeface="Century Gothic" panose="020B0502020202020204" pitchFamily="34" charset="0"/>
              </a:rPr>
              <a:t> éléments obligatoires à compléter.</a:t>
            </a:r>
          </a:p>
        </p:txBody>
      </p:sp>
      <p:sp>
        <p:nvSpPr>
          <p:cNvPr id="17" name="Ellipse 16"/>
          <p:cNvSpPr/>
          <p:nvPr>
            <p:custDataLst>
              <p:tags r:id="rId7"/>
            </p:custDataLst>
          </p:nvPr>
        </p:nvSpPr>
        <p:spPr>
          <a:xfrm>
            <a:off x="88488" y="5755070"/>
            <a:ext cx="1884190" cy="40543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CA" b="1" dirty="0" smtClean="0">
                <a:latin typeface="Century Gothic" panose="020B0502020202020204" pitchFamily="34" charset="0"/>
              </a:rPr>
              <a:t>Votre rôle</a:t>
            </a:r>
            <a:endParaRPr lang="fr-CA" b="1" dirty="0">
              <a:latin typeface="Century Gothic" panose="020B0502020202020204" pitchFamily="34" charset="0"/>
            </a:endParaRPr>
          </a:p>
        </p:txBody>
      </p:sp>
      <p:sp>
        <p:nvSpPr>
          <p:cNvPr id="18" name="ZoneTexte 17"/>
          <p:cNvSpPr txBox="1"/>
          <p:nvPr>
            <p:custDataLst>
              <p:tags r:id="rId8"/>
            </p:custDataLst>
          </p:nvPr>
        </p:nvSpPr>
        <p:spPr>
          <a:xfrm>
            <a:off x="2229713" y="5809466"/>
            <a:ext cx="7880058" cy="400110"/>
          </a:xfrm>
          <a:prstGeom prst="rect">
            <a:avLst/>
          </a:prstGeom>
          <a:noFill/>
        </p:spPr>
        <p:txBody>
          <a:bodyPr wrap="square" rtlCol="0">
            <a:spAutoFit/>
          </a:bodyPr>
          <a:lstStyle/>
          <a:p>
            <a:r>
              <a:rPr lang="fr-CA" sz="2000" dirty="0" smtClean="0">
                <a:latin typeface="Century Gothic" panose="020B0502020202020204" pitchFamily="34" charset="0"/>
              </a:rPr>
              <a:t>Saisir les informations ou inscrire 0.</a:t>
            </a:r>
          </a:p>
        </p:txBody>
      </p:sp>
    </p:spTree>
    <p:extLst>
      <p:ext uri="{BB962C8B-B14F-4D97-AF65-F5344CB8AC3E}">
        <p14:creationId xmlns:p14="http://schemas.microsoft.com/office/powerpoint/2010/main" val="3069582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lstStyle/>
          <a:p>
            <a:endParaRPr lang="fr-CA"/>
          </a:p>
        </p:txBody>
      </p:sp>
      <p:sp>
        <p:nvSpPr>
          <p:cNvPr id="5" name="Espace réservé du contenu 4"/>
          <p:cNvSpPr>
            <a:spLocks noGrp="1"/>
          </p:cNvSpPr>
          <p:nvPr>
            <p:ph idx="1"/>
            <p:custDataLst>
              <p:tags r:id="rId2"/>
            </p:custDataLst>
          </p:nvPr>
        </p:nvSpPr>
        <p:spPr/>
        <p:txBody>
          <a:bodyPr/>
          <a:lstStyle/>
          <a:p>
            <a:pPr marL="800100" lvl="1" indent="-342900"/>
            <a:r>
              <a:rPr lang="fr-CA" dirty="0" smtClean="0">
                <a:solidFill>
                  <a:prstClr val="black"/>
                </a:solidFill>
              </a:rPr>
              <a:t>Simplification </a:t>
            </a:r>
            <a:r>
              <a:rPr lang="fr-CA" dirty="0">
                <a:solidFill>
                  <a:prstClr val="black"/>
                </a:solidFill>
              </a:rPr>
              <a:t>du processus de collecte de données</a:t>
            </a:r>
          </a:p>
          <a:p>
            <a:pPr marL="1257300" lvl="2" indent="-342900"/>
            <a:r>
              <a:rPr lang="fr-CA" dirty="0">
                <a:solidFill>
                  <a:prstClr val="black"/>
                </a:solidFill>
              </a:rPr>
              <a:t>Réduction du nombre de correspondances auprès de la clientèle</a:t>
            </a:r>
          </a:p>
          <a:p>
            <a:pPr marL="1257300" lvl="2" indent="-342900"/>
            <a:r>
              <a:rPr lang="fr-CA" dirty="0">
                <a:solidFill>
                  <a:prstClr val="black"/>
                </a:solidFill>
              </a:rPr>
              <a:t>Harmonisation des interventions auprès de la clientèle </a:t>
            </a:r>
          </a:p>
          <a:p>
            <a:pPr marL="1200150" lvl="2" indent="-285750"/>
            <a:endParaRPr lang="fr-CA" sz="1400" dirty="0">
              <a:solidFill>
                <a:prstClr val="black"/>
              </a:solidFill>
            </a:endParaRPr>
          </a:p>
          <a:p>
            <a:pPr marL="800100" lvl="1" indent="-342900"/>
            <a:r>
              <a:rPr lang="fr-CA" dirty="0">
                <a:solidFill>
                  <a:prstClr val="black"/>
                </a:solidFill>
              </a:rPr>
              <a:t>Banque de données plus </a:t>
            </a:r>
            <a:r>
              <a:rPr lang="fr-CA" dirty="0" smtClean="0">
                <a:solidFill>
                  <a:prstClr val="black"/>
                </a:solidFill>
              </a:rPr>
              <a:t>précises</a:t>
            </a:r>
            <a:endParaRPr lang="fr-CA" dirty="0">
              <a:solidFill>
                <a:prstClr val="black"/>
              </a:solidFill>
            </a:endParaRPr>
          </a:p>
          <a:p>
            <a:pPr marL="1257300" lvl="2" indent="-342900"/>
            <a:r>
              <a:rPr lang="fr-CA" dirty="0">
                <a:solidFill>
                  <a:prstClr val="black"/>
                </a:solidFill>
              </a:rPr>
              <a:t>Dresser un profil plus précis de la clientèle et du secteur agricole</a:t>
            </a:r>
          </a:p>
          <a:p>
            <a:pPr marL="1257300" lvl="2" indent="-342900"/>
            <a:r>
              <a:rPr lang="fr-CA" dirty="0">
                <a:solidFill>
                  <a:prstClr val="black"/>
                </a:solidFill>
              </a:rPr>
              <a:t>Réalisation des interventions plus ciblées plus rapidement</a:t>
            </a:r>
          </a:p>
          <a:p>
            <a:pPr marL="1257300" lvl="2" indent="-342900"/>
            <a:r>
              <a:rPr lang="fr-CA" dirty="0">
                <a:solidFill>
                  <a:prstClr val="black"/>
                </a:solidFill>
              </a:rPr>
              <a:t>Évaluation plus complète des impacts des différents programmes</a:t>
            </a:r>
          </a:p>
          <a:p>
            <a:pPr marL="1200150" lvl="2" indent="-285750">
              <a:buFont typeface="Wingdings" panose="05000000000000000000" pitchFamily="2" charset="2"/>
              <a:buChar char="§"/>
            </a:pPr>
            <a:endParaRPr lang="fr-CA" sz="1400" dirty="0">
              <a:solidFill>
                <a:prstClr val="black"/>
              </a:solidFill>
            </a:endParaRPr>
          </a:p>
          <a:p>
            <a:pPr marL="808038" lvl="2" indent="-355600">
              <a:buFont typeface="Wingdings" panose="05000000000000000000" pitchFamily="2" charset="2"/>
              <a:buChar char="§"/>
            </a:pPr>
            <a:r>
              <a:rPr lang="fr-CA" sz="2400" dirty="0">
                <a:solidFill>
                  <a:prstClr val="black"/>
                </a:solidFill>
              </a:rPr>
              <a:t>Modernisation de la prestation de services</a:t>
            </a:r>
          </a:p>
          <a:p>
            <a:endParaRPr lang="fr-CA" dirty="0"/>
          </a:p>
        </p:txBody>
      </p:sp>
      <p:sp>
        <p:nvSpPr>
          <p:cNvPr id="7" name="Espace réservé du texte 6"/>
          <p:cNvSpPr>
            <a:spLocks noGrp="1"/>
          </p:cNvSpPr>
          <p:nvPr>
            <p:ph type="body" idx="13"/>
            <p:custDataLst>
              <p:tags r:id="rId3"/>
            </p:custDataLst>
          </p:nvPr>
        </p:nvSpPr>
        <p:spPr/>
        <p:txBody>
          <a:bodyPr/>
          <a:lstStyle/>
          <a:p>
            <a:r>
              <a:rPr lang="fr-CA" cap="small" dirty="0">
                <a:ln w="0">
                  <a:solidFill>
                    <a:prstClr val="white"/>
                  </a:solidFill>
                </a:ln>
                <a:solidFill>
                  <a:prstClr val="white"/>
                </a:solidFill>
                <a:effectLst>
                  <a:outerShdw blurRad="38100" dist="19050" dir="2700000" algn="tl" rotWithShape="0">
                    <a:prstClr val="black">
                      <a:alpha val="40000"/>
                    </a:prstClr>
                  </a:outerShdw>
                </a:effectLst>
              </a:rPr>
              <a:t>Quels sont les bénéfices</a:t>
            </a:r>
            <a:r>
              <a:rPr lang="fr-CA" cap="small" dirty="0" smtClean="0">
                <a:ln w="0">
                  <a:solidFill>
                    <a:prstClr val="white"/>
                  </a:solidFill>
                </a:ln>
                <a:solidFill>
                  <a:prstClr val="white"/>
                </a:solidFill>
                <a:effectLst>
                  <a:outerShdw blurRad="38100" dist="19050" dir="2700000" algn="tl" rotWithShape="0">
                    <a:prstClr val="black">
                      <a:alpha val="40000"/>
                    </a:prstClr>
                  </a:outerShdw>
                </a:effectLst>
              </a:rPr>
              <a:t>?</a:t>
            </a:r>
            <a:endParaRPr lang="fr-CA" cap="small" dirty="0">
              <a:ln w="0">
                <a:solidFill>
                  <a:prstClr val="white"/>
                </a:solidFill>
              </a:ln>
              <a:solidFill>
                <a:prstClr val="white"/>
              </a:solidFill>
              <a:effectLst>
                <a:outerShdw blurRad="38100" dist="19050" dir="2700000" algn="tl" rotWithShape="0">
                  <a:prstClr val="black">
                    <a:alpha val="40000"/>
                  </a:prstClr>
                </a:outerShdw>
              </a:effectLst>
            </a:endParaRPr>
          </a:p>
        </p:txBody>
      </p:sp>
      <p:pic>
        <p:nvPicPr>
          <p:cNvPr id="8" name="Image 7"/>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760213" y="4984686"/>
            <a:ext cx="1258162" cy="1258162"/>
          </a:xfrm>
          <a:prstGeom prst="rect">
            <a:avLst/>
          </a:prstGeom>
        </p:spPr>
      </p:pic>
      <p:sp>
        <p:nvSpPr>
          <p:cNvPr id="9" name="Titre 4"/>
          <p:cNvSpPr txBox="1">
            <a:spLocks/>
          </p:cNvSpPr>
          <p:nvPr>
            <p:custDataLst>
              <p:tags r:id="rId5"/>
            </p:custDataLst>
          </p:nvPr>
        </p:nvSpPr>
        <p:spPr>
          <a:xfrm>
            <a:off x="-1" y="-1"/>
            <a:ext cx="12192000" cy="995423"/>
          </a:xfrm>
          <a:prstGeom prst="rect">
            <a:avLst/>
          </a:prstGeom>
          <a:gradFill flip="none" rotWithShape="1">
            <a:gsLst>
              <a:gs pos="66000">
                <a:schemeClr val="tx1"/>
              </a:gs>
              <a:gs pos="100000">
                <a:schemeClr val="bg1">
                  <a:lumMod val="65000"/>
                </a:schemeClr>
              </a:gs>
            </a:gsLst>
            <a:path path="circle">
              <a:fillToRect l="100000" t="100000"/>
            </a:path>
            <a:tileRect r="-100000" b="-100000"/>
          </a:gradFill>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none" spc="100" baseline="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r>
              <a:rPr lang="fr-CA" sz="4800" cap="all" smtClean="0">
                <a:ln/>
                <a:effectLst>
                  <a:outerShdw blurRad="38100" dist="19050" dir="2700000" algn="tl" rotWithShape="0">
                    <a:schemeClr val="dk1">
                      <a:lumMod val="50000"/>
                      <a:alpha val="40000"/>
                    </a:schemeClr>
                  </a:outerShdw>
                </a:effectLst>
              </a:rPr>
              <a:t>Mise en contexte</a:t>
            </a:r>
            <a:endParaRPr lang="fr-CA" sz="4800" cap="all" dirty="0"/>
          </a:p>
        </p:txBody>
      </p:sp>
    </p:spTree>
    <p:extLst>
      <p:ext uri="{BB962C8B-B14F-4D97-AF65-F5344CB8AC3E}">
        <p14:creationId xmlns:p14="http://schemas.microsoft.com/office/powerpoint/2010/main" val="277949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63029"/>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cap="all" dirty="0">
              <a:effectLst/>
            </a:endParaRPr>
          </a:p>
        </p:txBody>
      </p:sp>
      <p:sp>
        <p:nvSpPr>
          <p:cNvPr id="11" name="Rectangle 10"/>
          <p:cNvSpPr/>
          <p:nvPr>
            <p:custDataLst>
              <p:tags r:id="rId2"/>
            </p:custDataLst>
          </p:nvPr>
        </p:nvSpPr>
        <p:spPr>
          <a:xfrm>
            <a:off x="0" y="99073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Dépenses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6" name="Image 5" descr="Saisir les données financières SDFI  La Financière agricole du Québec"/>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 y="1513073"/>
            <a:ext cx="12039600" cy="2847975"/>
          </a:xfrm>
          <a:prstGeom prst="rect">
            <a:avLst/>
          </a:prstGeom>
          <a:noFill/>
          <a:ln w="19050">
            <a:solidFill>
              <a:schemeClr val="tx1"/>
            </a:solidFill>
          </a:ln>
        </p:spPr>
      </p:pic>
      <p:sp>
        <p:nvSpPr>
          <p:cNvPr id="5" name="Flèche à angle droit 4"/>
          <p:cNvSpPr/>
          <p:nvPr>
            <p:custDataLst>
              <p:tags r:id="rId4"/>
            </p:custDataLst>
          </p:nvPr>
        </p:nvSpPr>
        <p:spPr>
          <a:xfrm rot="5400000">
            <a:off x="-72000" y="4019109"/>
            <a:ext cx="2218063" cy="1141084"/>
          </a:xfrm>
          <a:prstGeom prst="ben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CA"/>
          </a:p>
        </p:txBody>
      </p:sp>
      <p:sp>
        <p:nvSpPr>
          <p:cNvPr id="10" name="ZoneTexte 9"/>
          <p:cNvSpPr txBox="1"/>
          <p:nvPr>
            <p:custDataLst>
              <p:tags r:id="rId5"/>
            </p:custDataLst>
          </p:nvPr>
        </p:nvSpPr>
        <p:spPr>
          <a:xfrm>
            <a:off x="1787013" y="5344739"/>
            <a:ext cx="10252586" cy="707886"/>
          </a:xfrm>
          <a:prstGeom prst="rect">
            <a:avLst/>
          </a:prstGeom>
          <a:noFill/>
        </p:spPr>
        <p:txBody>
          <a:bodyPr wrap="square" rtlCol="0">
            <a:spAutoFit/>
          </a:bodyPr>
          <a:lstStyle/>
          <a:p>
            <a:r>
              <a:rPr lang="fr-CA" sz="2000" dirty="0" smtClean="0">
                <a:latin typeface="Century Gothic" panose="020B0502020202020204" pitchFamily="34" charset="0"/>
              </a:rPr>
              <a:t>Amortissement comptable selon les Principes comptable généralement reconnus (</a:t>
            </a:r>
            <a:r>
              <a:rPr lang="fr-CA" sz="2000" dirty="0" err="1" smtClean="0">
                <a:latin typeface="Century Gothic" panose="020B0502020202020204" pitchFamily="34" charset="0"/>
              </a:rPr>
              <a:t>PCGR</a:t>
            </a:r>
            <a:r>
              <a:rPr lang="fr-CA" sz="2000" dirty="0" smtClean="0">
                <a:latin typeface="Century Gothic" panose="020B0502020202020204" pitchFamily="34" charset="0"/>
              </a:rPr>
              <a:t>)</a:t>
            </a:r>
          </a:p>
        </p:txBody>
      </p:sp>
      <p:sp>
        <p:nvSpPr>
          <p:cNvPr id="12" name="ZoneTexte 11"/>
          <p:cNvSpPr txBox="1"/>
          <p:nvPr>
            <p:custDataLst>
              <p:tags r:id="rId6"/>
            </p:custDataLst>
          </p:nvPr>
        </p:nvSpPr>
        <p:spPr>
          <a:xfrm>
            <a:off x="1787013" y="4829810"/>
            <a:ext cx="7880058" cy="400110"/>
          </a:xfrm>
          <a:prstGeom prst="rect">
            <a:avLst/>
          </a:prstGeom>
          <a:noFill/>
        </p:spPr>
        <p:txBody>
          <a:bodyPr wrap="square" rtlCol="0">
            <a:spAutoFit/>
          </a:bodyPr>
          <a:lstStyle/>
          <a:p>
            <a:r>
              <a:rPr lang="fr-CA" sz="2000" b="1" dirty="0" smtClean="0">
                <a:latin typeface="Century Gothic" panose="020B0502020202020204" pitchFamily="34" charset="0"/>
              </a:rPr>
              <a:t>Calcul du paiement à Agri-Québec Plus</a:t>
            </a:r>
          </a:p>
        </p:txBody>
      </p:sp>
    </p:spTree>
    <p:extLst>
      <p:ext uri="{BB962C8B-B14F-4D97-AF65-F5344CB8AC3E}">
        <p14:creationId xmlns:p14="http://schemas.microsoft.com/office/powerpoint/2010/main" val="2415771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21933"/>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7" name="Rectangle 6"/>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Bilan et flux de trésorerie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4" name="Image 13" descr="Saisir les données financières SDFI  La Financière agricole du Québec"/>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33562" y="1486529"/>
            <a:ext cx="11925300" cy="3724275"/>
          </a:xfrm>
          <a:prstGeom prst="rect">
            <a:avLst/>
          </a:prstGeom>
          <a:noFill/>
          <a:ln>
            <a:noFill/>
          </a:ln>
        </p:spPr>
      </p:pic>
      <p:pic>
        <p:nvPicPr>
          <p:cNvPr id="15" name="Image 14" descr="Saisir les données financières SDFI  La Financière agricole du Québec"/>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64384" y="5135237"/>
            <a:ext cx="11668125" cy="714375"/>
          </a:xfrm>
          <a:prstGeom prst="rect">
            <a:avLst/>
          </a:prstGeom>
          <a:noFill/>
          <a:ln>
            <a:noFill/>
          </a:ln>
        </p:spPr>
      </p:pic>
      <p:pic>
        <p:nvPicPr>
          <p:cNvPr id="17" name="Image 16" descr="Saisir les données financières SDFI  La Financière agricole du Québec"/>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281680" y="5849612"/>
            <a:ext cx="11591925" cy="371475"/>
          </a:xfrm>
          <a:prstGeom prst="rect">
            <a:avLst/>
          </a:prstGeom>
          <a:noFill/>
          <a:ln>
            <a:noFill/>
          </a:ln>
        </p:spPr>
      </p:pic>
      <p:sp>
        <p:nvSpPr>
          <p:cNvPr id="8" name="Rectangle à coins arrondis 7"/>
          <p:cNvSpPr/>
          <p:nvPr>
            <p:custDataLst>
              <p:tags r:id="rId6"/>
            </p:custDataLst>
          </p:nvPr>
        </p:nvSpPr>
        <p:spPr>
          <a:xfrm>
            <a:off x="5906014" y="10125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9933783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21933"/>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7" name="Rectangle 6"/>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Bilan et flux de trésorerie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8" name="Rectangle à coins arrondis 7"/>
          <p:cNvSpPr/>
          <p:nvPr>
            <p:custDataLst>
              <p:tags r:id="rId3"/>
            </p:custDataLst>
          </p:nvPr>
        </p:nvSpPr>
        <p:spPr>
          <a:xfrm>
            <a:off x="5906014" y="10125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pic>
        <p:nvPicPr>
          <p:cNvPr id="10" name="Image 9" descr="Saisir les données financières SDFI"/>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0" y="1404337"/>
            <a:ext cx="12192000" cy="5371471"/>
          </a:xfrm>
          <a:prstGeom prst="rect">
            <a:avLst/>
          </a:prstGeom>
          <a:noFill/>
          <a:ln>
            <a:noFill/>
          </a:ln>
        </p:spPr>
      </p:pic>
    </p:spTree>
    <p:extLst>
      <p:ext uri="{BB962C8B-B14F-4D97-AF65-F5344CB8AC3E}">
        <p14:creationId xmlns:p14="http://schemas.microsoft.com/office/powerpoint/2010/main" val="32458316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21933"/>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7" name="Rectangle 6"/>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Bilan et flux de trésorerie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8" name="Rectangle à coins arrondis 7"/>
          <p:cNvSpPr/>
          <p:nvPr>
            <p:custDataLst>
              <p:tags r:id="rId3"/>
            </p:custDataLst>
          </p:nvPr>
        </p:nvSpPr>
        <p:spPr>
          <a:xfrm>
            <a:off x="5906014" y="10125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pic>
        <p:nvPicPr>
          <p:cNvPr id="11" name="Image 10" descr="Greenshot Capture"/>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0" y="1509419"/>
            <a:ext cx="12212547" cy="5348581"/>
          </a:xfrm>
          <a:prstGeom prst="rect">
            <a:avLst/>
          </a:prstGeom>
          <a:noFill/>
          <a:ln>
            <a:noFill/>
          </a:ln>
        </p:spPr>
      </p:pic>
    </p:spTree>
    <p:extLst>
      <p:ext uri="{BB962C8B-B14F-4D97-AF65-F5344CB8AC3E}">
        <p14:creationId xmlns:p14="http://schemas.microsoft.com/office/powerpoint/2010/main" val="4075078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21933"/>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7" name="Rectangle 6"/>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Bilan et flux de trésorerie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8" name="Rectangle à coins arrondis 7"/>
          <p:cNvSpPr/>
          <p:nvPr>
            <p:custDataLst>
              <p:tags r:id="rId3"/>
            </p:custDataLst>
          </p:nvPr>
        </p:nvSpPr>
        <p:spPr>
          <a:xfrm>
            <a:off x="5906014" y="10125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pic>
        <p:nvPicPr>
          <p:cNvPr id="12" name="Image 11" descr="Greenshot Capture"/>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31248" y="1455084"/>
            <a:ext cx="12160752" cy="5402916"/>
          </a:xfrm>
          <a:prstGeom prst="rect">
            <a:avLst/>
          </a:prstGeom>
          <a:noFill/>
          <a:ln>
            <a:noFill/>
          </a:ln>
        </p:spPr>
      </p:pic>
    </p:spTree>
    <p:extLst>
      <p:ext uri="{BB962C8B-B14F-4D97-AF65-F5344CB8AC3E}">
        <p14:creationId xmlns:p14="http://schemas.microsoft.com/office/powerpoint/2010/main" val="37907547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21933"/>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7" name="Rectangle 6"/>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Bilan et flux de trésorerie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8" name="Rectangle à coins arrondis 7"/>
          <p:cNvSpPr/>
          <p:nvPr>
            <p:custDataLst>
              <p:tags r:id="rId3"/>
            </p:custDataLst>
          </p:nvPr>
        </p:nvSpPr>
        <p:spPr>
          <a:xfrm>
            <a:off x="5906014" y="1012546"/>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pic>
        <p:nvPicPr>
          <p:cNvPr id="13" name="Image 12" descr="Greenshot Capture"/>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31732" y="1495457"/>
            <a:ext cx="12160752" cy="5362543"/>
          </a:xfrm>
          <a:prstGeom prst="rect">
            <a:avLst/>
          </a:prstGeom>
          <a:noFill/>
          <a:ln>
            <a:noFill/>
          </a:ln>
        </p:spPr>
      </p:pic>
      <p:sp>
        <p:nvSpPr>
          <p:cNvPr id="18" name="Rectangle 17"/>
          <p:cNvSpPr/>
          <p:nvPr>
            <p:custDataLst>
              <p:tags r:id="rId5"/>
            </p:custDataLst>
          </p:nvPr>
        </p:nvSpPr>
        <p:spPr>
          <a:xfrm>
            <a:off x="133561" y="4961250"/>
            <a:ext cx="12058437" cy="796455"/>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val="35711955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42481"/>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4" name="Rectangle 3"/>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Validation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8" name="Image 7" descr="Saisir les données financières SDFI  La Financière agricole du Québec"/>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14299" y="1483357"/>
            <a:ext cx="11963400" cy="3390900"/>
          </a:xfrm>
          <a:prstGeom prst="rect">
            <a:avLst/>
          </a:prstGeom>
          <a:noFill/>
          <a:ln>
            <a:noFill/>
          </a:ln>
        </p:spPr>
      </p:pic>
      <p:sp>
        <p:nvSpPr>
          <p:cNvPr id="6" name="Rectangle à coins arrondis 5"/>
          <p:cNvSpPr/>
          <p:nvPr>
            <p:custDataLst>
              <p:tags r:id="rId4"/>
            </p:custDataLst>
          </p:nvPr>
        </p:nvSpPr>
        <p:spPr>
          <a:xfrm>
            <a:off x="209549" y="5624937"/>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 name="Rectangle 1"/>
          <p:cNvSpPr/>
          <p:nvPr>
            <p:custDataLst>
              <p:tags r:id="rId5"/>
            </p:custDataLst>
          </p:nvPr>
        </p:nvSpPr>
        <p:spPr>
          <a:xfrm>
            <a:off x="2253270" y="5436113"/>
            <a:ext cx="10108486" cy="769441"/>
          </a:xfrm>
          <a:prstGeom prst="rect">
            <a:avLst/>
          </a:prstGeom>
        </p:spPr>
        <p:txBody>
          <a:bodyPr wrap="square">
            <a:spAutoFit/>
          </a:bodyPr>
          <a:lstStyle/>
          <a:p>
            <a:pPr marL="0" lvl="1"/>
            <a:r>
              <a:rPr lang="fr-CA" sz="2200" dirty="0">
                <a:latin typeface="Century Gothic" panose="020B0502020202020204" pitchFamily="34" charset="0"/>
              </a:rPr>
              <a:t>Sommaire : Permet de comparer le bénéfice calculé (par le système) et celui des états financiers (</a:t>
            </a:r>
            <a:r>
              <a:rPr lang="fr-CA" sz="2200" dirty="0" smtClean="0">
                <a:latin typeface="Century Gothic" panose="020B0502020202020204" pitchFamily="34" charset="0"/>
              </a:rPr>
              <a:t>saisi) </a:t>
            </a:r>
            <a:endParaRPr lang="fr-CA" sz="2200" dirty="0">
              <a:latin typeface="Century Gothic" panose="020B0502020202020204" pitchFamily="34" charset="0"/>
            </a:endParaRPr>
          </a:p>
        </p:txBody>
      </p:sp>
      <p:sp>
        <p:nvSpPr>
          <p:cNvPr id="3" name="Rectangle 2"/>
          <p:cNvSpPr/>
          <p:nvPr>
            <p:custDataLst>
              <p:tags r:id="rId6"/>
            </p:custDataLst>
          </p:nvPr>
        </p:nvSpPr>
        <p:spPr>
          <a:xfrm>
            <a:off x="11179277" y="4416611"/>
            <a:ext cx="868926" cy="359628"/>
          </a:xfrm>
          <a:prstGeom prst="rect">
            <a:avLst/>
          </a:prstGeom>
          <a:solidFill>
            <a:srgbClr val="E6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400" b="1" dirty="0" smtClean="0">
                <a:solidFill>
                  <a:schemeClr val="tx1"/>
                </a:solidFill>
                <a:latin typeface="Arial" panose="020B0604020202020204" pitchFamily="34" charset="0"/>
                <a:cs typeface="Arial" panose="020B0604020202020204" pitchFamily="34" charset="0"/>
              </a:rPr>
              <a:t>27 470$</a:t>
            </a:r>
            <a:endParaRPr lang="fr-CA" sz="1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9634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42481"/>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4" name="Rectangle 3"/>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Validation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grpSp>
        <p:nvGrpSpPr>
          <p:cNvPr id="5" name="Groupe 4"/>
          <p:cNvGrpSpPr/>
          <p:nvPr>
            <p:custDataLst>
              <p:tags r:id="rId3"/>
            </p:custDataLst>
          </p:nvPr>
        </p:nvGrpSpPr>
        <p:grpSpPr>
          <a:xfrm>
            <a:off x="114299" y="1483357"/>
            <a:ext cx="12247457" cy="4722197"/>
            <a:chOff x="114299" y="1483357"/>
            <a:chExt cx="12247457" cy="4722197"/>
          </a:xfrm>
        </p:grpSpPr>
        <p:pic>
          <p:nvPicPr>
            <p:cNvPr id="8" name="Image 7" descr="Saisir les données financières SDFI  La Financière agricole du Québec"/>
            <p:cNvPicPr/>
            <p:nvPr/>
          </p:nvPicPr>
          <p:blipFill>
            <a:blip r:embed="rId6">
              <a:extLst>
                <a:ext uri="{28A0092B-C50C-407E-A947-70E740481C1C}">
                  <a14:useLocalDpi xmlns:a14="http://schemas.microsoft.com/office/drawing/2010/main" val="0"/>
                </a:ext>
              </a:extLst>
            </a:blip>
            <a:srcRect/>
            <a:stretch>
              <a:fillRect/>
            </a:stretch>
          </p:blipFill>
          <p:spPr bwMode="auto">
            <a:xfrm>
              <a:off x="114299" y="1483357"/>
              <a:ext cx="11963400" cy="3390900"/>
            </a:xfrm>
            <a:prstGeom prst="rect">
              <a:avLst/>
            </a:prstGeom>
            <a:noFill/>
            <a:ln>
              <a:noFill/>
            </a:ln>
          </p:spPr>
        </p:pic>
        <p:sp>
          <p:nvSpPr>
            <p:cNvPr id="6" name="Rectangle à coins arrondis 5"/>
            <p:cNvSpPr/>
            <p:nvPr/>
          </p:nvSpPr>
          <p:spPr>
            <a:xfrm>
              <a:off x="209549" y="5624937"/>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 name="Rectangle 1"/>
            <p:cNvSpPr/>
            <p:nvPr/>
          </p:nvSpPr>
          <p:spPr>
            <a:xfrm>
              <a:off x="2253270" y="5436113"/>
              <a:ext cx="10108486" cy="769441"/>
            </a:xfrm>
            <a:prstGeom prst="rect">
              <a:avLst/>
            </a:prstGeom>
          </p:spPr>
          <p:txBody>
            <a:bodyPr wrap="square">
              <a:spAutoFit/>
            </a:bodyPr>
            <a:lstStyle/>
            <a:p>
              <a:pPr marL="0" lvl="1"/>
              <a:r>
                <a:rPr lang="fr-CA" sz="2200" dirty="0">
                  <a:latin typeface="Century Gothic" panose="020B0502020202020204" pitchFamily="34" charset="0"/>
                </a:rPr>
                <a:t>Sommaire : Permet de comparer le bénéfice calculé (par le système) et celui des états financiers (</a:t>
              </a:r>
              <a:r>
                <a:rPr lang="fr-CA" sz="2200" dirty="0" smtClean="0">
                  <a:latin typeface="Century Gothic" panose="020B0502020202020204" pitchFamily="34" charset="0"/>
                </a:rPr>
                <a:t>saisi) </a:t>
              </a:r>
              <a:endParaRPr lang="fr-CA" sz="2200" dirty="0">
                <a:latin typeface="Century Gothic" panose="020B0502020202020204" pitchFamily="34" charset="0"/>
              </a:endParaRPr>
            </a:p>
          </p:txBody>
        </p:sp>
        <p:sp>
          <p:nvSpPr>
            <p:cNvPr id="3" name="Rectangle 2"/>
            <p:cNvSpPr/>
            <p:nvPr/>
          </p:nvSpPr>
          <p:spPr>
            <a:xfrm>
              <a:off x="11179277" y="4416611"/>
              <a:ext cx="868926" cy="359628"/>
            </a:xfrm>
            <a:prstGeom prst="rect">
              <a:avLst/>
            </a:prstGeom>
            <a:solidFill>
              <a:srgbClr val="E6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400" b="1" dirty="0" smtClean="0">
                  <a:solidFill>
                    <a:schemeClr val="tx1"/>
                  </a:solidFill>
                  <a:latin typeface="Arial" panose="020B0604020202020204" pitchFamily="34" charset="0"/>
                  <a:cs typeface="Arial" panose="020B0604020202020204" pitchFamily="34" charset="0"/>
                </a:rPr>
                <a:t>27 470$</a:t>
              </a:r>
              <a:endParaRPr lang="fr-CA" sz="1400" b="1" dirty="0">
                <a:solidFill>
                  <a:schemeClr val="tx1"/>
                </a:solidFill>
                <a:latin typeface="Arial" panose="020B0604020202020204" pitchFamily="34" charset="0"/>
                <a:cs typeface="Arial" panose="020B0604020202020204" pitchFamily="34" charset="0"/>
              </a:endParaRPr>
            </a:p>
          </p:txBody>
        </p:sp>
        <p:pic>
          <p:nvPicPr>
            <p:cNvPr id="12" name="Image 11" descr="Saisir les données financières SDFI"/>
            <p:cNvPicPr/>
            <p:nvPr/>
          </p:nvPicPr>
          <p:blipFill>
            <a:blip r:embed="rId7">
              <a:extLst>
                <a:ext uri="{28A0092B-C50C-407E-A947-70E740481C1C}">
                  <a14:useLocalDpi xmlns:a14="http://schemas.microsoft.com/office/drawing/2010/main" val="0"/>
                </a:ext>
              </a:extLst>
            </a:blip>
            <a:srcRect/>
            <a:stretch>
              <a:fillRect/>
            </a:stretch>
          </p:blipFill>
          <p:spPr bwMode="auto">
            <a:xfrm>
              <a:off x="114299" y="2155017"/>
              <a:ext cx="11933904" cy="3140066"/>
            </a:xfrm>
            <a:prstGeom prst="rect">
              <a:avLst/>
            </a:prstGeom>
            <a:noFill/>
            <a:ln>
              <a:noFill/>
            </a:ln>
          </p:spPr>
        </p:pic>
      </p:grpSp>
    </p:spTree>
    <p:extLst>
      <p:ext uri="{BB962C8B-B14F-4D97-AF65-F5344CB8AC3E}">
        <p14:creationId xmlns:p14="http://schemas.microsoft.com/office/powerpoint/2010/main" val="36561124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42481"/>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5" name="Rectangle 4"/>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Validation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1" name="Image 10" descr="Saisir les données financières SDFI  La Financière agricole du Québec"/>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0499" y="1551315"/>
            <a:ext cx="11811000" cy="1666875"/>
          </a:xfrm>
          <a:prstGeom prst="rect">
            <a:avLst/>
          </a:prstGeom>
          <a:noFill/>
          <a:ln>
            <a:noFill/>
          </a:ln>
        </p:spPr>
      </p:pic>
      <p:sp>
        <p:nvSpPr>
          <p:cNvPr id="10" name="Rectangle à coins arrondis 9"/>
          <p:cNvSpPr/>
          <p:nvPr>
            <p:custDataLst>
              <p:tags r:id="rId4"/>
            </p:custDataLst>
          </p:nvPr>
        </p:nvSpPr>
        <p:spPr>
          <a:xfrm>
            <a:off x="1941931" y="5212475"/>
            <a:ext cx="8308135" cy="1328023"/>
          </a:xfrm>
          <a:prstGeom prst="roundRect">
            <a:avLst/>
          </a:prstGeom>
        </p:spPr>
        <p:style>
          <a:lnRef idx="0">
            <a:schemeClr val="dk1"/>
          </a:lnRef>
          <a:fillRef idx="3">
            <a:schemeClr val="dk1"/>
          </a:fillRef>
          <a:effectRef idx="3">
            <a:schemeClr val="dk1"/>
          </a:effectRef>
          <a:fontRef idx="minor">
            <a:schemeClr val="lt1"/>
          </a:fontRef>
        </p:style>
        <p:txBody>
          <a:bodyPr wrap="square">
            <a:spAutoFit/>
          </a:bodyPr>
          <a:lstStyle/>
          <a:p>
            <a:pPr marL="0" lvl="1" algn="ctr"/>
            <a:r>
              <a:rPr lang="fr-CA" dirty="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Rapport </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hlinkClick r:id="rId8"/>
              </a:rPr>
              <a:t>NCSC4460</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personne ressource à l’Ordre des CPA</a:t>
            </a:r>
          </a:p>
          <a:p>
            <a:pPr marL="0" lvl="1" algn="ct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M</a:t>
            </a:r>
            <a:r>
              <a:rPr lang="fr-CA" baseline="30000"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me</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Annie </a:t>
            </a:r>
            <a:r>
              <a:rPr lang="fr-CA" dirty="0" err="1"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Smargiassi</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a:t>
            </a:r>
            <a:r>
              <a:rPr lang="fr-CA" dirty="0" err="1"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CPA</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Auditrice, CA</a:t>
            </a:r>
          </a:p>
          <a:p>
            <a:pPr marL="0" lvl="1" algn="ct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1 514 288-3256 poste 2238</a:t>
            </a:r>
          </a:p>
          <a:p>
            <a:pPr marL="0" lvl="1" algn="ct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1 800 363-4688</a:t>
            </a:r>
            <a:endParaRPr lang="fr-CA" dirty="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9497372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42481"/>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5" name="Rectangle 4"/>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Validation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8" name="Image 7" descr="Saisir les données financières SDFI  La Financière agricole du Québec"/>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00587" y="1444496"/>
            <a:ext cx="11830050" cy="3810000"/>
          </a:xfrm>
          <a:prstGeom prst="rect">
            <a:avLst/>
          </a:prstGeom>
          <a:noFill/>
          <a:ln>
            <a:noFill/>
          </a:ln>
        </p:spPr>
      </p:pic>
      <p:pic>
        <p:nvPicPr>
          <p:cNvPr id="12" name="Image 11" descr="Saisir les données financières SDFI  La Financière agricole du Québec"/>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3295703" y="4669018"/>
            <a:ext cx="3381375" cy="466725"/>
          </a:xfrm>
          <a:prstGeom prst="rect">
            <a:avLst/>
          </a:prstGeom>
          <a:noFill/>
          <a:ln>
            <a:noFill/>
          </a:ln>
        </p:spPr>
      </p:pic>
      <p:sp>
        <p:nvSpPr>
          <p:cNvPr id="2" name="Rectangle à coins arrondis 1"/>
          <p:cNvSpPr/>
          <p:nvPr>
            <p:custDataLst>
              <p:tags r:id="rId5"/>
            </p:custDataLst>
          </p:nvPr>
        </p:nvSpPr>
        <p:spPr>
          <a:xfrm>
            <a:off x="1941931" y="5373249"/>
            <a:ext cx="8308135" cy="1328023"/>
          </a:xfrm>
          <a:prstGeom prst="roundRect">
            <a:avLst/>
          </a:prstGeom>
        </p:spPr>
        <p:style>
          <a:lnRef idx="0">
            <a:schemeClr val="dk1"/>
          </a:lnRef>
          <a:fillRef idx="3">
            <a:schemeClr val="dk1"/>
          </a:fillRef>
          <a:effectRef idx="3">
            <a:schemeClr val="dk1"/>
          </a:effectRef>
          <a:fontRef idx="minor">
            <a:schemeClr val="lt1"/>
          </a:fontRef>
        </p:style>
        <p:txBody>
          <a:bodyPr wrap="square">
            <a:spAutoFit/>
          </a:bodyPr>
          <a:lstStyle/>
          <a:p>
            <a:pPr marL="0" lvl="1" algn="ctr"/>
            <a:r>
              <a:rPr lang="fr-CA" dirty="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Rapport </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hlinkClick r:id="rId10"/>
              </a:rPr>
              <a:t>NCSC4460</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personne ressource à l’Ordre des CPA</a:t>
            </a:r>
          </a:p>
          <a:p>
            <a:pPr marL="0" lvl="1" algn="ct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M</a:t>
            </a:r>
            <a:r>
              <a:rPr lang="fr-CA" baseline="30000"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me</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Annie </a:t>
            </a:r>
            <a:r>
              <a:rPr lang="fr-CA" dirty="0" err="1"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Smargiassi</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a:t>
            </a:r>
            <a:r>
              <a:rPr lang="fr-CA" dirty="0" err="1"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CPA</a:t>
            </a: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 Auditrice, CA</a:t>
            </a:r>
          </a:p>
          <a:p>
            <a:pPr marL="0" lvl="1" algn="ct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1 514 288-3256 poste 2238</a:t>
            </a:r>
          </a:p>
          <a:p>
            <a:pPr marL="0" lvl="1" algn="ctr"/>
            <a:r>
              <a:rPr lang="fr-CA" dirty="0" smtClean="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rPr>
              <a:t>1 800 363-4688</a:t>
            </a:r>
            <a:endParaRPr lang="fr-CA" dirty="0">
              <a:ln w="0">
                <a:solidFill>
                  <a:schemeClr val="bg1"/>
                </a:solidFill>
              </a:ln>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872695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fr-CA" sz="3200" cap="all" dirty="0"/>
              <a:t>Processus de la collecte des données </a:t>
            </a:r>
            <a:r>
              <a:rPr lang="fr-CA" sz="3200" cap="all" dirty="0" smtClean="0"/>
              <a:t>financières</a:t>
            </a:r>
            <a:endParaRPr lang="fr-CA" sz="3200" cap="all" dirty="0"/>
          </a:p>
        </p:txBody>
      </p:sp>
      <p:sp>
        <p:nvSpPr>
          <p:cNvPr id="6" name="Espace réservé du texte 5"/>
          <p:cNvSpPr>
            <a:spLocks noGrp="1"/>
          </p:cNvSpPr>
          <p:nvPr>
            <p:ph type="body" idx="13"/>
            <p:custDataLst>
              <p:tags r:id="rId2"/>
            </p:custDataLst>
          </p:nvPr>
        </p:nvSpPr>
        <p:spPr/>
        <p:txBody>
          <a:bodyPr/>
          <a:lstStyle/>
          <a:p>
            <a:r>
              <a:rPr lang="fr-CA" cap="small" dirty="0">
                <a:ln w="0">
                  <a:solidFill>
                    <a:prstClr val="white"/>
                  </a:solidFill>
                </a:ln>
                <a:solidFill>
                  <a:prstClr val="white"/>
                </a:solidFill>
                <a:effectLst>
                  <a:outerShdw blurRad="38100" dist="19050" dir="2700000" algn="tl" rotWithShape="0">
                    <a:prstClr val="black">
                      <a:alpha val="40000"/>
                    </a:prstClr>
                  </a:outerShdw>
                </a:effectLst>
              </a:rPr>
              <a:t>Processus </a:t>
            </a:r>
            <a:r>
              <a:rPr lang="fr-CA" cap="small" dirty="0" smtClean="0">
                <a:ln w="0">
                  <a:solidFill>
                    <a:prstClr val="white"/>
                  </a:solidFill>
                </a:ln>
                <a:solidFill>
                  <a:prstClr val="white"/>
                </a:solidFill>
                <a:effectLst>
                  <a:outerShdw blurRad="38100" dist="19050" dir="2700000" algn="tl" rotWithShape="0">
                    <a:prstClr val="black">
                      <a:alpha val="40000"/>
                    </a:prstClr>
                  </a:outerShdw>
                </a:effectLst>
              </a:rPr>
              <a:t>actuel</a:t>
            </a:r>
            <a:endParaRPr lang="fr-CA" cap="small" dirty="0">
              <a:ln w="0">
                <a:solidFill>
                  <a:prstClr val="white"/>
                </a:solidFill>
              </a:ln>
              <a:solidFill>
                <a:prstClr val="white"/>
              </a:solidFill>
              <a:effectLst>
                <a:outerShdw blurRad="38100" dist="19050" dir="2700000" algn="tl" rotWithShape="0">
                  <a:prstClr val="black">
                    <a:alpha val="40000"/>
                  </a:prstClr>
                </a:outerShdw>
              </a:effectLst>
            </a:endParaRPr>
          </a:p>
        </p:txBody>
      </p:sp>
      <p:pic>
        <p:nvPicPr>
          <p:cNvPr id="7" name="Image 6"/>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1" y="1524000"/>
            <a:ext cx="12192000" cy="5334000"/>
          </a:xfrm>
          <a:prstGeom prst="rect">
            <a:avLst/>
          </a:prstGeom>
        </p:spPr>
      </p:pic>
    </p:spTree>
    <p:extLst>
      <p:ext uri="{BB962C8B-B14F-4D97-AF65-F5344CB8AC3E}">
        <p14:creationId xmlns:p14="http://schemas.microsoft.com/office/powerpoint/2010/main" val="2032376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42481"/>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5" name="Rectangle 4"/>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Validation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0" name="Image 9" descr="Saisir les données financières SDFI  La Financière agricole du Québec"/>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0" y="1491732"/>
            <a:ext cx="12011025" cy="5210175"/>
          </a:xfrm>
          <a:prstGeom prst="rect">
            <a:avLst/>
          </a:prstGeom>
          <a:noFill/>
          <a:ln>
            <a:noFill/>
          </a:ln>
        </p:spPr>
      </p:pic>
    </p:spTree>
    <p:extLst>
      <p:ext uri="{BB962C8B-B14F-4D97-AF65-F5344CB8AC3E}">
        <p14:creationId xmlns:p14="http://schemas.microsoft.com/office/powerpoint/2010/main" val="31478289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42481"/>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5" name="Rectangle 4"/>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Validation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14" name="Image 13" descr="Saisir les données financières SDFI  La Financière agricole du Québec"/>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181797" y="1693427"/>
            <a:ext cx="3314700" cy="5095875"/>
          </a:xfrm>
          <a:prstGeom prst="rect">
            <a:avLst/>
          </a:prstGeom>
          <a:noFill/>
          <a:ln>
            <a:noFill/>
          </a:ln>
        </p:spPr>
      </p:pic>
    </p:spTree>
    <p:extLst>
      <p:ext uri="{BB962C8B-B14F-4D97-AF65-F5344CB8AC3E}">
        <p14:creationId xmlns:p14="http://schemas.microsoft.com/office/powerpoint/2010/main" val="42207588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842481"/>
          </a:xfrm>
        </p:spPr>
        <p:txBody>
          <a:bodyPr>
            <a:normAutofit/>
          </a:bodyPr>
          <a:lstStyle/>
          <a:p>
            <a:pPr marL="92075"/>
            <a:r>
              <a:rPr lang="fr-CA" sz="3600" cap="all" dirty="0">
                <a:ln/>
                <a:effectLst>
                  <a:outerShdw blurRad="38100" dist="19050" dir="2700000" algn="tl" rotWithShape="0">
                    <a:schemeClr val="dk1">
                      <a:lumMod val="50000"/>
                      <a:alpha val="40000"/>
                    </a:schemeClr>
                  </a:outerShdw>
                </a:effectLst>
              </a:rPr>
              <a:t>Outil de saisie des données financières</a:t>
            </a:r>
            <a:endParaRPr lang="fr-CA" sz="3600" dirty="0">
              <a:effectLst/>
            </a:endParaRPr>
          </a:p>
        </p:txBody>
      </p:sp>
      <p:sp>
        <p:nvSpPr>
          <p:cNvPr id="5" name="Rectangle 4"/>
          <p:cNvSpPr/>
          <p:nvPr>
            <p:custDataLst>
              <p:tags r:id="rId2"/>
            </p:custDataLst>
          </p:nvPr>
        </p:nvSpPr>
        <p:spPr>
          <a:xfrm>
            <a:off x="0" y="1009701"/>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Validation</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pic>
        <p:nvPicPr>
          <p:cNvPr id="2" name="Image 1"/>
          <p:cNvPicPr>
            <a:picLocks noChangeAspect="1"/>
          </p:cNvPicPr>
          <p:nvPr>
            <p:custDataLst>
              <p:tags r:id="rId3"/>
            </p:custDataLst>
          </p:nvPr>
        </p:nvPicPr>
        <p:blipFill>
          <a:blip r:embed="rId6"/>
          <a:stretch>
            <a:fillRect/>
          </a:stretch>
        </p:blipFill>
        <p:spPr>
          <a:xfrm>
            <a:off x="1336431" y="1532658"/>
            <a:ext cx="9017719" cy="5325342"/>
          </a:xfrm>
          <a:prstGeom prst="rect">
            <a:avLst/>
          </a:prstGeom>
        </p:spPr>
      </p:pic>
    </p:spTree>
    <p:extLst>
      <p:ext uri="{BB962C8B-B14F-4D97-AF65-F5344CB8AC3E}">
        <p14:creationId xmlns:p14="http://schemas.microsoft.com/office/powerpoint/2010/main" val="12818167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428162" y="1633592"/>
            <a:ext cx="2867970" cy="3219701"/>
          </a:xfrm>
          <a:prstGeom prst="rect">
            <a:avLst/>
          </a:prstGeom>
        </p:spPr>
      </p:pic>
    </p:spTree>
    <p:extLst>
      <p:ext uri="{BB962C8B-B14F-4D97-AF65-F5344CB8AC3E}">
        <p14:creationId xmlns:p14="http://schemas.microsoft.com/office/powerpoint/2010/main" val="40529456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457200" y="4702829"/>
            <a:ext cx="7772400" cy="1977656"/>
          </a:xfrm>
        </p:spPr>
        <p:txBody>
          <a:bodyPr>
            <a:normAutofit/>
          </a:bodyPr>
          <a:lstStyle/>
          <a:p>
            <a:r>
              <a:rPr lang="fr-CA" dirty="0" smtClean="0">
                <a:latin typeface="Century Gothic" panose="020B0502020202020204" pitchFamily="34" charset="0"/>
              </a:rPr>
              <a:t>Bloc 2</a:t>
            </a:r>
            <a:r>
              <a:rPr lang="fr-CA" sz="3600" dirty="0" smtClean="0">
                <a:latin typeface="Century Gothic" panose="020B0502020202020204" pitchFamily="34" charset="0"/>
              </a:rPr>
              <a:t/>
            </a:r>
            <a:br>
              <a:rPr lang="fr-CA" sz="3600" dirty="0" smtClean="0">
                <a:latin typeface="Century Gothic" panose="020B0502020202020204" pitchFamily="34" charset="0"/>
              </a:rPr>
            </a:br>
            <a:r>
              <a:rPr lang="fr-CA" sz="2400" dirty="0" smtClean="0">
                <a:latin typeface="Century Gothic" panose="020B0502020202020204" pitchFamily="34" charset="0"/>
              </a:rPr>
              <a:t>nouveautés et Particularités</a:t>
            </a:r>
            <a:br>
              <a:rPr lang="fr-CA" sz="2400" dirty="0" smtClean="0">
                <a:latin typeface="Century Gothic" panose="020B0502020202020204" pitchFamily="34" charset="0"/>
              </a:rPr>
            </a:br>
            <a:r>
              <a:rPr lang="fr-CA" sz="2400" dirty="0" smtClean="0"/>
              <a:t>Rappel de certains éléments du guide</a:t>
            </a:r>
            <a:r>
              <a:rPr lang="fr-CA" sz="2400" dirty="0" smtClean="0">
                <a:latin typeface="Century Gothic" panose="020B0502020202020204" pitchFamily="34" charset="0"/>
              </a:rPr>
              <a:t> </a:t>
            </a:r>
            <a:endParaRPr lang="fr-CA" sz="2400" strike="sngStrike" dirty="0">
              <a:latin typeface="Century Gothic" panose="020B0502020202020204" pitchFamily="34" charset="0"/>
            </a:endParaRPr>
          </a:p>
        </p:txBody>
      </p:sp>
    </p:spTree>
    <p:extLst>
      <p:ext uri="{BB962C8B-B14F-4D97-AF65-F5344CB8AC3E}">
        <p14:creationId xmlns:p14="http://schemas.microsoft.com/office/powerpoint/2010/main" val="26075716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0" cy="750013"/>
          </a:xfrm>
        </p:spPr>
        <p:txBody>
          <a:bodyPr>
            <a:normAutofit/>
          </a:bodyPr>
          <a:lstStyle/>
          <a:p>
            <a:pPr marL="92075"/>
            <a:r>
              <a:rPr lang="fr-CA" sz="3600" cap="all" dirty="0" smtClean="0">
                <a:effectLst/>
              </a:rPr>
              <a:t>Particularité</a:t>
            </a:r>
            <a:endParaRPr lang="fr-CA" sz="3600" cap="all" dirty="0">
              <a:effectLst/>
            </a:endParaRPr>
          </a:p>
        </p:txBody>
      </p:sp>
      <p:sp>
        <p:nvSpPr>
          <p:cNvPr id="7" name="ZoneTexte 6"/>
          <p:cNvSpPr txBox="1"/>
          <p:nvPr>
            <p:custDataLst>
              <p:tags r:id="rId2"/>
            </p:custDataLst>
          </p:nvPr>
        </p:nvSpPr>
        <p:spPr>
          <a:xfrm>
            <a:off x="117863" y="2229266"/>
            <a:ext cx="11473672" cy="2246769"/>
          </a:xfrm>
          <a:prstGeom prst="rect">
            <a:avLst/>
          </a:prstGeom>
          <a:noFill/>
        </p:spPr>
        <p:txBody>
          <a:bodyPr wrap="square" rtlCol="0">
            <a:spAutoFit/>
          </a:bodyPr>
          <a:lstStyle/>
          <a:p>
            <a:pPr marL="0" lvl="1" algn="ctr"/>
            <a:r>
              <a:rPr lang="fr-CA" sz="2600" dirty="0" smtClean="0">
                <a:latin typeface="Century Gothic" panose="020B0502020202020204" pitchFamily="34" charset="0"/>
              </a:rPr>
              <a:t>Saisie des données prévisionnelles dans l’ancien outil </a:t>
            </a:r>
          </a:p>
          <a:p>
            <a:pPr marL="0" lvl="1" algn="ctr"/>
            <a:r>
              <a:rPr lang="fr-CA" sz="3600" dirty="0" smtClean="0">
                <a:latin typeface="Century Gothic" panose="020B0502020202020204" pitchFamily="34" charset="0"/>
              </a:rPr>
              <a:t>= </a:t>
            </a:r>
          </a:p>
          <a:p>
            <a:pPr marL="0" lvl="1" algn="ctr"/>
            <a:r>
              <a:rPr lang="fr-CA" sz="2600" dirty="0" smtClean="0">
                <a:latin typeface="Century Gothic" panose="020B0502020202020204" pitchFamily="34" charset="0"/>
              </a:rPr>
              <a:t>Confirmation des données finales dans l’ancien outil</a:t>
            </a:r>
          </a:p>
          <a:p>
            <a:pPr marL="0" lvl="1" algn="ctr"/>
            <a:r>
              <a:rPr lang="fr-CA" sz="2600" dirty="0" smtClean="0">
                <a:latin typeface="Century Gothic" panose="020B0502020202020204" pitchFamily="34" charset="0"/>
              </a:rPr>
              <a:t>Confirmation des données finales dans le nouvel outil si ciblé pour le Financement – Collecte 2017</a:t>
            </a:r>
          </a:p>
        </p:txBody>
      </p:sp>
      <p:sp>
        <p:nvSpPr>
          <p:cNvPr id="4" name="ZoneTexte 3"/>
          <p:cNvSpPr txBox="1"/>
          <p:nvPr>
            <p:custDataLst>
              <p:tags r:id="rId3"/>
            </p:custDataLst>
          </p:nvPr>
        </p:nvSpPr>
        <p:spPr>
          <a:xfrm>
            <a:off x="117862" y="1477068"/>
            <a:ext cx="10313071" cy="769441"/>
          </a:xfrm>
          <a:prstGeom prst="rect">
            <a:avLst/>
          </a:prstGeom>
          <a:noFill/>
        </p:spPr>
        <p:txBody>
          <a:bodyPr wrap="square" rtlCol="0">
            <a:spAutoFit/>
          </a:bodyPr>
          <a:lstStyle/>
          <a:p>
            <a:pPr marL="0" lvl="1"/>
            <a:r>
              <a:rPr lang="fr-CA"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Provisoire 2017 - En cours </a:t>
            </a:r>
            <a:endParaRPr lang="fr-FR"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ZoneTexte 4"/>
          <p:cNvSpPr txBox="1"/>
          <p:nvPr>
            <p:custDataLst>
              <p:tags r:id="rId4"/>
            </p:custDataLst>
          </p:nvPr>
        </p:nvSpPr>
        <p:spPr>
          <a:xfrm>
            <a:off x="117861" y="4717690"/>
            <a:ext cx="8597161" cy="769441"/>
          </a:xfrm>
          <a:prstGeom prst="rect">
            <a:avLst/>
          </a:prstGeom>
          <a:noFill/>
        </p:spPr>
        <p:txBody>
          <a:bodyPr wrap="square" rtlCol="0">
            <a:spAutoFit/>
          </a:bodyPr>
          <a:lstStyle/>
          <a:p>
            <a:pPr marL="0" lvl="1"/>
            <a:r>
              <a:rPr lang="fr-CA"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Provisoire 2017- 2018</a:t>
            </a:r>
            <a:endParaRPr lang="fr-FR"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ZoneTexte 9"/>
          <p:cNvSpPr txBox="1"/>
          <p:nvPr>
            <p:custDataLst>
              <p:tags r:id="rId5"/>
            </p:custDataLst>
          </p:nvPr>
        </p:nvSpPr>
        <p:spPr>
          <a:xfrm>
            <a:off x="208706" y="5378622"/>
            <a:ext cx="11473672" cy="1169551"/>
          </a:xfrm>
          <a:prstGeom prst="rect">
            <a:avLst/>
          </a:prstGeom>
          <a:noFill/>
        </p:spPr>
        <p:txBody>
          <a:bodyPr wrap="square" rtlCol="0">
            <a:spAutoFit/>
          </a:bodyPr>
          <a:lstStyle/>
          <a:p>
            <a:pPr marL="0" lvl="1"/>
            <a:r>
              <a:rPr lang="fr-CA" sz="2600" dirty="0" smtClean="0">
                <a:latin typeface="Century Gothic" panose="020B0502020202020204" pitchFamily="34" charset="0"/>
              </a:rPr>
              <a:t>Nouvel outil :</a:t>
            </a:r>
          </a:p>
          <a:p>
            <a:pPr marL="342900" lvl="1" indent="-342900">
              <a:buFont typeface="Wingdings" panose="05000000000000000000" pitchFamily="2" charset="2"/>
              <a:buChar char="ü"/>
            </a:pPr>
            <a:r>
              <a:rPr lang="fr-CA" sz="2200" dirty="0" smtClean="0">
                <a:latin typeface="Century Gothic" panose="020B0502020202020204" pitchFamily="34" charset="0"/>
              </a:rPr>
              <a:t>Traitement provisoire données prévisionnelles </a:t>
            </a:r>
          </a:p>
          <a:p>
            <a:pPr marL="342900" lvl="1" indent="-342900">
              <a:buFont typeface="Wingdings" panose="05000000000000000000" pitchFamily="2" charset="2"/>
              <a:buChar char="ü"/>
            </a:pPr>
            <a:r>
              <a:rPr lang="fr-CA" sz="2200" dirty="0" smtClean="0">
                <a:latin typeface="Century Gothic" panose="020B0502020202020204" pitchFamily="34" charset="0"/>
              </a:rPr>
              <a:t>Traitement provisoire données finales </a:t>
            </a:r>
          </a:p>
        </p:txBody>
      </p:sp>
      <p:sp>
        <p:nvSpPr>
          <p:cNvPr id="8" name="Rectangle 7"/>
          <p:cNvSpPr/>
          <p:nvPr>
            <p:custDataLst>
              <p:tags r:id="rId6"/>
            </p:custDataLst>
          </p:nvPr>
        </p:nvSpPr>
        <p:spPr>
          <a:xfrm>
            <a:off x="0" y="932043"/>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Traitement provisoire</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Tree>
    <p:extLst>
      <p:ext uri="{BB962C8B-B14F-4D97-AF65-F5344CB8AC3E}">
        <p14:creationId xmlns:p14="http://schemas.microsoft.com/office/powerpoint/2010/main" val="473491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custDataLst>
              <p:tags r:id="rId1"/>
            </p:custDataLst>
          </p:nvPr>
        </p:nvSpPr>
        <p:spPr>
          <a:xfrm>
            <a:off x="0" y="1081974"/>
            <a:ext cx="12192000" cy="394636"/>
          </a:xfrm>
          <a:prstGeom prst="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r>
              <a:rPr lang="fr-CA" sz="2800" cap="small" dirty="0" smtClean="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rPr>
              <a:t>La saisie – Unités productives</a:t>
            </a:r>
            <a:endParaRPr lang="fr-CA" sz="2800" cap="small" dirty="0">
              <a:ln w="0">
                <a:solidFill>
                  <a:prstClr val="white"/>
                </a:solidFill>
              </a:ln>
              <a:solidFill>
                <a:prstClr val="white"/>
              </a:solidFill>
              <a:effectLst>
                <a:outerShdw blurRad="38100" dist="19050" dir="2700000" algn="tl" rotWithShape="0">
                  <a:prstClr val="black">
                    <a:alpha val="40000"/>
                  </a:prstClr>
                </a:outerShdw>
              </a:effectLst>
              <a:latin typeface="Century Gothic" panose="020B0502020202020204" pitchFamily="34" charset="0"/>
            </a:endParaRPr>
          </a:p>
        </p:txBody>
      </p:sp>
      <p:sp>
        <p:nvSpPr>
          <p:cNvPr id="11" name="Rectangle à coins arrondis 10"/>
          <p:cNvSpPr/>
          <p:nvPr>
            <p:custDataLst>
              <p:tags r:id="rId2"/>
            </p:custDataLst>
          </p:nvPr>
        </p:nvSpPr>
        <p:spPr>
          <a:xfrm>
            <a:off x="192141" y="1703499"/>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10" name="ZoneTexte 9"/>
          <p:cNvSpPr txBox="1"/>
          <p:nvPr>
            <p:custDataLst>
              <p:tags r:id="rId3"/>
            </p:custDataLst>
          </p:nvPr>
        </p:nvSpPr>
        <p:spPr>
          <a:xfrm>
            <a:off x="2309375" y="1699339"/>
            <a:ext cx="9014792" cy="400110"/>
          </a:xfrm>
          <a:prstGeom prst="rect">
            <a:avLst/>
          </a:prstGeom>
          <a:noFill/>
        </p:spPr>
        <p:txBody>
          <a:bodyPr wrap="square" rtlCol="0">
            <a:spAutoFit/>
          </a:bodyPr>
          <a:lstStyle/>
          <a:p>
            <a:r>
              <a:rPr lang="fr-CA" sz="2000" dirty="0" smtClean="0">
                <a:latin typeface="Century Gothic" panose="020B0502020202020204" pitchFamily="34" charset="0"/>
              </a:rPr>
              <a:t>Unités productives plus complètes</a:t>
            </a:r>
            <a:endParaRPr lang="fr-CA" sz="2000" dirty="0" smtClean="0">
              <a:ln w="0"/>
              <a:latin typeface="Century Gothic" panose="020B0502020202020204" pitchFamily="34" charset="0"/>
            </a:endParaRPr>
          </a:p>
        </p:txBody>
      </p:sp>
      <p:sp>
        <p:nvSpPr>
          <p:cNvPr id="15" name="ZoneTexte 14"/>
          <p:cNvSpPr txBox="1"/>
          <p:nvPr>
            <p:custDataLst>
              <p:tags r:id="rId4"/>
            </p:custDataLst>
          </p:nvPr>
        </p:nvSpPr>
        <p:spPr>
          <a:xfrm>
            <a:off x="2309375" y="2017280"/>
            <a:ext cx="3154723" cy="369332"/>
          </a:xfrm>
          <a:prstGeom prst="rect">
            <a:avLst/>
          </a:prstGeom>
          <a:noFill/>
        </p:spPr>
        <p:txBody>
          <a:bodyPr wrap="square" rtlCol="0">
            <a:spAutoFit/>
          </a:bodyPr>
          <a:lstStyle/>
          <a:p>
            <a:pPr marL="285750" indent="-285750">
              <a:buFont typeface="Wingdings" panose="05000000000000000000" pitchFamily="2" charset="2"/>
              <a:buChar char="ü"/>
            </a:pPr>
            <a:r>
              <a:rPr lang="fr-CA" dirty="0" smtClean="0">
                <a:latin typeface="Century Gothic" panose="020B0502020202020204" pitchFamily="34" charset="0"/>
              </a:rPr>
              <a:t>Quota de fin d’année</a:t>
            </a:r>
            <a:endParaRPr lang="fr-CA" dirty="0">
              <a:latin typeface="Century Gothic" panose="020B0502020202020204" pitchFamily="34" charset="0"/>
            </a:endParaRPr>
          </a:p>
        </p:txBody>
      </p:sp>
      <p:sp>
        <p:nvSpPr>
          <p:cNvPr id="9" name="Rectangle 8"/>
          <p:cNvSpPr/>
          <p:nvPr>
            <p:custDataLst>
              <p:tags r:id="rId5"/>
            </p:custDataLst>
          </p:nvPr>
        </p:nvSpPr>
        <p:spPr>
          <a:xfrm>
            <a:off x="0" y="0"/>
            <a:ext cx="12192000" cy="88357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r>
              <a:rPr lang="fr-CA" sz="3800" b="1" cap="all" dirty="0" smtClean="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rPr>
              <a:t>Outil de saisie des données financières</a:t>
            </a:r>
            <a:endParaRPr lang="fr-CA" sz="3800" b="1" cap="all" dirty="0">
              <a:ln/>
              <a:solidFill>
                <a:schemeClr val="bg1"/>
              </a:solid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ZoneTexte 15"/>
          <p:cNvSpPr txBox="1"/>
          <p:nvPr>
            <p:custDataLst>
              <p:tags r:id="rId6"/>
            </p:custDataLst>
          </p:nvPr>
        </p:nvSpPr>
        <p:spPr>
          <a:xfrm>
            <a:off x="5253313" y="2041536"/>
            <a:ext cx="4939747" cy="369332"/>
          </a:xfrm>
          <a:prstGeom prst="rect">
            <a:avLst/>
          </a:prstGeom>
          <a:noFill/>
        </p:spPr>
        <p:txBody>
          <a:bodyPr wrap="square" rtlCol="0">
            <a:spAutoFit/>
          </a:bodyPr>
          <a:lstStyle/>
          <a:p>
            <a:pPr marL="285750" indent="-285750">
              <a:buFont typeface="Wingdings" panose="05000000000000000000" pitchFamily="2" charset="2"/>
              <a:buChar char="ü"/>
            </a:pPr>
            <a:r>
              <a:rPr lang="fr-CA" dirty="0" smtClean="0">
                <a:latin typeface="Century Gothic" panose="020B0502020202020204" pitchFamily="34" charset="0"/>
              </a:rPr>
              <a:t>Production à son compte ou à forfait</a:t>
            </a:r>
            <a:endParaRPr lang="fr-CA" dirty="0">
              <a:latin typeface="Century Gothic" panose="020B0502020202020204" pitchFamily="34" charset="0"/>
            </a:endParaRPr>
          </a:p>
        </p:txBody>
      </p:sp>
      <p:sp>
        <p:nvSpPr>
          <p:cNvPr id="17" name="ZoneTexte 16"/>
          <p:cNvSpPr txBox="1"/>
          <p:nvPr>
            <p:custDataLst>
              <p:tags r:id="rId7"/>
            </p:custDataLst>
          </p:nvPr>
        </p:nvSpPr>
        <p:spPr>
          <a:xfrm>
            <a:off x="9876264" y="2041536"/>
            <a:ext cx="2233961" cy="369332"/>
          </a:xfrm>
          <a:prstGeom prst="rect">
            <a:avLst/>
          </a:prstGeom>
          <a:noFill/>
        </p:spPr>
        <p:txBody>
          <a:bodyPr wrap="square" rtlCol="0">
            <a:spAutoFit/>
          </a:bodyPr>
          <a:lstStyle/>
          <a:p>
            <a:pPr marL="285750" indent="-285750">
              <a:buFont typeface="Wingdings" panose="05000000000000000000" pitchFamily="2" charset="2"/>
              <a:buChar char="ü"/>
            </a:pPr>
            <a:r>
              <a:rPr lang="fr-CA" dirty="0" smtClean="0">
                <a:latin typeface="Century Gothic" panose="020B0502020202020204" pitchFamily="34" charset="0"/>
              </a:rPr>
              <a:t>Places par lot</a:t>
            </a:r>
            <a:endParaRPr lang="fr-CA" dirty="0"/>
          </a:p>
        </p:txBody>
      </p:sp>
      <p:sp>
        <p:nvSpPr>
          <p:cNvPr id="18" name="ZoneTexte 17"/>
          <p:cNvSpPr txBox="1"/>
          <p:nvPr>
            <p:custDataLst>
              <p:tags r:id="rId8"/>
            </p:custDataLst>
          </p:nvPr>
        </p:nvSpPr>
        <p:spPr>
          <a:xfrm>
            <a:off x="0" y="2417390"/>
            <a:ext cx="6699315" cy="476726"/>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CA" sz="2200" b="1" cap="all" dirty="0" smtClean="0">
                <a:ln w="22225">
                  <a:solidFill>
                    <a:schemeClr val="tx2">
                      <a:lumMod val="75000"/>
                    </a:schemeClr>
                  </a:solidFill>
                  <a:prstDash val="solid"/>
                </a:ln>
                <a:solidFill>
                  <a:schemeClr val="tx1">
                    <a:lumMod val="75000"/>
                    <a:lumOff val="25000"/>
                  </a:schemeClr>
                </a:solidFill>
                <a:latin typeface="Century Gothic" panose="020B0502020202020204" pitchFamily="34" charset="0"/>
              </a:rPr>
              <a:t>Exemple : La production de lait de vache</a:t>
            </a:r>
          </a:p>
        </p:txBody>
      </p:sp>
      <p:pic>
        <p:nvPicPr>
          <p:cNvPr id="19" name="Image 18" descr="Saisir les données financières  La Financière agricole du Québec"/>
          <p:cNvPicPr/>
          <p:nvPr>
            <p:custDataLst>
              <p:tags r:id="rId9"/>
            </p:custDataLst>
          </p:nvPr>
        </p:nvPicPr>
        <p:blipFill>
          <a:blip r:embed="rId23">
            <a:extLst>
              <a:ext uri="{28A0092B-C50C-407E-A947-70E740481C1C}">
                <a14:useLocalDpi xmlns:a14="http://schemas.microsoft.com/office/drawing/2010/main" val="0"/>
              </a:ext>
            </a:extLst>
          </a:blip>
          <a:srcRect/>
          <a:stretch>
            <a:fillRect/>
          </a:stretch>
        </p:blipFill>
        <p:spPr bwMode="auto">
          <a:xfrm>
            <a:off x="22304" y="2858383"/>
            <a:ext cx="12192000" cy="2533650"/>
          </a:xfrm>
          <a:prstGeom prst="rect">
            <a:avLst/>
          </a:prstGeom>
          <a:noFill/>
          <a:ln>
            <a:noFill/>
          </a:ln>
        </p:spPr>
      </p:pic>
      <p:sp>
        <p:nvSpPr>
          <p:cNvPr id="20" name="Ellipse 19"/>
          <p:cNvSpPr/>
          <p:nvPr>
            <p:custDataLst>
              <p:tags r:id="rId10"/>
            </p:custDataLst>
          </p:nvPr>
        </p:nvSpPr>
        <p:spPr>
          <a:xfrm>
            <a:off x="3651786" y="3482726"/>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21" name="Ellipse 20"/>
          <p:cNvSpPr/>
          <p:nvPr>
            <p:custDataLst>
              <p:tags r:id="rId11"/>
            </p:custDataLst>
          </p:nvPr>
        </p:nvSpPr>
        <p:spPr>
          <a:xfrm>
            <a:off x="3647521" y="3992879"/>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22" name="Ellipse 21"/>
          <p:cNvSpPr/>
          <p:nvPr>
            <p:custDataLst>
              <p:tags r:id="rId12"/>
            </p:custDataLst>
          </p:nvPr>
        </p:nvSpPr>
        <p:spPr>
          <a:xfrm>
            <a:off x="3647521" y="4532214"/>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3</a:t>
            </a:r>
            <a:endParaRPr lang="fr-CA" dirty="0">
              <a:latin typeface="Century Gothic" panose="020B0502020202020204" pitchFamily="34" charset="0"/>
            </a:endParaRPr>
          </a:p>
        </p:txBody>
      </p:sp>
      <p:sp>
        <p:nvSpPr>
          <p:cNvPr id="23" name="Rectangle 22"/>
          <p:cNvSpPr/>
          <p:nvPr>
            <p:custDataLst>
              <p:tags r:id="rId13"/>
            </p:custDataLst>
          </p:nvPr>
        </p:nvSpPr>
        <p:spPr>
          <a:xfrm>
            <a:off x="136013" y="3951798"/>
            <a:ext cx="11974212" cy="1054099"/>
          </a:xfrm>
          <a:prstGeom prst="rect">
            <a:avLst/>
          </a:prstGeom>
          <a:noFill/>
          <a:ln w="19050">
            <a:solidFill>
              <a:srgbClr val="FF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sp>
        <p:nvSpPr>
          <p:cNvPr id="24" name="Rectangle à coins arrondis 23"/>
          <p:cNvSpPr/>
          <p:nvPr>
            <p:custDataLst>
              <p:tags r:id="rId14"/>
            </p:custDataLst>
          </p:nvPr>
        </p:nvSpPr>
        <p:spPr>
          <a:xfrm>
            <a:off x="6960930" y="4282951"/>
            <a:ext cx="1884190" cy="391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A" b="1" cap="all" dirty="0" smtClean="0">
                <a:solidFill>
                  <a:srgbClr val="FF0000"/>
                </a:solidFill>
                <a:latin typeface="Century Gothic" panose="020B0502020202020204" pitchFamily="34" charset="0"/>
              </a:rPr>
              <a:t>Nouveauté</a:t>
            </a:r>
            <a:endParaRPr lang="fr-CA" b="1" cap="all" dirty="0">
              <a:solidFill>
                <a:srgbClr val="FF0000"/>
              </a:solidFill>
              <a:latin typeface="Century Gothic" panose="020B0502020202020204" pitchFamily="34" charset="0"/>
            </a:endParaRPr>
          </a:p>
        </p:txBody>
      </p:sp>
      <p:sp>
        <p:nvSpPr>
          <p:cNvPr id="27" name="Ellipse 26"/>
          <p:cNvSpPr/>
          <p:nvPr>
            <p:custDataLst>
              <p:tags r:id="rId15"/>
            </p:custDataLst>
          </p:nvPr>
        </p:nvSpPr>
        <p:spPr>
          <a:xfrm>
            <a:off x="391913" y="5169783"/>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1</a:t>
            </a:r>
            <a:endParaRPr lang="fr-CA" dirty="0">
              <a:latin typeface="Century Gothic" panose="020B0502020202020204" pitchFamily="34" charset="0"/>
            </a:endParaRPr>
          </a:p>
        </p:txBody>
      </p:sp>
      <p:sp>
        <p:nvSpPr>
          <p:cNvPr id="28" name="Ellipse 27"/>
          <p:cNvSpPr/>
          <p:nvPr>
            <p:custDataLst>
              <p:tags r:id="rId16"/>
            </p:custDataLst>
          </p:nvPr>
        </p:nvSpPr>
        <p:spPr>
          <a:xfrm>
            <a:off x="387648" y="5679936"/>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a:latin typeface="Century Gothic" panose="020B0502020202020204" pitchFamily="34" charset="0"/>
              </a:rPr>
              <a:t>2</a:t>
            </a:r>
          </a:p>
        </p:txBody>
      </p:sp>
      <p:sp>
        <p:nvSpPr>
          <p:cNvPr id="29" name="Ellipse 28"/>
          <p:cNvSpPr/>
          <p:nvPr>
            <p:custDataLst>
              <p:tags r:id="rId17"/>
            </p:custDataLst>
          </p:nvPr>
        </p:nvSpPr>
        <p:spPr>
          <a:xfrm>
            <a:off x="387648" y="6219271"/>
            <a:ext cx="469900" cy="4445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A" dirty="0" smtClean="0">
                <a:latin typeface="Century Gothic" panose="020B0502020202020204" pitchFamily="34" charset="0"/>
              </a:rPr>
              <a:t>3</a:t>
            </a:r>
            <a:endParaRPr lang="fr-CA" dirty="0">
              <a:latin typeface="Century Gothic" panose="020B0502020202020204" pitchFamily="34" charset="0"/>
            </a:endParaRPr>
          </a:p>
        </p:txBody>
      </p:sp>
      <p:sp>
        <p:nvSpPr>
          <p:cNvPr id="30" name="ZoneTexte 29"/>
          <p:cNvSpPr txBox="1"/>
          <p:nvPr>
            <p:custDataLst>
              <p:tags r:id="rId18"/>
            </p:custDataLst>
          </p:nvPr>
        </p:nvSpPr>
        <p:spPr>
          <a:xfrm>
            <a:off x="902153" y="5159321"/>
            <a:ext cx="6731000" cy="400110"/>
          </a:xfrm>
          <a:prstGeom prst="rect">
            <a:avLst/>
          </a:prstGeom>
          <a:noFill/>
        </p:spPr>
        <p:txBody>
          <a:bodyPr wrap="square" rtlCol="0">
            <a:spAutoFit/>
          </a:bodyPr>
          <a:lstStyle/>
          <a:p>
            <a:r>
              <a:rPr lang="fr-CA" sz="2000" dirty="0" smtClean="0">
                <a:latin typeface="Century Gothic" panose="020B0502020202020204" pitchFamily="34" charset="0"/>
              </a:rPr>
              <a:t>Même méthode de calcul</a:t>
            </a:r>
            <a:endParaRPr lang="fr-CA" sz="2000" dirty="0">
              <a:latin typeface="Century Gothic" panose="020B0502020202020204" pitchFamily="34" charset="0"/>
            </a:endParaRPr>
          </a:p>
        </p:txBody>
      </p:sp>
      <p:sp>
        <p:nvSpPr>
          <p:cNvPr id="31" name="ZoneTexte 30"/>
          <p:cNvSpPr txBox="1"/>
          <p:nvPr>
            <p:custDataLst>
              <p:tags r:id="rId19"/>
            </p:custDataLst>
          </p:nvPr>
        </p:nvSpPr>
        <p:spPr>
          <a:xfrm>
            <a:off x="902153" y="5668425"/>
            <a:ext cx="9658350" cy="400110"/>
          </a:xfrm>
          <a:prstGeom prst="rect">
            <a:avLst/>
          </a:prstGeom>
          <a:noFill/>
        </p:spPr>
        <p:txBody>
          <a:bodyPr wrap="square" rtlCol="0">
            <a:spAutoFit/>
          </a:bodyPr>
          <a:lstStyle/>
          <a:p>
            <a:r>
              <a:rPr lang="fr-CA" sz="2000" dirty="0" smtClean="0">
                <a:latin typeface="Century Gothic" panose="020B0502020202020204" pitchFamily="34" charset="0"/>
              </a:rPr>
              <a:t>Dernière paie de lait de l’exercice financier</a:t>
            </a:r>
            <a:endParaRPr lang="fr-CA" sz="2000" dirty="0">
              <a:latin typeface="Century Gothic" panose="020B0502020202020204" pitchFamily="34" charset="0"/>
            </a:endParaRPr>
          </a:p>
        </p:txBody>
      </p:sp>
      <p:sp>
        <p:nvSpPr>
          <p:cNvPr id="33" name="ZoneTexte 32"/>
          <p:cNvSpPr txBox="1"/>
          <p:nvPr>
            <p:custDataLst>
              <p:tags r:id="rId20"/>
            </p:custDataLst>
          </p:nvPr>
        </p:nvSpPr>
        <p:spPr>
          <a:xfrm>
            <a:off x="929303" y="6238532"/>
            <a:ext cx="10712570" cy="400110"/>
          </a:xfrm>
          <a:prstGeom prst="rect">
            <a:avLst/>
          </a:prstGeom>
          <a:noFill/>
        </p:spPr>
        <p:txBody>
          <a:bodyPr wrap="square" rtlCol="0">
            <a:spAutoFit/>
          </a:bodyPr>
          <a:lstStyle/>
          <a:p>
            <a:r>
              <a:rPr lang="fr-CA" sz="2000" dirty="0" smtClean="0">
                <a:latin typeface="Century Gothic" panose="020B0502020202020204" pitchFamily="34" charset="0"/>
              </a:rPr>
              <a:t>En présence d’une relève dans l’entreprise</a:t>
            </a:r>
            <a:r>
              <a:rPr lang="fr-CA" sz="2000" dirty="0">
                <a:latin typeface="Century Gothic" panose="020B0502020202020204" pitchFamily="34" charset="0"/>
              </a:rPr>
              <a:t> </a:t>
            </a:r>
            <a:r>
              <a:rPr lang="fr-CA" sz="2000" dirty="0" smtClean="0">
                <a:latin typeface="Century Gothic" panose="020B0502020202020204" pitchFamily="34" charset="0"/>
              </a:rPr>
              <a:t>se retrouve sur le certificat de quota</a:t>
            </a:r>
            <a:endParaRPr lang="fr-CA" sz="2000" dirty="0">
              <a:latin typeface="Century Gothic" panose="020B0502020202020204" pitchFamily="34" charset="0"/>
            </a:endParaRPr>
          </a:p>
        </p:txBody>
      </p:sp>
    </p:spTree>
    <p:extLst>
      <p:ext uri="{BB962C8B-B14F-4D97-AF65-F5344CB8AC3E}">
        <p14:creationId xmlns:p14="http://schemas.microsoft.com/office/powerpoint/2010/main" val="7000050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1900767" y="1838688"/>
            <a:ext cx="9891888" cy="646331"/>
          </a:xfrm>
          <a:prstGeom prst="rect">
            <a:avLst/>
          </a:prstGeom>
        </p:spPr>
        <p:txBody>
          <a:bodyPr wrap="square">
            <a:spAutoFit/>
          </a:bodyPr>
          <a:lstStyle/>
          <a:p>
            <a:endParaRPr lang="fr-CA" b="1" u="sng" dirty="0" smtClean="0">
              <a:solidFill>
                <a:srgbClr val="00B050"/>
              </a:solidFill>
              <a:latin typeface="Century Gothic" panose="020B0502020202020204" pitchFamily="34" charset="0"/>
            </a:endParaRPr>
          </a:p>
          <a:p>
            <a:endParaRPr lang="fr-CA" dirty="0">
              <a:solidFill>
                <a:srgbClr val="00B050"/>
              </a:solidFill>
              <a:latin typeface="Century Gothic" panose="020B0502020202020204" pitchFamily="34" charset="0"/>
            </a:endParaRPr>
          </a:p>
        </p:txBody>
      </p:sp>
      <p:pic>
        <p:nvPicPr>
          <p:cNvPr id="20" name="Image 19" descr="httppwssialfpro1fadqqc8080alfrescoddworkspaceSpacesStorea8afd2e17fae41b8b2850b4  La Financière agricole du Qué"/>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88900"/>
            <a:ext cx="12636500" cy="6946900"/>
          </a:xfrm>
          <a:prstGeom prst="rect">
            <a:avLst/>
          </a:prstGeom>
          <a:noFill/>
          <a:ln>
            <a:noFill/>
          </a:ln>
        </p:spPr>
      </p:pic>
      <p:sp>
        <p:nvSpPr>
          <p:cNvPr id="5" name="Rectangle 4"/>
          <p:cNvSpPr/>
          <p:nvPr>
            <p:custDataLst>
              <p:tags r:id="rId3"/>
            </p:custDataLst>
          </p:nvPr>
        </p:nvSpPr>
        <p:spPr>
          <a:xfrm>
            <a:off x="277196" y="2922424"/>
            <a:ext cx="12082107" cy="1294685"/>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CA">
              <a:solidFill>
                <a:srgbClr val="2E2B21"/>
              </a:solidFill>
            </a:endParaRPr>
          </a:p>
        </p:txBody>
      </p:sp>
      <p:sp>
        <p:nvSpPr>
          <p:cNvPr id="4" name="Flèche vers le bas 3"/>
          <p:cNvSpPr/>
          <p:nvPr>
            <p:custDataLst>
              <p:tags r:id="rId4"/>
            </p:custDataLst>
          </p:nvPr>
        </p:nvSpPr>
        <p:spPr>
          <a:xfrm>
            <a:off x="2815119" y="1838688"/>
            <a:ext cx="616449" cy="1124447"/>
          </a:xfrm>
          <a:prstGeom prst="downArrow">
            <a:avLst/>
          </a:prstGeom>
          <a:solidFill>
            <a:srgbClr val="FF0000"/>
          </a:solidFill>
        </p:spPr>
        <p:style>
          <a:lnRef idx="0">
            <a:schemeClr val="dk1"/>
          </a:lnRef>
          <a:fillRef idx="3">
            <a:schemeClr val="dk1"/>
          </a:fillRef>
          <a:effectRef idx="3">
            <a:schemeClr val="dk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2722203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749089"/>
          </a:xfrm>
        </p:spPr>
        <p:txBody>
          <a:bodyPr>
            <a:normAutofit/>
          </a:bodyPr>
          <a:lstStyle/>
          <a:p>
            <a:pPr marL="92075"/>
            <a:r>
              <a:rPr lang="fr-CA" sz="3600" cap="all" dirty="0" smtClean="0">
                <a:effectLst/>
              </a:rPr>
              <a:t>Particularité : déclaration des UP</a:t>
            </a:r>
            <a:endParaRPr lang="fr-CA" sz="3600" cap="all" dirty="0">
              <a:effectLst/>
            </a:endParaRPr>
          </a:p>
        </p:txBody>
      </p:sp>
      <p:graphicFrame>
        <p:nvGraphicFramePr>
          <p:cNvPr id="25" name="Tableau 24"/>
          <p:cNvGraphicFramePr>
            <a:graphicFrameLocks noGrp="1"/>
          </p:cNvGraphicFramePr>
          <p:nvPr>
            <p:custDataLst>
              <p:tags r:id="rId2"/>
            </p:custDataLst>
            <p:extLst>
              <p:ext uri="{D42A27DB-BD31-4B8C-83A1-F6EECF244321}">
                <p14:modId xmlns:p14="http://schemas.microsoft.com/office/powerpoint/2010/main" val="511895068"/>
              </p:ext>
            </p:extLst>
          </p:nvPr>
        </p:nvGraphicFramePr>
        <p:xfrm>
          <a:off x="1258710" y="749089"/>
          <a:ext cx="8786990" cy="5943810"/>
        </p:xfrm>
        <a:graphic>
          <a:graphicData uri="http://schemas.openxmlformats.org/drawingml/2006/table">
            <a:tbl>
              <a:tblPr firstRow="1" bandRow="1">
                <a:tableStyleId>{21E4AEA4-8DFA-4A89-87EB-49C32662AFE0}</a:tableStyleId>
              </a:tblPr>
              <a:tblGrid>
                <a:gridCol w="4393495"/>
                <a:gridCol w="4393495"/>
              </a:tblGrid>
              <a:tr h="396254">
                <a:tc gridSpan="2">
                  <a:txBody>
                    <a:bodyPr/>
                    <a:lstStyle/>
                    <a:p>
                      <a:pPr algn="ctr"/>
                      <a:r>
                        <a:rPr lang="fr-CA" dirty="0" smtClean="0">
                          <a:latin typeface="Century Gothic" panose="020B0502020202020204" pitchFamily="34" charset="0"/>
                        </a:rPr>
                        <a:t>Quota</a:t>
                      </a:r>
                      <a:endParaRPr lang="fr-CA" dirty="0">
                        <a:solidFill>
                          <a:schemeClr val="tx1"/>
                        </a:solidFill>
                        <a:latin typeface="Century Gothic" panose="020B0502020202020204" pitchFamily="34" charset="0"/>
                      </a:endParaRPr>
                    </a:p>
                  </a:txBody>
                  <a:tcPr/>
                </a:tc>
                <a:tc hMerge="1">
                  <a:txBody>
                    <a:bodyPr/>
                    <a:lstStyle/>
                    <a:p>
                      <a:endParaRPr lang="fr-CA" dirty="0"/>
                    </a:p>
                  </a:txBody>
                  <a:tcPr/>
                </a:tc>
              </a:tr>
              <a:tr h="396254">
                <a:tc>
                  <a:txBody>
                    <a:bodyPr/>
                    <a:lstStyle/>
                    <a:p>
                      <a:r>
                        <a:rPr lang="fr-CA" dirty="0" smtClean="0">
                          <a:latin typeface="Century Gothic" panose="020B0502020202020204" pitchFamily="34" charset="0"/>
                        </a:rPr>
                        <a:t>Période</a:t>
                      </a:r>
                      <a:endParaRPr lang="fr-CA" b="1"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Quota de paie de lait</a:t>
                      </a:r>
                      <a:endParaRPr lang="fr-CA" b="1"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2016-01</a:t>
                      </a:r>
                      <a:endParaRPr lang="fr-CA" dirty="0" smtClean="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173,47</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2016-02</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173,48</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2016-03</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173,48</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2016-04</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173,48</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2016-05</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168,23</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2016-06</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168,23</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2016-07</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169,91</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2016-08</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171,62</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2016-09</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173,34</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2016-10</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173,34</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2016-11</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178,54</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2016-12</a:t>
                      </a:r>
                      <a:endParaRPr lang="fr-CA"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182,11</a:t>
                      </a:r>
                      <a:endParaRPr lang="fr-CA" dirty="0">
                        <a:solidFill>
                          <a:schemeClr val="tx1"/>
                        </a:solidFill>
                        <a:latin typeface="Century Gothic" panose="020B0502020202020204" pitchFamily="34" charset="0"/>
                      </a:endParaRPr>
                    </a:p>
                  </a:txBody>
                  <a:tcPr/>
                </a:tc>
              </a:tr>
              <a:tr h="396254">
                <a:tc>
                  <a:txBody>
                    <a:bodyPr/>
                    <a:lstStyle/>
                    <a:p>
                      <a:r>
                        <a:rPr lang="fr-CA" dirty="0" smtClean="0">
                          <a:latin typeface="Century Gothic" panose="020B0502020202020204" pitchFamily="34" charset="0"/>
                        </a:rPr>
                        <a:t>Moyenne</a:t>
                      </a:r>
                      <a:endParaRPr lang="fr-CA" b="1" dirty="0">
                        <a:solidFill>
                          <a:schemeClr val="tx1"/>
                        </a:solidFill>
                        <a:latin typeface="Century Gothic" panose="020B0502020202020204" pitchFamily="34" charset="0"/>
                      </a:endParaRPr>
                    </a:p>
                  </a:txBody>
                  <a:tcPr/>
                </a:tc>
                <a:tc>
                  <a:txBody>
                    <a:bodyPr/>
                    <a:lstStyle/>
                    <a:p>
                      <a:r>
                        <a:rPr lang="fr-CA" dirty="0" smtClean="0">
                          <a:latin typeface="Century Gothic" panose="020B0502020202020204" pitchFamily="34" charset="0"/>
                        </a:rPr>
                        <a:t>173,27</a:t>
                      </a:r>
                      <a:endParaRPr lang="fr-CA" b="1" dirty="0">
                        <a:solidFill>
                          <a:schemeClr val="tx1"/>
                        </a:solidFill>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8880382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1" y="0"/>
            <a:ext cx="12192001" cy="749089"/>
          </a:xfrm>
        </p:spPr>
        <p:txBody>
          <a:bodyPr>
            <a:normAutofit/>
          </a:bodyPr>
          <a:lstStyle/>
          <a:p>
            <a:pPr marL="92075"/>
            <a:r>
              <a:rPr lang="fr-CA" sz="3600" cap="all" dirty="0" smtClean="0">
                <a:effectLst/>
              </a:rPr>
              <a:t>Particularité : déclaration des UP</a:t>
            </a:r>
            <a:endParaRPr lang="fr-CA" sz="3600" cap="all" dirty="0">
              <a:effectLst/>
            </a:endParaRPr>
          </a:p>
        </p:txBody>
      </p:sp>
      <p:pic>
        <p:nvPicPr>
          <p:cNvPr id="4" name="Image 3" descr="Saisir les données financières  La Financière agricole du Québec"/>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2025932"/>
            <a:ext cx="12192000" cy="2486025"/>
          </a:xfrm>
          <a:prstGeom prst="rect">
            <a:avLst/>
          </a:prstGeom>
          <a:noFill/>
          <a:ln w="19050">
            <a:solidFill>
              <a:schemeClr val="tx1"/>
            </a:solidFill>
          </a:ln>
        </p:spPr>
      </p:pic>
    </p:spTree>
    <p:extLst>
      <p:ext uri="{BB962C8B-B14F-4D97-AF65-F5344CB8AC3E}">
        <p14:creationId xmlns:p14="http://schemas.microsoft.com/office/powerpoint/2010/main" val="22853799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4.xml><?xml version="1.0" encoding="utf-8"?>
<p:tagLst xmlns:a="http://schemas.openxmlformats.org/drawingml/2006/main" xmlns:r="http://schemas.openxmlformats.org/officeDocument/2006/relationships" xmlns:p="http://schemas.openxmlformats.org/presentationml/2006/main">
  <p:tag name="NUM" val="8"/>
</p:tagLst>
</file>

<file path=ppt/tags/tag135.xml><?xml version="1.0" encoding="utf-8"?>
<p:tagLst xmlns:a="http://schemas.openxmlformats.org/drawingml/2006/main" xmlns:r="http://schemas.openxmlformats.org/officeDocument/2006/relationships" xmlns:p="http://schemas.openxmlformats.org/presentationml/2006/main">
  <p:tag name="NUM" val="9"/>
</p:tagLst>
</file>

<file path=ppt/tags/tag136.xml><?xml version="1.0" encoding="utf-8"?>
<p:tagLst xmlns:a="http://schemas.openxmlformats.org/drawingml/2006/main" xmlns:r="http://schemas.openxmlformats.org/officeDocument/2006/relationships" xmlns:p="http://schemas.openxmlformats.org/presentationml/2006/main">
  <p:tag name="NUM" val="10"/>
</p:tagLst>
</file>

<file path=ppt/tags/tag137.xml><?xml version="1.0" encoding="utf-8"?>
<p:tagLst xmlns:a="http://schemas.openxmlformats.org/drawingml/2006/main" xmlns:r="http://schemas.openxmlformats.org/officeDocument/2006/relationships" xmlns:p="http://schemas.openxmlformats.org/presentationml/2006/main">
  <p:tag name="NUM" val="11"/>
</p:tagLst>
</file>

<file path=ppt/tags/tag138.xml><?xml version="1.0" encoding="utf-8"?>
<p:tagLst xmlns:a="http://schemas.openxmlformats.org/drawingml/2006/main" xmlns:r="http://schemas.openxmlformats.org/officeDocument/2006/relationships" xmlns:p="http://schemas.openxmlformats.org/presentationml/2006/main">
  <p:tag name="NUM" val="12"/>
</p:tagLst>
</file>

<file path=ppt/tags/tag139.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4"/>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7"/>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7"/>
</p:tagLst>
</file>

<file path=ppt/tags/tag155.xml><?xml version="1.0" encoding="utf-8"?>
<p:tagLst xmlns:a="http://schemas.openxmlformats.org/drawingml/2006/main" xmlns:r="http://schemas.openxmlformats.org/officeDocument/2006/relationships" xmlns:p="http://schemas.openxmlformats.org/presentationml/2006/main">
  <p:tag name="NUM" val="8"/>
</p:tagLst>
</file>

<file path=ppt/tags/tag156.xml><?xml version="1.0" encoding="utf-8"?>
<p:tagLst xmlns:a="http://schemas.openxmlformats.org/drawingml/2006/main" xmlns:r="http://schemas.openxmlformats.org/officeDocument/2006/relationships" xmlns:p="http://schemas.openxmlformats.org/presentationml/2006/main">
  <p:tag name="NUM" val="9"/>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6"/>
</p:tagLst>
</file>

<file path=ppt/tags/tag163.xml><?xml version="1.0" encoding="utf-8"?>
<p:tagLst xmlns:a="http://schemas.openxmlformats.org/drawingml/2006/main" xmlns:r="http://schemas.openxmlformats.org/officeDocument/2006/relationships" xmlns:p="http://schemas.openxmlformats.org/presentationml/2006/main">
  <p:tag name="NUM" val="7"/>
</p:tagLst>
</file>

<file path=ppt/tags/tag164.xml><?xml version="1.0" encoding="utf-8"?>
<p:tagLst xmlns:a="http://schemas.openxmlformats.org/drawingml/2006/main" xmlns:r="http://schemas.openxmlformats.org/officeDocument/2006/relationships" xmlns:p="http://schemas.openxmlformats.org/presentationml/2006/main">
  <p:tag name="NUM" val="8"/>
</p:tagLst>
</file>

<file path=ppt/tags/tag165.xml><?xml version="1.0" encoding="utf-8"?>
<p:tagLst xmlns:a="http://schemas.openxmlformats.org/drawingml/2006/main" xmlns:r="http://schemas.openxmlformats.org/officeDocument/2006/relationships" xmlns:p="http://schemas.openxmlformats.org/presentationml/2006/main">
  <p:tag name="NUM" val="9"/>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6"/>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7"/>
</p:tagLst>
</file>

<file path=ppt/tags/tag179.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9"/>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6"/>
</p:tagLst>
</file>

<file path=ppt/tags/tag195.xml><?xml version="1.0" encoding="utf-8"?>
<p:tagLst xmlns:a="http://schemas.openxmlformats.org/drawingml/2006/main" xmlns:r="http://schemas.openxmlformats.org/officeDocument/2006/relationships" xmlns:p="http://schemas.openxmlformats.org/presentationml/2006/main">
  <p:tag name="NUM" val="7"/>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5"/>
</p:tagLst>
</file>

<file path=ppt/tags/tag201.xml><?xml version="1.0" encoding="utf-8"?>
<p:tagLst xmlns:a="http://schemas.openxmlformats.org/drawingml/2006/main" xmlns:r="http://schemas.openxmlformats.org/officeDocument/2006/relationships" xmlns:p="http://schemas.openxmlformats.org/presentationml/2006/main">
  <p:tag name="NUM" val="6"/>
</p:tagLst>
</file>

<file path=ppt/tags/tag202.xml><?xml version="1.0" encoding="utf-8"?>
<p:tagLst xmlns:a="http://schemas.openxmlformats.org/drawingml/2006/main" xmlns:r="http://schemas.openxmlformats.org/officeDocument/2006/relationships" xmlns:p="http://schemas.openxmlformats.org/presentationml/2006/main">
  <p:tag name="NUM" val="7"/>
</p:tagLst>
</file>

<file path=ppt/tags/tag203.xml><?xml version="1.0" encoding="utf-8"?>
<p:tagLst xmlns:a="http://schemas.openxmlformats.org/drawingml/2006/main" xmlns:r="http://schemas.openxmlformats.org/officeDocument/2006/relationships" xmlns:p="http://schemas.openxmlformats.org/presentationml/2006/main">
  <p:tag name="NUM" val="8"/>
</p:tagLst>
</file>

<file path=ppt/tags/tag204.xml><?xml version="1.0" encoding="utf-8"?>
<p:tagLst xmlns:a="http://schemas.openxmlformats.org/drawingml/2006/main" xmlns:r="http://schemas.openxmlformats.org/officeDocument/2006/relationships" xmlns:p="http://schemas.openxmlformats.org/presentationml/2006/main">
  <p:tag name="NUM" val="9"/>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6"/>
</p:tagLst>
</file>

<file path=ppt/tags/tag217.xml><?xml version="1.0" encoding="utf-8"?>
<p:tagLst xmlns:a="http://schemas.openxmlformats.org/drawingml/2006/main" xmlns:r="http://schemas.openxmlformats.org/officeDocument/2006/relationships" xmlns:p="http://schemas.openxmlformats.org/presentationml/2006/main">
  <p:tag name="NUM" val="7"/>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4"/>
</p:tagLst>
</file>

<file path=ppt/tags/tag225.xml><?xml version="1.0" encoding="utf-8"?>
<p:tagLst xmlns:a="http://schemas.openxmlformats.org/drawingml/2006/main" xmlns:r="http://schemas.openxmlformats.org/officeDocument/2006/relationships" xmlns:p="http://schemas.openxmlformats.org/presentationml/2006/main">
  <p:tag name="NUM" val="5"/>
</p:tagLst>
</file>

<file path=ppt/tags/tag226.xml><?xml version="1.0" encoding="utf-8"?>
<p:tagLst xmlns:a="http://schemas.openxmlformats.org/drawingml/2006/main" xmlns:r="http://schemas.openxmlformats.org/officeDocument/2006/relationships" xmlns:p="http://schemas.openxmlformats.org/presentationml/2006/main">
  <p:tag name="NUM" val="6"/>
</p:tagLst>
</file>

<file path=ppt/tags/tag227.xml><?xml version="1.0" encoding="utf-8"?>
<p:tagLst xmlns:a="http://schemas.openxmlformats.org/drawingml/2006/main" xmlns:r="http://schemas.openxmlformats.org/officeDocument/2006/relationships" xmlns:p="http://schemas.openxmlformats.org/presentationml/2006/main">
  <p:tag name="NUM" val="7"/>
</p:tagLst>
</file>

<file path=ppt/tags/tag228.xml><?xml version="1.0" encoding="utf-8"?>
<p:tagLst xmlns:a="http://schemas.openxmlformats.org/drawingml/2006/main" xmlns:r="http://schemas.openxmlformats.org/officeDocument/2006/relationships" xmlns:p="http://schemas.openxmlformats.org/presentationml/2006/main">
  <p:tag name="NUM" val="8"/>
</p:tagLst>
</file>

<file path=ppt/tags/tag229.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30.xml><?xml version="1.0" encoding="utf-8"?>
<p:tagLst xmlns:a="http://schemas.openxmlformats.org/drawingml/2006/main" xmlns:r="http://schemas.openxmlformats.org/officeDocument/2006/relationships" xmlns:p="http://schemas.openxmlformats.org/presentationml/2006/main">
  <p:tag name="NUM" val="2"/>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4"/>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1"/>
</p:tagLst>
</file>

<file path=ppt/tags/tag238.xml><?xml version="1.0" encoding="utf-8"?>
<p:tagLst xmlns:a="http://schemas.openxmlformats.org/drawingml/2006/main" xmlns:r="http://schemas.openxmlformats.org/officeDocument/2006/relationships" xmlns:p="http://schemas.openxmlformats.org/presentationml/2006/main">
  <p:tag name="NUM" val="2"/>
</p:tagLst>
</file>

<file path=ppt/tags/tag239.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40.xml><?xml version="1.0" encoding="utf-8"?>
<p:tagLst xmlns:a="http://schemas.openxmlformats.org/drawingml/2006/main" xmlns:r="http://schemas.openxmlformats.org/officeDocument/2006/relationships" xmlns:p="http://schemas.openxmlformats.org/presentationml/2006/main">
  <p:tag name="NUM" val="4"/>
</p:tagLst>
</file>

<file path=ppt/tags/tag241.xml><?xml version="1.0" encoding="utf-8"?>
<p:tagLst xmlns:a="http://schemas.openxmlformats.org/drawingml/2006/main" xmlns:r="http://schemas.openxmlformats.org/officeDocument/2006/relationships" xmlns:p="http://schemas.openxmlformats.org/presentationml/2006/main">
  <p:tag name="NUM" val="5"/>
</p:tagLst>
</file>

<file path=ppt/tags/tag242.xml><?xml version="1.0" encoding="utf-8"?>
<p:tagLst xmlns:a="http://schemas.openxmlformats.org/drawingml/2006/main" xmlns:r="http://schemas.openxmlformats.org/officeDocument/2006/relationships" xmlns:p="http://schemas.openxmlformats.org/presentationml/2006/main">
  <p:tag name="NUM" val="6"/>
</p:tagLst>
</file>

<file path=ppt/tags/tag243.xml><?xml version="1.0" encoding="utf-8"?>
<p:tagLst xmlns:a="http://schemas.openxmlformats.org/drawingml/2006/main" xmlns:r="http://schemas.openxmlformats.org/officeDocument/2006/relationships" xmlns:p="http://schemas.openxmlformats.org/presentationml/2006/main">
  <p:tag name="NUM" val="7"/>
</p:tagLst>
</file>

<file path=ppt/tags/tag244.xml><?xml version="1.0" encoding="utf-8"?>
<p:tagLst xmlns:a="http://schemas.openxmlformats.org/drawingml/2006/main" xmlns:r="http://schemas.openxmlformats.org/officeDocument/2006/relationships" xmlns:p="http://schemas.openxmlformats.org/presentationml/2006/main">
  <p:tag name="NUM" val="8"/>
</p:tagLst>
</file>

<file path=ppt/tags/tag245.xml><?xml version="1.0" encoding="utf-8"?>
<p:tagLst xmlns:a="http://schemas.openxmlformats.org/drawingml/2006/main" xmlns:r="http://schemas.openxmlformats.org/officeDocument/2006/relationships" xmlns:p="http://schemas.openxmlformats.org/presentationml/2006/main">
  <p:tag name="NUM" val="9"/>
</p:tagLst>
</file>

<file path=ppt/tags/tag246.xml><?xml version="1.0" encoding="utf-8"?>
<p:tagLst xmlns:a="http://schemas.openxmlformats.org/drawingml/2006/main" xmlns:r="http://schemas.openxmlformats.org/officeDocument/2006/relationships" xmlns:p="http://schemas.openxmlformats.org/presentationml/2006/main">
  <p:tag name="NUM" val="10"/>
</p:tagLst>
</file>

<file path=ppt/tags/tag247.xml><?xml version="1.0" encoding="utf-8"?>
<p:tagLst xmlns:a="http://schemas.openxmlformats.org/drawingml/2006/main" xmlns:r="http://schemas.openxmlformats.org/officeDocument/2006/relationships" xmlns:p="http://schemas.openxmlformats.org/presentationml/2006/main">
  <p:tag name="NUM" val="11"/>
</p:tagLst>
</file>

<file path=ppt/tags/tag248.xml><?xml version="1.0" encoding="utf-8"?>
<p:tagLst xmlns:a="http://schemas.openxmlformats.org/drawingml/2006/main" xmlns:r="http://schemas.openxmlformats.org/officeDocument/2006/relationships" xmlns:p="http://schemas.openxmlformats.org/presentationml/2006/main">
  <p:tag name="NUM" val="12"/>
</p:tagLst>
</file>

<file path=ppt/tags/tag249.xml><?xml version="1.0" encoding="utf-8"?>
<p:tagLst xmlns:a="http://schemas.openxmlformats.org/drawingml/2006/main" xmlns:r="http://schemas.openxmlformats.org/officeDocument/2006/relationships" xmlns:p="http://schemas.openxmlformats.org/presentationml/2006/main">
  <p:tag name="NUM" val="13"/>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14"/>
</p:tagLst>
</file>

<file path=ppt/tags/tag251.xml><?xml version="1.0" encoding="utf-8"?>
<p:tagLst xmlns:a="http://schemas.openxmlformats.org/drawingml/2006/main" xmlns:r="http://schemas.openxmlformats.org/officeDocument/2006/relationships" xmlns:p="http://schemas.openxmlformats.org/presentationml/2006/main">
  <p:tag name="NUM" val="15"/>
</p:tagLst>
</file>

<file path=ppt/tags/tag252.xml><?xml version="1.0" encoding="utf-8"?>
<p:tagLst xmlns:a="http://schemas.openxmlformats.org/drawingml/2006/main" xmlns:r="http://schemas.openxmlformats.org/officeDocument/2006/relationships" xmlns:p="http://schemas.openxmlformats.org/presentationml/2006/main">
  <p:tag name="NUM" val="16"/>
</p:tagLst>
</file>

<file path=ppt/tags/tag253.xml><?xml version="1.0" encoding="utf-8"?>
<p:tagLst xmlns:a="http://schemas.openxmlformats.org/drawingml/2006/main" xmlns:r="http://schemas.openxmlformats.org/officeDocument/2006/relationships" xmlns:p="http://schemas.openxmlformats.org/presentationml/2006/main">
  <p:tag name="NUM" val="17"/>
</p:tagLst>
</file>

<file path=ppt/tags/tag254.xml><?xml version="1.0" encoding="utf-8"?>
<p:tagLst xmlns:a="http://schemas.openxmlformats.org/drawingml/2006/main" xmlns:r="http://schemas.openxmlformats.org/officeDocument/2006/relationships" xmlns:p="http://schemas.openxmlformats.org/presentationml/2006/main">
  <p:tag name="NUM" val="18"/>
</p:tagLst>
</file>

<file path=ppt/tags/tag255.xml><?xml version="1.0" encoding="utf-8"?>
<p:tagLst xmlns:a="http://schemas.openxmlformats.org/drawingml/2006/main" xmlns:r="http://schemas.openxmlformats.org/officeDocument/2006/relationships" xmlns:p="http://schemas.openxmlformats.org/presentationml/2006/main">
  <p:tag name="NUM" val="19"/>
</p:tagLst>
</file>

<file path=ppt/tags/tag256.xml><?xml version="1.0" encoding="utf-8"?>
<p:tagLst xmlns:a="http://schemas.openxmlformats.org/drawingml/2006/main" xmlns:r="http://schemas.openxmlformats.org/officeDocument/2006/relationships" xmlns:p="http://schemas.openxmlformats.org/presentationml/2006/main">
  <p:tag name="NUM" val="20"/>
</p:tagLst>
</file>

<file path=ppt/tags/tag257.xml><?xml version="1.0" encoding="utf-8"?>
<p:tagLst xmlns:a="http://schemas.openxmlformats.org/drawingml/2006/main" xmlns:r="http://schemas.openxmlformats.org/officeDocument/2006/relationships" xmlns:p="http://schemas.openxmlformats.org/presentationml/2006/main">
  <p:tag name="NUM" val="21"/>
</p:tagLst>
</file>

<file path=ppt/tags/tag258.xml><?xml version="1.0" encoding="utf-8"?>
<p:tagLst xmlns:a="http://schemas.openxmlformats.org/drawingml/2006/main" xmlns:r="http://schemas.openxmlformats.org/officeDocument/2006/relationships" xmlns:p="http://schemas.openxmlformats.org/presentationml/2006/main">
  <p:tag name="NUM" val="22"/>
</p:tagLst>
</file>

<file path=ppt/tags/tag259.xml><?xml version="1.0" encoding="utf-8"?>
<p:tagLst xmlns:a="http://schemas.openxmlformats.org/drawingml/2006/main" xmlns:r="http://schemas.openxmlformats.org/officeDocument/2006/relationships" xmlns:p="http://schemas.openxmlformats.org/presentationml/2006/main">
  <p:tag name="NUM" val="23"/>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60.xml><?xml version="1.0" encoding="utf-8"?>
<p:tagLst xmlns:a="http://schemas.openxmlformats.org/drawingml/2006/main" xmlns:r="http://schemas.openxmlformats.org/officeDocument/2006/relationships" xmlns:p="http://schemas.openxmlformats.org/presentationml/2006/main">
  <p:tag name="NUM" val="24"/>
</p:tagLst>
</file>

<file path=ppt/tags/tag261.xml><?xml version="1.0" encoding="utf-8"?>
<p:tagLst xmlns:a="http://schemas.openxmlformats.org/drawingml/2006/main" xmlns:r="http://schemas.openxmlformats.org/officeDocument/2006/relationships" xmlns:p="http://schemas.openxmlformats.org/presentationml/2006/main">
  <p:tag name="NUM" val="1"/>
</p:tagLst>
</file>

<file path=ppt/tags/tag262.xml><?xml version="1.0" encoding="utf-8"?>
<p:tagLst xmlns:a="http://schemas.openxmlformats.org/drawingml/2006/main" xmlns:r="http://schemas.openxmlformats.org/officeDocument/2006/relationships" xmlns:p="http://schemas.openxmlformats.org/presentationml/2006/main">
  <p:tag name="NUM" val="2"/>
</p:tagLst>
</file>

<file path=ppt/tags/tag263.xml><?xml version="1.0" encoding="utf-8"?>
<p:tagLst xmlns:a="http://schemas.openxmlformats.org/drawingml/2006/main" xmlns:r="http://schemas.openxmlformats.org/officeDocument/2006/relationships" xmlns:p="http://schemas.openxmlformats.org/presentationml/2006/main">
  <p:tag name="NUM" val="3"/>
</p:tagLst>
</file>

<file path=ppt/tags/tag264.xml><?xml version="1.0" encoding="utf-8"?>
<p:tagLst xmlns:a="http://schemas.openxmlformats.org/drawingml/2006/main" xmlns:r="http://schemas.openxmlformats.org/officeDocument/2006/relationships" xmlns:p="http://schemas.openxmlformats.org/presentationml/2006/main">
  <p:tag name="NUM" val="4"/>
</p:tagLst>
</file>

<file path=ppt/tags/tag265.xml><?xml version="1.0" encoding="utf-8"?>
<p:tagLst xmlns:a="http://schemas.openxmlformats.org/drawingml/2006/main" xmlns:r="http://schemas.openxmlformats.org/officeDocument/2006/relationships" xmlns:p="http://schemas.openxmlformats.org/presentationml/2006/main">
  <p:tag name="NUM" val="5"/>
</p:tagLst>
</file>

<file path=ppt/tags/tag266.xml><?xml version="1.0" encoding="utf-8"?>
<p:tagLst xmlns:a="http://schemas.openxmlformats.org/drawingml/2006/main" xmlns:r="http://schemas.openxmlformats.org/officeDocument/2006/relationships" xmlns:p="http://schemas.openxmlformats.org/presentationml/2006/main">
  <p:tag name="NUM" val="6"/>
</p:tagLst>
</file>

<file path=ppt/tags/tag267.xml><?xml version="1.0" encoding="utf-8"?>
<p:tagLst xmlns:a="http://schemas.openxmlformats.org/drawingml/2006/main" xmlns:r="http://schemas.openxmlformats.org/officeDocument/2006/relationships" xmlns:p="http://schemas.openxmlformats.org/presentationml/2006/main">
  <p:tag name="NUM" val="7"/>
</p:tagLst>
</file>

<file path=ppt/tags/tag268.xml><?xml version="1.0" encoding="utf-8"?>
<p:tagLst xmlns:a="http://schemas.openxmlformats.org/drawingml/2006/main" xmlns:r="http://schemas.openxmlformats.org/officeDocument/2006/relationships" xmlns:p="http://schemas.openxmlformats.org/presentationml/2006/main">
  <p:tag name="NUM" val="8"/>
</p:tagLst>
</file>

<file path=ppt/tags/tag269.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3"/>
</p:tagLst>
</file>

<file path=ppt/tags/tag273.xml><?xml version="1.0" encoding="utf-8"?>
<p:tagLst xmlns:a="http://schemas.openxmlformats.org/drawingml/2006/main" xmlns:r="http://schemas.openxmlformats.org/officeDocument/2006/relationships" xmlns:p="http://schemas.openxmlformats.org/presentationml/2006/main">
  <p:tag name="NUM" val="4"/>
</p:tagLst>
</file>

<file path=ppt/tags/tag274.xml><?xml version="1.0" encoding="utf-8"?>
<p:tagLst xmlns:a="http://schemas.openxmlformats.org/drawingml/2006/main" xmlns:r="http://schemas.openxmlformats.org/officeDocument/2006/relationships" xmlns:p="http://schemas.openxmlformats.org/presentationml/2006/main">
  <p:tag name="NUM" val="5"/>
</p:tagLst>
</file>

<file path=ppt/tags/tag275.xml><?xml version="1.0" encoding="utf-8"?>
<p:tagLst xmlns:a="http://schemas.openxmlformats.org/drawingml/2006/main" xmlns:r="http://schemas.openxmlformats.org/officeDocument/2006/relationships" xmlns:p="http://schemas.openxmlformats.org/presentationml/2006/main">
  <p:tag name="NUM" val="6"/>
</p:tagLst>
</file>

<file path=ppt/tags/tag276.xml><?xml version="1.0" encoding="utf-8"?>
<p:tagLst xmlns:a="http://schemas.openxmlformats.org/drawingml/2006/main" xmlns:r="http://schemas.openxmlformats.org/officeDocument/2006/relationships" xmlns:p="http://schemas.openxmlformats.org/presentationml/2006/main">
  <p:tag name="NUM" val="7"/>
</p:tagLst>
</file>

<file path=ppt/tags/tag277.xml><?xml version="1.0" encoding="utf-8"?>
<p:tagLst xmlns:a="http://schemas.openxmlformats.org/drawingml/2006/main" xmlns:r="http://schemas.openxmlformats.org/officeDocument/2006/relationships" xmlns:p="http://schemas.openxmlformats.org/presentationml/2006/main">
  <p:tag name="NUM" val="8"/>
</p:tagLst>
</file>

<file path=ppt/tags/tag278.xml><?xml version="1.0" encoding="utf-8"?>
<p:tagLst xmlns:a="http://schemas.openxmlformats.org/drawingml/2006/main" xmlns:r="http://schemas.openxmlformats.org/officeDocument/2006/relationships" xmlns:p="http://schemas.openxmlformats.org/presentationml/2006/main">
  <p:tag name="NUM" val="9"/>
</p:tagLst>
</file>

<file path=ppt/tags/tag279.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80.xml><?xml version="1.0" encoding="utf-8"?>
<p:tagLst xmlns:a="http://schemas.openxmlformats.org/drawingml/2006/main" xmlns:r="http://schemas.openxmlformats.org/officeDocument/2006/relationships" xmlns:p="http://schemas.openxmlformats.org/presentationml/2006/main">
  <p:tag name="NUM" val="2"/>
</p:tagLst>
</file>

<file path=ppt/tags/tag281.xml><?xml version="1.0" encoding="utf-8"?>
<p:tagLst xmlns:a="http://schemas.openxmlformats.org/drawingml/2006/main" xmlns:r="http://schemas.openxmlformats.org/officeDocument/2006/relationships" xmlns:p="http://schemas.openxmlformats.org/presentationml/2006/main">
  <p:tag name="NUM" val="3"/>
</p:tagLst>
</file>

<file path=ppt/tags/tag282.xml><?xml version="1.0" encoding="utf-8"?>
<p:tagLst xmlns:a="http://schemas.openxmlformats.org/drawingml/2006/main" xmlns:r="http://schemas.openxmlformats.org/officeDocument/2006/relationships" xmlns:p="http://schemas.openxmlformats.org/presentationml/2006/main">
  <p:tag name="NUM" val="4"/>
</p:tagLst>
</file>

<file path=ppt/tags/tag283.xml><?xml version="1.0" encoding="utf-8"?>
<p:tagLst xmlns:a="http://schemas.openxmlformats.org/drawingml/2006/main" xmlns:r="http://schemas.openxmlformats.org/officeDocument/2006/relationships" xmlns:p="http://schemas.openxmlformats.org/presentationml/2006/main">
  <p:tag name="NUM" val="5"/>
</p:tagLst>
</file>

<file path=ppt/tags/tag284.xml><?xml version="1.0" encoding="utf-8"?>
<p:tagLst xmlns:a="http://schemas.openxmlformats.org/drawingml/2006/main" xmlns:r="http://schemas.openxmlformats.org/officeDocument/2006/relationships" xmlns:p="http://schemas.openxmlformats.org/presentationml/2006/main">
  <p:tag name="NUM" val="6"/>
</p:tagLst>
</file>

<file path=ppt/tags/tag285.xml><?xml version="1.0" encoding="utf-8"?>
<p:tagLst xmlns:a="http://schemas.openxmlformats.org/drawingml/2006/main" xmlns:r="http://schemas.openxmlformats.org/officeDocument/2006/relationships" xmlns:p="http://schemas.openxmlformats.org/presentationml/2006/main">
  <p:tag name="NUM" val="7"/>
</p:tagLst>
</file>

<file path=ppt/tags/tag286.xml><?xml version="1.0" encoding="utf-8"?>
<p:tagLst xmlns:a="http://schemas.openxmlformats.org/drawingml/2006/main" xmlns:r="http://schemas.openxmlformats.org/officeDocument/2006/relationships" xmlns:p="http://schemas.openxmlformats.org/presentationml/2006/main">
  <p:tag name="NUM" val="8"/>
</p:tagLst>
</file>

<file path=ppt/tags/tag287.xml><?xml version="1.0" encoding="utf-8"?>
<p:tagLst xmlns:a="http://schemas.openxmlformats.org/drawingml/2006/main" xmlns:r="http://schemas.openxmlformats.org/officeDocument/2006/relationships" xmlns:p="http://schemas.openxmlformats.org/presentationml/2006/main">
  <p:tag name="NUM" val="9"/>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3"/>
</p:tagLst>
</file>

<file path=ppt/tags/tag297.xml><?xml version="1.0" encoding="utf-8"?>
<p:tagLst xmlns:a="http://schemas.openxmlformats.org/drawingml/2006/main" xmlns:r="http://schemas.openxmlformats.org/officeDocument/2006/relationships" xmlns:p="http://schemas.openxmlformats.org/presentationml/2006/main">
  <p:tag name="NUM" val="4"/>
</p:tagLst>
</file>

<file path=ppt/tags/tag298.xml><?xml version="1.0" encoding="utf-8"?>
<p:tagLst xmlns:a="http://schemas.openxmlformats.org/drawingml/2006/main" xmlns:r="http://schemas.openxmlformats.org/officeDocument/2006/relationships" xmlns:p="http://schemas.openxmlformats.org/presentationml/2006/main">
  <p:tag name="NUM" val="5"/>
</p:tagLst>
</file>

<file path=ppt/tags/tag29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00.xml><?xml version="1.0" encoding="utf-8"?>
<p:tagLst xmlns:a="http://schemas.openxmlformats.org/drawingml/2006/main" xmlns:r="http://schemas.openxmlformats.org/officeDocument/2006/relationships" xmlns:p="http://schemas.openxmlformats.org/presentationml/2006/main">
  <p:tag name="NUM" val="7"/>
</p:tagLst>
</file>

<file path=ppt/tags/tag301.xml><?xml version="1.0" encoding="utf-8"?>
<p:tagLst xmlns:a="http://schemas.openxmlformats.org/drawingml/2006/main" xmlns:r="http://schemas.openxmlformats.org/officeDocument/2006/relationships" xmlns:p="http://schemas.openxmlformats.org/presentationml/2006/main">
  <p:tag name="NUM" val="8"/>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3"/>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5"/>
</p:tagLst>
</file>

<file path=ppt/tags/tag307.xml><?xml version="1.0" encoding="utf-8"?>
<p:tagLst xmlns:a="http://schemas.openxmlformats.org/drawingml/2006/main" xmlns:r="http://schemas.openxmlformats.org/officeDocument/2006/relationships" xmlns:p="http://schemas.openxmlformats.org/presentationml/2006/main">
  <p:tag name="NUM" val="6"/>
</p:tagLst>
</file>

<file path=ppt/tags/tag308.xml><?xml version="1.0" encoding="utf-8"?>
<p:tagLst xmlns:a="http://schemas.openxmlformats.org/drawingml/2006/main" xmlns:r="http://schemas.openxmlformats.org/officeDocument/2006/relationships" xmlns:p="http://schemas.openxmlformats.org/presentationml/2006/main">
  <p:tag name="NUM" val="7"/>
</p:tagLst>
</file>

<file path=ppt/tags/tag309.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10.xml><?xml version="1.0" encoding="utf-8"?>
<p:tagLst xmlns:a="http://schemas.openxmlformats.org/drawingml/2006/main" xmlns:r="http://schemas.openxmlformats.org/officeDocument/2006/relationships" xmlns:p="http://schemas.openxmlformats.org/presentationml/2006/main">
  <p:tag name="NUM" val="9"/>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1"/>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3"/>
</p:tagLst>
</file>

<file path=ppt/tags/tag317.xml><?xml version="1.0" encoding="utf-8"?>
<p:tagLst xmlns:a="http://schemas.openxmlformats.org/drawingml/2006/main" xmlns:r="http://schemas.openxmlformats.org/officeDocument/2006/relationships" xmlns:p="http://schemas.openxmlformats.org/presentationml/2006/main">
  <p:tag name="NUM" val="1"/>
</p:tagLst>
</file>

<file path=ppt/tags/tag318.xml><?xml version="1.0" encoding="utf-8"?>
<p:tagLst xmlns:a="http://schemas.openxmlformats.org/drawingml/2006/main" xmlns:r="http://schemas.openxmlformats.org/officeDocument/2006/relationships" xmlns:p="http://schemas.openxmlformats.org/presentationml/2006/main">
  <p:tag name="NUM" val="2"/>
</p:tagLst>
</file>

<file path=ppt/tags/tag319.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20.xml><?xml version="1.0" encoding="utf-8"?>
<p:tagLst xmlns:a="http://schemas.openxmlformats.org/drawingml/2006/main" xmlns:r="http://schemas.openxmlformats.org/officeDocument/2006/relationships" xmlns:p="http://schemas.openxmlformats.org/presentationml/2006/main">
  <p:tag name="NUM" val="4"/>
</p:tagLst>
</file>

<file path=ppt/tags/tag321.xml><?xml version="1.0" encoding="utf-8"?>
<p:tagLst xmlns:a="http://schemas.openxmlformats.org/drawingml/2006/main" xmlns:r="http://schemas.openxmlformats.org/officeDocument/2006/relationships" xmlns:p="http://schemas.openxmlformats.org/presentationml/2006/main">
  <p:tag name="NUM" val="5"/>
</p:tagLst>
</file>

<file path=ppt/tags/tag322.xml><?xml version="1.0" encoding="utf-8"?>
<p:tagLst xmlns:a="http://schemas.openxmlformats.org/drawingml/2006/main" xmlns:r="http://schemas.openxmlformats.org/officeDocument/2006/relationships" xmlns:p="http://schemas.openxmlformats.org/presentationml/2006/main">
  <p:tag name="NUM" val="6"/>
</p:tagLst>
</file>

<file path=ppt/tags/tag323.xml><?xml version="1.0" encoding="utf-8"?>
<p:tagLst xmlns:a="http://schemas.openxmlformats.org/drawingml/2006/main" xmlns:r="http://schemas.openxmlformats.org/officeDocument/2006/relationships" xmlns:p="http://schemas.openxmlformats.org/presentationml/2006/main">
  <p:tag name="NUM" val="7"/>
</p:tagLst>
</file>

<file path=ppt/tags/tag324.xml><?xml version="1.0" encoding="utf-8"?>
<p:tagLst xmlns:a="http://schemas.openxmlformats.org/drawingml/2006/main" xmlns:r="http://schemas.openxmlformats.org/officeDocument/2006/relationships" xmlns:p="http://schemas.openxmlformats.org/presentationml/2006/main">
  <p:tag name="NUM" val="8"/>
</p:tagLst>
</file>

<file path=ppt/tags/tag325.xml><?xml version="1.0" encoding="utf-8"?>
<p:tagLst xmlns:a="http://schemas.openxmlformats.org/drawingml/2006/main" xmlns:r="http://schemas.openxmlformats.org/officeDocument/2006/relationships" xmlns:p="http://schemas.openxmlformats.org/presentationml/2006/main">
  <p:tag name="NUM" val="9"/>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2"/>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30.xml><?xml version="1.0" encoding="utf-8"?>
<p:tagLst xmlns:a="http://schemas.openxmlformats.org/drawingml/2006/main" xmlns:r="http://schemas.openxmlformats.org/officeDocument/2006/relationships" xmlns:p="http://schemas.openxmlformats.org/presentationml/2006/main">
  <p:tag name="NUM" val="5"/>
</p:tagLst>
</file>

<file path=ppt/tags/tag331.xml><?xml version="1.0" encoding="utf-8"?>
<p:tagLst xmlns:a="http://schemas.openxmlformats.org/drawingml/2006/main" xmlns:r="http://schemas.openxmlformats.org/officeDocument/2006/relationships" xmlns:p="http://schemas.openxmlformats.org/presentationml/2006/main">
  <p:tag name="NUM" val="6"/>
</p:tagLst>
</file>

<file path=ppt/tags/tag332.xml><?xml version="1.0" encoding="utf-8"?>
<p:tagLst xmlns:a="http://schemas.openxmlformats.org/drawingml/2006/main" xmlns:r="http://schemas.openxmlformats.org/officeDocument/2006/relationships" xmlns:p="http://schemas.openxmlformats.org/presentationml/2006/main">
  <p:tag name="NUM" val="7"/>
</p:tagLst>
</file>

<file path=ppt/tags/tag333.xml><?xml version="1.0" encoding="utf-8"?>
<p:tagLst xmlns:a="http://schemas.openxmlformats.org/drawingml/2006/main" xmlns:r="http://schemas.openxmlformats.org/officeDocument/2006/relationships" xmlns:p="http://schemas.openxmlformats.org/presentationml/2006/main">
  <p:tag name="NUM" val="8"/>
</p:tagLst>
</file>

<file path=ppt/tags/tag334.xml><?xml version="1.0" encoding="utf-8"?>
<p:tagLst xmlns:a="http://schemas.openxmlformats.org/drawingml/2006/main" xmlns:r="http://schemas.openxmlformats.org/officeDocument/2006/relationships" xmlns:p="http://schemas.openxmlformats.org/presentationml/2006/main">
  <p:tag name="NUM" val="9"/>
</p:tagLst>
</file>

<file path=ppt/tags/tag335.xml><?xml version="1.0" encoding="utf-8"?>
<p:tagLst xmlns:a="http://schemas.openxmlformats.org/drawingml/2006/main" xmlns:r="http://schemas.openxmlformats.org/officeDocument/2006/relationships" xmlns:p="http://schemas.openxmlformats.org/presentationml/2006/main">
  <p:tag name="NUM" val="1"/>
</p:tagLst>
</file>

<file path=ppt/tags/tag336.xml><?xml version="1.0" encoding="utf-8"?>
<p:tagLst xmlns:a="http://schemas.openxmlformats.org/drawingml/2006/main" xmlns:r="http://schemas.openxmlformats.org/officeDocument/2006/relationships" xmlns:p="http://schemas.openxmlformats.org/presentationml/2006/main">
  <p:tag name="NUM" val="2"/>
</p:tagLst>
</file>

<file path=ppt/tags/tag337.xml><?xml version="1.0" encoding="utf-8"?>
<p:tagLst xmlns:a="http://schemas.openxmlformats.org/drawingml/2006/main" xmlns:r="http://schemas.openxmlformats.org/officeDocument/2006/relationships" xmlns:p="http://schemas.openxmlformats.org/presentationml/2006/main">
  <p:tag name="NUM" val="3"/>
</p:tagLst>
</file>

<file path=ppt/tags/tag338.xml><?xml version="1.0" encoding="utf-8"?>
<p:tagLst xmlns:a="http://schemas.openxmlformats.org/drawingml/2006/main" xmlns:r="http://schemas.openxmlformats.org/officeDocument/2006/relationships" xmlns:p="http://schemas.openxmlformats.org/presentationml/2006/main">
  <p:tag name="NUM" val="4"/>
</p:tagLst>
</file>

<file path=ppt/tags/tag339.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40.xml><?xml version="1.0" encoding="utf-8"?>
<p:tagLst xmlns:a="http://schemas.openxmlformats.org/drawingml/2006/main" xmlns:r="http://schemas.openxmlformats.org/officeDocument/2006/relationships" xmlns:p="http://schemas.openxmlformats.org/presentationml/2006/main">
  <p:tag name="NUM" val="6"/>
</p:tagLst>
</file>

<file path=ppt/tags/tag341.xml><?xml version="1.0" encoding="utf-8"?>
<p:tagLst xmlns:a="http://schemas.openxmlformats.org/drawingml/2006/main" xmlns:r="http://schemas.openxmlformats.org/officeDocument/2006/relationships" xmlns:p="http://schemas.openxmlformats.org/presentationml/2006/main">
  <p:tag name="NUM" val="7"/>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5"/>
</p:tagLst>
</file>

<file path=ppt/tags/tag347.xml><?xml version="1.0" encoding="utf-8"?>
<p:tagLst xmlns:a="http://schemas.openxmlformats.org/drawingml/2006/main" xmlns:r="http://schemas.openxmlformats.org/officeDocument/2006/relationships" xmlns:p="http://schemas.openxmlformats.org/presentationml/2006/main">
  <p:tag name="NUM" val="6"/>
</p:tagLst>
</file>

<file path=ppt/tags/tag348.xml><?xml version="1.0" encoding="utf-8"?>
<p:tagLst xmlns:a="http://schemas.openxmlformats.org/drawingml/2006/main" xmlns:r="http://schemas.openxmlformats.org/officeDocument/2006/relationships" xmlns:p="http://schemas.openxmlformats.org/presentationml/2006/main">
  <p:tag name="NUM" val="7"/>
</p:tagLst>
</file>

<file path=ppt/tags/tag349.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50.xml><?xml version="1.0" encoding="utf-8"?>
<p:tagLst xmlns:a="http://schemas.openxmlformats.org/drawingml/2006/main" xmlns:r="http://schemas.openxmlformats.org/officeDocument/2006/relationships" xmlns:p="http://schemas.openxmlformats.org/presentationml/2006/main">
  <p:tag name="NUM" val="9"/>
</p:tagLst>
</file>

<file path=ppt/tags/tag351.xml><?xml version="1.0" encoding="utf-8"?>
<p:tagLst xmlns:a="http://schemas.openxmlformats.org/drawingml/2006/main" xmlns:r="http://schemas.openxmlformats.org/officeDocument/2006/relationships" xmlns:p="http://schemas.openxmlformats.org/presentationml/2006/main">
  <p:tag name="NUM" val="1"/>
</p:tagLst>
</file>

<file path=ppt/tags/tag352.xml><?xml version="1.0" encoding="utf-8"?>
<p:tagLst xmlns:a="http://schemas.openxmlformats.org/drawingml/2006/main" xmlns:r="http://schemas.openxmlformats.org/officeDocument/2006/relationships" xmlns:p="http://schemas.openxmlformats.org/presentationml/2006/main">
  <p:tag name="NUM" val="2"/>
</p:tagLst>
</file>

<file path=ppt/tags/tag353.xml><?xml version="1.0" encoding="utf-8"?>
<p:tagLst xmlns:a="http://schemas.openxmlformats.org/drawingml/2006/main" xmlns:r="http://schemas.openxmlformats.org/officeDocument/2006/relationships" xmlns:p="http://schemas.openxmlformats.org/presentationml/2006/main">
  <p:tag name="NUM" val="3"/>
</p:tagLst>
</file>

<file path=ppt/tags/tag354.xml><?xml version="1.0" encoding="utf-8"?>
<p:tagLst xmlns:a="http://schemas.openxmlformats.org/drawingml/2006/main" xmlns:r="http://schemas.openxmlformats.org/officeDocument/2006/relationships" xmlns:p="http://schemas.openxmlformats.org/presentationml/2006/main">
  <p:tag name="NUM" val="4"/>
</p:tagLst>
</file>

<file path=ppt/tags/tag355.xml><?xml version="1.0" encoding="utf-8"?>
<p:tagLst xmlns:a="http://schemas.openxmlformats.org/drawingml/2006/main" xmlns:r="http://schemas.openxmlformats.org/officeDocument/2006/relationships" xmlns:p="http://schemas.openxmlformats.org/presentationml/2006/main">
  <p:tag name="NUM" val="5"/>
</p:tagLst>
</file>

<file path=ppt/tags/tag356.xml><?xml version="1.0" encoding="utf-8"?>
<p:tagLst xmlns:a="http://schemas.openxmlformats.org/drawingml/2006/main" xmlns:r="http://schemas.openxmlformats.org/officeDocument/2006/relationships" xmlns:p="http://schemas.openxmlformats.org/presentationml/2006/main">
  <p:tag name="NUM" val="6"/>
</p:tagLst>
</file>

<file path=ppt/tags/tag357.xml><?xml version="1.0" encoding="utf-8"?>
<p:tagLst xmlns:a="http://schemas.openxmlformats.org/drawingml/2006/main" xmlns:r="http://schemas.openxmlformats.org/officeDocument/2006/relationships" xmlns:p="http://schemas.openxmlformats.org/presentationml/2006/main">
  <p:tag name="NUM" val="7"/>
</p:tagLst>
</file>

<file path=ppt/tags/tag358.xml><?xml version="1.0" encoding="utf-8"?>
<p:tagLst xmlns:a="http://schemas.openxmlformats.org/drawingml/2006/main" xmlns:r="http://schemas.openxmlformats.org/officeDocument/2006/relationships" xmlns:p="http://schemas.openxmlformats.org/presentationml/2006/main">
  <p:tag name="NUM" val="1"/>
</p:tagLst>
</file>

<file path=ppt/tags/tag359.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60.xml><?xml version="1.0" encoding="utf-8"?>
<p:tagLst xmlns:a="http://schemas.openxmlformats.org/drawingml/2006/main" xmlns:r="http://schemas.openxmlformats.org/officeDocument/2006/relationships" xmlns:p="http://schemas.openxmlformats.org/presentationml/2006/main">
  <p:tag name="NUM" val="3"/>
</p:tagLst>
</file>

<file path=ppt/tags/tag361.xml><?xml version="1.0" encoding="utf-8"?>
<p:tagLst xmlns:a="http://schemas.openxmlformats.org/drawingml/2006/main" xmlns:r="http://schemas.openxmlformats.org/officeDocument/2006/relationships" xmlns:p="http://schemas.openxmlformats.org/presentationml/2006/main">
  <p:tag name="NUM" val="4"/>
</p:tagLst>
</file>

<file path=ppt/tags/tag362.xml><?xml version="1.0" encoding="utf-8"?>
<p:tagLst xmlns:a="http://schemas.openxmlformats.org/drawingml/2006/main" xmlns:r="http://schemas.openxmlformats.org/officeDocument/2006/relationships" xmlns:p="http://schemas.openxmlformats.org/presentationml/2006/main">
  <p:tag name="NUM" val="1"/>
</p:tagLst>
</file>

<file path=ppt/tags/tag363.xml><?xml version="1.0" encoding="utf-8"?>
<p:tagLst xmlns:a="http://schemas.openxmlformats.org/drawingml/2006/main" xmlns:r="http://schemas.openxmlformats.org/officeDocument/2006/relationships" xmlns:p="http://schemas.openxmlformats.org/presentationml/2006/main">
  <p:tag name="NUM" val="2"/>
</p:tagLst>
</file>

<file path=ppt/tags/tag364.xml><?xml version="1.0" encoding="utf-8"?>
<p:tagLst xmlns:a="http://schemas.openxmlformats.org/drawingml/2006/main" xmlns:r="http://schemas.openxmlformats.org/officeDocument/2006/relationships" xmlns:p="http://schemas.openxmlformats.org/presentationml/2006/main">
  <p:tag name="NUM" val="3"/>
</p:tagLst>
</file>

<file path=ppt/tags/tag365.xml><?xml version="1.0" encoding="utf-8"?>
<p:tagLst xmlns:a="http://schemas.openxmlformats.org/drawingml/2006/main" xmlns:r="http://schemas.openxmlformats.org/officeDocument/2006/relationships" xmlns:p="http://schemas.openxmlformats.org/presentationml/2006/main">
  <p:tag name="NUM" val="4"/>
</p:tagLst>
</file>

<file path=ppt/tags/tag366.xml><?xml version="1.0" encoding="utf-8"?>
<p:tagLst xmlns:a="http://schemas.openxmlformats.org/drawingml/2006/main" xmlns:r="http://schemas.openxmlformats.org/officeDocument/2006/relationships" xmlns:p="http://schemas.openxmlformats.org/presentationml/2006/main">
  <p:tag name="NUM" val="5"/>
</p:tagLst>
</file>

<file path=ppt/tags/tag367.xml><?xml version="1.0" encoding="utf-8"?>
<p:tagLst xmlns:a="http://schemas.openxmlformats.org/drawingml/2006/main" xmlns:r="http://schemas.openxmlformats.org/officeDocument/2006/relationships" xmlns:p="http://schemas.openxmlformats.org/presentationml/2006/main">
  <p:tag name="NUM" val="6"/>
</p:tagLst>
</file>

<file path=ppt/tags/tag368.xml><?xml version="1.0" encoding="utf-8"?>
<p:tagLst xmlns:a="http://schemas.openxmlformats.org/drawingml/2006/main" xmlns:r="http://schemas.openxmlformats.org/officeDocument/2006/relationships" xmlns:p="http://schemas.openxmlformats.org/presentationml/2006/main">
  <p:tag name="NUM" val="1"/>
</p:tagLst>
</file>

<file path=ppt/tags/tag369.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70.xml><?xml version="1.0" encoding="utf-8"?>
<p:tagLst xmlns:a="http://schemas.openxmlformats.org/drawingml/2006/main" xmlns:r="http://schemas.openxmlformats.org/officeDocument/2006/relationships" xmlns:p="http://schemas.openxmlformats.org/presentationml/2006/main">
  <p:tag name="NUM" val="3"/>
</p:tagLst>
</file>

<file path=ppt/tags/tag371.xml><?xml version="1.0" encoding="utf-8"?>
<p:tagLst xmlns:a="http://schemas.openxmlformats.org/drawingml/2006/main" xmlns:r="http://schemas.openxmlformats.org/officeDocument/2006/relationships" xmlns:p="http://schemas.openxmlformats.org/presentationml/2006/main">
  <p:tag name="NUM" val="4"/>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2"/>
</p:tagLst>
</file>

<file path=ppt/tags/tag374.xml><?xml version="1.0" encoding="utf-8"?>
<p:tagLst xmlns:a="http://schemas.openxmlformats.org/drawingml/2006/main" xmlns:r="http://schemas.openxmlformats.org/officeDocument/2006/relationships" xmlns:p="http://schemas.openxmlformats.org/presentationml/2006/main">
  <p:tag name="NUM" val="3"/>
</p:tagLst>
</file>

<file path=ppt/tags/tag375.xml><?xml version="1.0" encoding="utf-8"?>
<p:tagLst xmlns:a="http://schemas.openxmlformats.org/drawingml/2006/main" xmlns:r="http://schemas.openxmlformats.org/officeDocument/2006/relationships" xmlns:p="http://schemas.openxmlformats.org/presentationml/2006/main">
  <p:tag name="NUM" val="4"/>
</p:tagLst>
</file>

<file path=ppt/tags/tag376.xml><?xml version="1.0" encoding="utf-8"?>
<p:tagLst xmlns:a="http://schemas.openxmlformats.org/drawingml/2006/main" xmlns:r="http://schemas.openxmlformats.org/officeDocument/2006/relationships" xmlns:p="http://schemas.openxmlformats.org/presentationml/2006/main">
  <p:tag name="NUM" val="5"/>
</p:tagLst>
</file>

<file path=ppt/tags/tag377.xml><?xml version="1.0" encoding="utf-8"?>
<p:tagLst xmlns:a="http://schemas.openxmlformats.org/drawingml/2006/main" xmlns:r="http://schemas.openxmlformats.org/officeDocument/2006/relationships" xmlns:p="http://schemas.openxmlformats.org/presentationml/2006/main">
  <p:tag name="NUM" val="1"/>
</p:tagLst>
</file>

<file path=ppt/tags/tag378.xml><?xml version="1.0" encoding="utf-8"?>
<p:tagLst xmlns:a="http://schemas.openxmlformats.org/drawingml/2006/main" xmlns:r="http://schemas.openxmlformats.org/officeDocument/2006/relationships" xmlns:p="http://schemas.openxmlformats.org/presentationml/2006/main">
  <p:tag name="NUM" val="2"/>
</p:tagLst>
</file>

<file path=ppt/tags/tag379.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80.xml><?xml version="1.0" encoding="utf-8"?>
<p:tagLst xmlns:a="http://schemas.openxmlformats.org/drawingml/2006/main" xmlns:r="http://schemas.openxmlformats.org/officeDocument/2006/relationships" xmlns:p="http://schemas.openxmlformats.org/presentationml/2006/main">
  <p:tag name="NUM" val="4"/>
</p:tagLst>
</file>

<file path=ppt/tags/tag381.xml><?xml version="1.0" encoding="utf-8"?>
<p:tagLst xmlns:a="http://schemas.openxmlformats.org/drawingml/2006/main" xmlns:r="http://schemas.openxmlformats.org/officeDocument/2006/relationships" xmlns:p="http://schemas.openxmlformats.org/presentationml/2006/main">
  <p:tag name="NUM" val="5"/>
</p:tagLst>
</file>

<file path=ppt/tags/tag382.xml><?xml version="1.0" encoding="utf-8"?>
<p:tagLst xmlns:a="http://schemas.openxmlformats.org/drawingml/2006/main" xmlns:r="http://schemas.openxmlformats.org/officeDocument/2006/relationships" xmlns:p="http://schemas.openxmlformats.org/presentationml/2006/main">
  <p:tag name="NUM" val="1"/>
</p:tagLst>
</file>

<file path=ppt/tags/tag383.xml><?xml version="1.0" encoding="utf-8"?>
<p:tagLst xmlns:a="http://schemas.openxmlformats.org/drawingml/2006/main" xmlns:r="http://schemas.openxmlformats.org/officeDocument/2006/relationships" xmlns:p="http://schemas.openxmlformats.org/presentationml/2006/main">
  <p:tag name="NUM" val="2"/>
</p:tagLst>
</file>

<file path=ppt/tags/tag384.xml><?xml version="1.0" encoding="utf-8"?>
<p:tagLst xmlns:a="http://schemas.openxmlformats.org/drawingml/2006/main" xmlns:r="http://schemas.openxmlformats.org/officeDocument/2006/relationships" xmlns:p="http://schemas.openxmlformats.org/presentationml/2006/main">
  <p:tag name="NUM" val="3"/>
</p:tagLst>
</file>

<file path=ppt/tags/tag385.xml><?xml version="1.0" encoding="utf-8"?>
<p:tagLst xmlns:a="http://schemas.openxmlformats.org/drawingml/2006/main" xmlns:r="http://schemas.openxmlformats.org/officeDocument/2006/relationships" xmlns:p="http://schemas.openxmlformats.org/presentationml/2006/main">
  <p:tag name="NUM" val="4"/>
</p:tagLst>
</file>

<file path=ppt/tags/tag386.xml><?xml version="1.0" encoding="utf-8"?>
<p:tagLst xmlns:a="http://schemas.openxmlformats.org/drawingml/2006/main" xmlns:r="http://schemas.openxmlformats.org/officeDocument/2006/relationships" xmlns:p="http://schemas.openxmlformats.org/presentationml/2006/main">
  <p:tag name="NUM" val="5"/>
</p:tagLst>
</file>

<file path=ppt/tags/tag387.xml><?xml version="1.0" encoding="utf-8"?>
<p:tagLst xmlns:a="http://schemas.openxmlformats.org/drawingml/2006/main" xmlns:r="http://schemas.openxmlformats.org/officeDocument/2006/relationships" xmlns:p="http://schemas.openxmlformats.org/presentationml/2006/main">
  <p:tag name="NUM" val="6"/>
</p:tagLst>
</file>

<file path=ppt/tags/tag388.xml><?xml version="1.0" encoding="utf-8"?>
<p:tagLst xmlns:a="http://schemas.openxmlformats.org/drawingml/2006/main" xmlns:r="http://schemas.openxmlformats.org/officeDocument/2006/relationships" xmlns:p="http://schemas.openxmlformats.org/presentationml/2006/main">
  <p:tag name="NUM" val="7"/>
</p:tagLst>
</file>

<file path=ppt/tags/tag389.xml><?xml version="1.0" encoding="utf-8"?>
<p:tagLst xmlns:a="http://schemas.openxmlformats.org/drawingml/2006/main" xmlns:r="http://schemas.openxmlformats.org/officeDocument/2006/relationships" xmlns:p="http://schemas.openxmlformats.org/presentationml/2006/main">
  <p:tag name="NUM" val="8"/>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390.xml><?xml version="1.0" encoding="utf-8"?>
<p:tagLst xmlns:a="http://schemas.openxmlformats.org/drawingml/2006/main" xmlns:r="http://schemas.openxmlformats.org/officeDocument/2006/relationships" xmlns:p="http://schemas.openxmlformats.org/presentationml/2006/main">
  <p:tag name="NUM" val="1"/>
</p:tagLst>
</file>

<file path=ppt/tags/tag391.xml><?xml version="1.0" encoding="utf-8"?>
<p:tagLst xmlns:a="http://schemas.openxmlformats.org/drawingml/2006/main" xmlns:r="http://schemas.openxmlformats.org/officeDocument/2006/relationships" xmlns:p="http://schemas.openxmlformats.org/presentationml/2006/main">
  <p:tag name="NUM" val="2"/>
</p:tagLst>
</file>

<file path=ppt/tags/tag392.xml><?xml version="1.0" encoding="utf-8"?>
<p:tagLst xmlns:a="http://schemas.openxmlformats.org/drawingml/2006/main" xmlns:r="http://schemas.openxmlformats.org/officeDocument/2006/relationships" xmlns:p="http://schemas.openxmlformats.org/presentationml/2006/main">
  <p:tag name="NUM" val="3"/>
</p:tagLst>
</file>

<file path=ppt/tags/tag393.xml><?xml version="1.0" encoding="utf-8"?>
<p:tagLst xmlns:a="http://schemas.openxmlformats.org/drawingml/2006/main" xmlns:r="http://schemas.openxmlformats.org/officeDocument/2006/relationships" xmlns:p="http://schemas.openxmlformats.org/presentationml/2006/main">
  <p:tag name="NUM" val="4"/>
</p:tagLst>
</file>

<file path=ppt/tags/tag394.xml><?xml version="1.0" encoding="utf-8"?>
<p:tagLst xmlns:a="http://schemas.openxmlformats.org/drawingml/2006/main" xmlns:r="http://schemas.openxmlformats.org/officeDocument/2006/relationships" xmlns:p="http://schemas.openxmlformats.org/presentationml/2006/main">
  <p:tag name="NUM" val="5"/>
</p:tagLst>
</file>

<file path=ppt/tags/tag395.xml><?xml version="1.0" encoding="utf-8"?>
<p:tagLst xmlns:a="http://schemas.openxmlformats.org/drawingml/2006/main" xmlns:r="http://schemas.openxmlformats.org/officeDocument/2006/relationships" xmlns:p="http://schemas.openxmlformats.org/presentationml/2006/main">
  <p:tag name="NUM" val="6"/>
</p:tagLst>
</file>

<file path=ppt/tags/tag396.xml><?xml version="1.0" encoding="utf-8"?>
<p:tagLst xmlns:a="http://schemas.openxmlformats.org/drawingml/2006/main" xmlns:r="http://schemas.openxmlformats.org/officeDocument/2006/relationships" xmlns:p="http://schemas.openxmlformats.org/presentationml/2006/main">
  <p:tag name="NUM" val="7"/>
</p:tagLst>
</file>

<file path=ppt/tags/tag397.xml><?xml version="1.0" encoding="utf-8"?>
<p:tagLst xmlns:a="http://schemas.openxmlformats.org/drawingml/2006/main" xmlns:r="http://schemas.openxmlformats.org/officeDocument/2006/relationships" xmlns:p="http://schemas.openxmlformats.org/presentationml/2006/main">
  <p:tag name="NUM" val="8"/>
</p:tagLst>
</file>

<file path=ppt/tags/tag398.xml><?xml version="1.0" encoding="utf-8"?>
<p:tagLst xmlns:a="http://schemas.openxmlformats.org/drawingml/2006/main" xmlns:r="http://schemas.openxmlformats.org/officeDocument/2006/relationships" xmlns:p="http://schemas.openxmlformats.org/presentationml/2006/main">
  <p:tag name="NUM" val="1"/>
</p:tagLst>
</file>

<file path=ppt/tags/tag39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00.xml><?xml version="1.0" encoding="utf-8"?>
<p:tagLst xmlns:a="http://schemas.openxmlformats.org/drawingml/2006/main" xmlns:r="http://schemas.openxmlformats.org/officeDocument/2006/relationships" xmlns:p="http://schemas.openxmlformats.org/presentationml/2006/main">
  <p:tag name="NUM" val="3"/>
</p:tagLst>
</file>

<file path=ppt/tags/tag401.xml><?xml version="1.0" encoding="utf-8"?>
<p:tagLst xmlns:a="http://schemas.openxmlformats.org/drawingml/2006/main" xmlns:r="http://schemas.openxmlformats.org/officeDocument/2006/relationships" xmlns:p="http://schemas.openxmlformats.org/presentationml/2006/main">
  <p:tag name="NUM" val="4"/>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5"/>
</p:tagLst>
</file>

<file path=ppt/tags/tag407.xml><?xml version="1.0" encoding="utf-8"?>
<p:tagLst xmlns:a="http://schemas.openxmlformats.org/drawingml/2006/main" xmlns:r="http://schemas.openxmlformats.org/officeDocument/2006/relationships" xmlns:p="http://schemas.openxmlformats.org/presentationml/2006/main">
  <p:tag name="NUM" val="6"/>
</p:tagLst>
</file>

<file path=ppt/tags/tag408.xml><?xml version="1.0" encoding="utf-8"?>
<p:tagLst xmlns:a="http://schemas.openxmlformats.org/drawingml/2006/main" xmlns:r="http://schemas.openxmlformats.org/officeDocument/2006/relationships" xmlns:p="http://schemas.openxmlformats.org/presentationml/2006/main">
  <p:tag name="NUM" val="1"/>
</p:tagLst>
</file>

<file path=ppt/tags/tag409.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10.xml><?xml version="1.0" encoding="utf-8"?>
<p:tagLst xmlns:a="http://schemas.openxmlformats.org/drawingml/2006/main" xmlns:r="http://schemas.openxmlformats.org/officeDocument/2006/relationships" xmlns:p="http://schemas.openxmlformats.org/presentationml/2006/main">
  <p:tag name="NUM" val="3"/>
</p:tagLst>
</file>

<file path=ppt/tags/tag411.xml><?xml version="1.0" encoding="utf-8"?>
<p:tagLst xmlns:a="http://schemas.openxmlformats.org/drawingml/2006/main" xmlns:r="http://schemas.openxmlformats.org/officeDocument/2006/relationships" xmlns:p="http://schemas.openxmlformats.org/presentationml/2006/main">
  <p:tag name="NUM" val="4"/>
</p:tagLst>
</file>

<file path=ppt/tags/tag412.xml><?xml version="1.0" encoding="utf-8"?>
<p:tagLst xmlns:a="http://schemas.openxmlformats.org/drawingml/2006/main" xmlns:r="http://schemas.openxmlformats.org/officeDocument/2006/relationships" xmlns:p="http://schemas.openxmlformats.org/presentationml/2006/main">
  <p:tag name="NUM" val="5"/>
</p:tagLst>
</file>

<file path=ppt/tags/tag413.xml><?xml version="1.0" encoding="utf-8"?>
<p:tagLst xmlns:a="http://schemas.openxmlformats.org/drawingml/2006/main" xmlns:r="http://schemas.openxmlformats.org/officeDocument/2006/relationships" xmlns:p="http://schemas.openxmlformats.org/presentationml/2006/main">
  <p:tag name="NUM" val="6"/>
</p:tagLst>
</file>

<file path=ppt/tags/tag414.xml><?xml version="1.0" encoding="utf-8"?>
<p:tagLst xmlns:a="http://schemas.openxmlformats.org/drawingml/2006/main" xmlns:r="http://schemas.openxmlformats.org/officeDocument/2006/relationships" xmlns:p="http://schemas.openxmlformats.org/presentationml/2006/main">
  <p:tag name="NUM" val="7"/>
</p:tagLst>
</file>

<file path=ppt/tags/tag415.xml><?xml version="1.0" encoding="utf-8"?>
<p:tagLst xmlns:a="http://schemas.openxmlformats.org/drawingml/2006/main" xmlns:r="http://schemas.openxmlformats.org/officeDocument/2006/relationships" xmlns:p="http://schemas.openxmlformats.org/presentationml/2006/main">
  <p:tag name="NUM" val="8"/>
</p:tagLst>
</file>

<file path=ppt/tags/tag416.xml><?xml version="1.0" encoding="utf-8"?>
<p:tagLst xmlns:a="http://schemas.openxmlformats.org/drawingml/2006/main" xmlns:r="http://schemas.openxmlformats.org/officeDocument/2006/relationships" xmlns:p="http://schemas.openxmlformats.org/presentationml/2006/main">
  <p:tag name="NUM" val="1"/>
</p:tagLst>
</file>

<file path=ppt/tags/tag417.xml><?xml version="1.0" encoding="utf-8"?>
<p:tagLst xmlns:a="http://schemas.openxmlformats.org/drawingml/2006/main" xmlns:r="http://schemas.openxmlformats.org/officeDocument/2006/relationships" xmlns:p="http://schemas.openxmlformats.org/presentationml/2006/main">
  <p:tag name="NUM" val="2"/>
</p:tagLst>
</file>

<file path=ppt/tags/tag418.xml><?xml version="1.0" encoding="utf-8"?>
<p:tagLst xmlns:a="http://schemas.openxmlformats.org/drawingml/2006/main" xmlns:r="http://schemas.openxmlformats.org/officeDocument/2006/relationships" xmlns:p="http://schemas.openxmlformats.org/presentationml/2006/main">
  <p:tag name="NUM" val="3"/>
</p:tagLst>
</file>

<file path=ppt/tags/tag419.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20.xml><?xml version="1.0" encoding="utf-8"?>
<p:tagLst xmlns:a="http://schemas.openxmlformats.org/drawingml/2006/main" xmlns:r="http://schemas.openxmlformats.org/officeDocument/2006/relationships" xmlns:p="http://schemas.openxmlformats.org/presentationml/2006/main">
  <p:tag name="NUM" val="5"/>
</p:tagLst>
</file>

<file path=ppt/tags/tag421.xml><?xml version="1.0" encoding="utf-8"?>
<p:tagLst xmlns:a="http://schemas.openxmlformats.org/drawingml/2006/main" xmlns:r="http://schemas.openxmlformats.org/officeDocument/2006/relationships" xmlns:p="http://schemas.openxmlformats.org/presentationml/2006/main">
  <p:tag name="NUM" val="6"/>
</p:tagLst>
</file>

<file path=ppt/tags/tag422.xml><?xml version="1.0" encoding="utf-8"?>
<p:tagLst xmlns:a="http://schemas.openxmlformats.org/drawingml/2006/main" xmlns:r="http://schemas.openxmlformats.org/officeDocument/2006/relationships" xmlns:p="http://schemas.openxmlformats.org/presentationml/2006/main">
  <p:tag name="NUM" val="7"/>
</p:tagLst>
</file>

<file path=ppt/tags/tag423.xml><?xml version="1.0" encoding="utf-8"?>
<p:tagLst xmlns:a="http://schemas.openxmlformats.org/drawingml/2006/main" xmlns:r="http://schemas.openxmlformats.org/officeDocument/2006/relationships" xmlns:p="http://schemas.openxmlformats.org/presentationml/2006/main">
  <p:tag name="NUM" val="8"/>
</p:tagLst>
</file>

<file path=ppt/tags/tag424.xml><?xml version="1.0" encoding="utf-8"?>
<p:tagLst xmlns:a="http://schemas.openxmlformats.org/drawingml/2006/main" xmlns:r="http://schemas.openxmlformats.org/officeDocument/2006/relationships" xmlns:p="http://schemas.openxmlformats.org/presentationml/2006/main">
  <p:tag name="NUM" val="9"/>
</p:tagLst>
</file>

<file path=ppt/tags/tag425.xml><?xml version="1.0" encoding="utf-8"?>
<p:tagLst xmlns:a="http://schemas.openxmlformats.org/drawingml/2006/main" xmlns:r="http://schemas.openxmlformats.org/officeDocument/2006/relationships" xmlns:p="http://schemas.openxmlformats.org/presentationml/2006/main">
  <p:tag name="NUM" val="10"/>
</p:tagLst>
</file>

<file path=ppt/tags/tag426.xml><?xml version="1.0" encoding="utf-8"?>
<p:tagLst xmlns:a="http://schemas.openxmlformats.org/drawingml/2006/main" xmlns:r="http://schemas.openxmlformats.org/officeDocument/2006/relationships" xmlns:p="http://schemas.openxmlformats.org/presentationml/2006/main">
  <p:tag name="NUM" val="1"/>
</p:tagLst>
</file>

<file path=ppt/tags/tag427.xml><?xml version="1.0" encoding="utf-8"?>
<p:tagLst xmlns:a="http://schemas.openxmlformats.org/drawingml/2006/main" xmlns:r="http://schemas.openxmlformats.org/officeDocument/2006/relationships" xmlns:p="http://schemas.openxmlformats.org/presentationml/2006/main">
  <p:tag name="NUM" val="2"/>
</p:tagLst>
</file>

<file path=ppt/tags/tag428.xml><?xml version="1.0" encoding="utf-8"?>
<p:tagLst xmlns:a="http://schemas.openxmlformats.org/drawingml/2006/main" xmlns:r="http://schemas.openxmlformats.org/officeDocument/2006/relationships" xmlns:p="http://schemas.openxmlformats.org/presentationml/2006/main">
  <p:tag name="NUM" val="3"/>
</p:tagLst>
</file>

<file path=ppt/tags/tag429.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1"/>
</p:tagLst>
</file>

<file path=ppt/tags/tag431.xml><?xml version="1.0" encoding="utf-8"?>
<p:tagLst xmlns:a="http://schemas.openxmlformats.org/drawingml/2006/main" xmlns:r="http://schemas.openxmlformats.org/officeDocument/2006/relationships" xmlns:p="http://schemas.openxmlformats.org/presentationml/2006/main">
  <p:tag name="NUM" val="2"/>
</p:tagLst>
</file>

<file path=ppt/tags/tag432.xml><?xml version="1.0" encoding="utf-8"?>
<p:tagLst xmlns:a="http://schemas.openxmlformats.org/drawingml/2006/main" xmlns:r="http://schemas.openxmlformats.org/officeDocument/2006/relationships" xmlns:p="http://schemas.openxmlformats.org/presentationml/2006/main">
  <p:tag name="NUM" val="3"/>
</p:tagLst>
</file>

<file path=ppt/tags/tag433.xml><?xml version="1.0" encoding="utf-8"?>
<p:tagLst xmlns:a="http://schemas.openxmlformats.org/drawingml/2006/main" xmlns:r="http://schemas.openxmlformats.org/officeDocument/2006/relationships" xmlns:p="http://schemas.openxmlformats.org/presentationml/2006/main">
  <p:tag name="NUM" val="4"/>
</p:tagLst>
</file>

<file path=ppt/tags/tag434.xml><?xml version="1.0" encoding="utf-8"?>
<p:tagLst xmlns:a="http://schemas.openxmlformats.org/drawingml/2006/main" xmlns:r="http://schemas.openxmlformats.org/officeDocument/2006/relationships" xmlns:p="http://schemas.openxmlformats.org/presentationml/2006/main">
  <p:tag name="NUM" val="5"/>
</p:tagLst>
</file>

<file path=ppt/tags/tag435.xml><?xml version="1.0" encoding="utf-8"?>
<p:tagLst xmlns:a="http://schemas.openxmlformats.org/drawingml/2006/main" xmlns:r="http://schemas.openxmlformats.org/officeDocument/2006/relationships" xmlns:p="http://schemas.openxmlformats.org/presentationml/2006/main">
  <p:tag name="NUM" val="6"/>
</p:tagLst>
</file>

<file path=ppt/tags/tag436.xml><?xml version="1.0" encoding="utf-8"?>
<p:tagLst xmlns:a="http://schemas.openxmlformats.org/drawingml/2006/main" xmlns:r="http://schemas.openxmlformats.org/officeDocument/2006/relationships" xmlns:p="http://schemas.openxmlformats.org/presentationml/2006/main">
  <p:tag name="NUM" val="1"/>
</p:tagLst>
</file>

<file path=ppt/tags/tag437.xml><?xml version="1.0" encoding="utf-8"?>
<p:tagLst xmlns:a="http://schemas.openxmlformats.org/drawingml/2006/main" xmlns:r="http://schemas.openxmlformats.org/officeDocument/2006/relationships" xmlns:p="http://schemas.openxmlformats.org/presentationml/2006/main">
  <p:tag name="NUM" val="2"/>
</p:tagLst>
</file>

<file path=ppt/tags/tag438.xml><?xml version="1.0" encoding="utf-8"?>
<p:tagLst xmlns:a="http://schemas.openxmlformats.org/drawingml/2006/main" xmlns:r="http://schemas.openxmlformats.org/officeDocument/2006/relationships" xmlns:p="http://schemas.openxmlformats.org/presentationml/2006/main">
  <p:tag name="NUM" val="3"/>
</p:tagLst>
</file>

<file path=ppt/tags/tag439.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1"/>
</p:tagLst>
</file>

<file path=ppt/tags/tag441.xml><?xml version="1.0" encoding="utf-8"?>
<p:tagLst xmlns:a="http://schemas.openxmlformats.org/drawingml/2006/main" xmlns:r="http://schemas.openxmlformats.org/officeDocument/2006/relationships" xmlns:p="http://schemas.openxmlformats.org/presentationml/2006/main">
  <p:tag name="NUM" val="2"/>
</p:tagLst>
</file>

<file path=ppt/tags/tag442.xml><?xml version="1.0" encoding="utf-8"?>
<p:tagLst xmlns:a="http://schemas.openxmlformats.org/drawingml/2006/main" xmlns:r="http://schemas.openxmlformats.org/officeDocument/2006/relationships" xmlns:p="http://schemas.openxmlformats.org/presentationml/2006/main">
  <p:tag name="NUM" val="3"/>
</p:tagLst>
</file>

<file path=ppt/tags/tag443.xml><?xml version="1.0" encoding="utf-8"?>
<p:tagLst xmlns:a="http://schemas.openxmlformats.org/drawingml/2006/main" xmlns:r="http://schemas.openxmlformats.org/officeDocument/2006/relationships" xmlns:p="http://schemas.openxmlformats.org/presentationml/2006/main">
  <p:tag name="NUM" val="4"/>
</p:tagLst>
</file>

<file path=ppt/tags/tag444.xml><?xml version="1.0" encoding="utf-8"?>
<p:tagLst xmlns:a="http://schemas.openxmlformats.org/drawingml/2006/main" xmlns:r="http://schemas.openxmlformats.org/officeDocument/2006/relationships" xmlns:p="http://schemas.openxmlformats.org/presentationml/2006/main">
  <p:tag name="NUM" val="5"/>
</p:tagLst>
</file>

<file path=ppt/tags/tag445.xml><?xml version="1.0" encoding="utf-8"?>
<p:tagLst xmlns:a="http://schemas.openxmlformats.org/drawingml/2006/main" xmlns:r="http://schemas.openxmlformats.org/officeDocument/2006/relationships" xmlns:p="http://schemas.openxmlformats.org/presentationml/2006/main">
  <p:tag name="NUM" val="6"/>
</p:tagLst>
</file>

<file path=ppt/tags/tag446.xml><?xml version="1.0" encoding="utf-8"?>
<p:tagLst xmlns:a="http://schemas.openxmlformats.org/drawingml/2006/main" xmlns:r="http://schemas.openxmlformats.org/officeDocument/2006/relationships" xmlns:p="http://schemas.openxmlformats.org/presentationml/2006/main">
  <p:tag name="NUM" val="7"/>
</p:tagLst>
</file>

<file path=ppt/tags/tag447.xml><?xml version="1.0" encoding="utf-8"?>
<p:tagLst xmlns:a="http://schemas.openxmlformats.org/drawingml/2006/main" xmlns:r="http://schemas.openxmlformats.org/officeDocument/2006/relationships" xmlns:p="http://schemas.openxmlformats.org/presentationml/2006/main">
  <p:tag name="NUM" val="8"/>
</p:tagLst>
</file>

<file path=ppt/tags/tag448.xml><?xml version="1.0" encoding="utf-8"?>
<p:tagLst xmlns:a="http://schemas.openxmlformats.org/drawingml/2006/main" xmlns:r="http://schemas.openxmlformats.org/officeDocument/2006/relationships" xmlns:p="http://schemas.openxmlformats.org/presentationml/2006/main">
  <p:tag name="NUM" val="9"/>
</p:tagLst>
</file>

<file path=ppt/tags/tag449.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50.xml><?xml version="1.0" encoding="utf-8"?>
<p:tagLst xmlns:a="http://schemas.openxmlformats.org/drawingml/2006/main" xmlns:r="http://schemas.openxmlformats.org/officeDocument/2006/relationships" xmlns:p="http://schemas.openxmlformats.org/presentationml/2006/main">
  <p:tag name="NUM" val="2"/>
</p:tagLst>
</file>

<file path=ppt/tags/tag451.xml><?xml version="1.0" encoding="utf-8"?>
<p:tagLst xmlns:a="http://schemas.openxmlformats.org/drawingml/2006/main" xmlns:r="http://schemas.openxmlformats.org/officeDocument/2006/relationships" xmlns:p="http://schemas.openxmlformats.org/presentationml/2006/main">
  <p:tag name="NUM" val="3"/>
</p:tagLst>
</file>

<file path=ppt/tags/tag452.xml><?xml version="1.0" encoding="utf-8"?>
<p:tagLst xmlns:a="http://schemas.openxmlformats.org/drawingml/2006/main" xmlns:r="http://schemas.openxmlformats.org/officeDocument/2006/relationships" xmlns:p="http://schemas.openxmlformats.org/presentationml/2006/main">
  <p:tag name="NUM" val="4"/>
</p:tagLst>
</file>

<file path=ppt/tags/tag453.xml><?xml version="1.0" encoding="utf-8"?>
<p:tagLst xmlns:a="http://schemas.openxmlformats.org/drawingml/2006/main" xmlns:r="http://schemas.openxmlformats.org/officeDocument/2006/relationships" xmlns:p="http://schemas.openxmlformats.org/presentationml/2006/main">
  <p:tag name="NUM" val="5"/>
</p:tagLst>
</file>

<file path=ppt/tags/tag454.xml><?xml version="1.0" encoding="utf-8"?>
<p:tagLst xmlns:a="http://schemas.openxmlformats.org/drawingml/2006/main" xmlns:r="http://schemas.openxmlformats.org/officeDocument/2006/relationships" xmlns:p="http://schemas.openxmlformats.org/presentationml/2006/main">
  <p:tag name="NUM" val="6"/>
</p:tagLst>
</file>

<file path=ppt/tags/tag455.xml><?xml version="1.0" encoding="utf-8"?>
<p:tagLst xmlns:a="http://schemas.openxmlformats.org/drawingml/2006/main" xmlns:r="http://schemas.openxmlformats.org/officeDocument/2006/relationships" xmlns:p="http://schemas.openxmlformats.org/presentationml/2006/main">
  <p:tag name="NUM" val="7"/>
</p:tagLst>
</file>

<file path=ppt/tags/tag456.xml><?xml version="1.0" encoding="utf-8"?>
<p:tagLst xmlns:a="http://schemas.openxmlformats.org/drawingml/2006/main" xmlns:r="http://schemas.openxmlformats.org/officeDocument/2006/relationships" xmlns:p="http://schemas.openxmlformats.org/presentationml/2006/main">
  <p:tag name="NUM" val="1"/>
</p:tagLst>
</file>

<file path=ppt/tags/tag457.xml><?xml version="1.0" encoding="utf-8"?>
<p:tagLst xmlns:a="http://schemas.openxmlformats.org/drawingml/2006/main" xmlns:r="http://schemas.openxmlformats.org/officeDocument/2006/relationships" xmlns:p="http://schemas.openxmlformats.org/presentationml/2006/main">
  <p:tag name="NUM" val="2"/>
</p:tagLst>
</file>

<file path=ppt/tags/tag458.xml><?xml version="1.0" encoding="utf-8"?>
<p:tagLst xmlns:a="http://schemas.openxmlformats.org/drawingml/2006/main" xmlns:r="http://schemas.openxmlformats.org/officeDocument/2006/relationships" xmlns:p="http://schemas.openxmlformats.org/presentationml/2006/main">
  <p:tag name="NUM" val="3"/>
</p:tagLst>
</file>

<file path=ppt/tags/tag459.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5"/>
</p:tagLst>
</file>

<file path=ppt/tags/tag461.xml><?xml version="1.0" encoding="utf-8"?>
<p:tagLst xmlns:a="http://schemas.openxmlformats.org/drawingml/2006/main" xmlns:r="http://schemas.openxmlformats.org/officeDocument/2006/relationships" xmlns:p="http://schemas.openxmlformats.org/presentationml/2006/main">
  <p:tag name="NUM" val="1"/>
</p:tagLst>
</file>

<file path=ppt/tags/tag462.xml><?xml version="1.0" encoding="utf-8"?>
<p:tagLst xmlns:a="http://schemas.openxmlformats.org/drawingml/2006/main" xmlns:r="http://schemas.openxmlformats.org/officeDocument/2006/relationships" xmlns:p="http://schemas.openxmlformats.org/presentationml/2006/main">
  <p:tag name="NUM" val="2"/>
</p:tagLst>
</file>

<file path=ppt/tags/tag463.xml><?xml version="1.0" encoding="utf-8"?>
<p:tagLst xmlns:a="http://schemas.openxmlformats.org/drawingml/2006/main" xmlns:r="http://schemas.openxmlformats.org/officeDocument/2006/relationships" xmlns:p="http://schemas.openxmlformats.org/presentationml/2006/main">
  <p:tag name="NUM" val="3"/>
</p:tagLst>
</file>

<file path=ppt/tags/tag464.xml><?xml version="1.0" encoding="utf-8"?>
<p:tagLst xmlns:a="http://schemas.openxmlformats.org/drawingml/2006/main" xmlns:r="http://schemas.openxmlformats.org/officeDocument/2006/relationships" xmlns:p="http://schemas.openxmlformats.org/presentationml/2006/main">
  <p:tag name="NUM" val="4"/>
</p:tagLst>
</file>

<file path=ppt/tags/tag465.xml><?xml version="1.0" encoding="utf-8"?>
<p:tagLst xmlns:a="http://schemas.openxmlformats.org/drawingml/2006/main" xmlns:r="http://schemas.openxmlformats.org/officeDocument/2006/relationships" xmlns:p="http://schemas.openxmlformats.org/presentationml/2006/main">
  <p:tag name="NUM" val="5"/>
</p:tagLst>
</file>

<file path=ppt/tags/tag466.xml><?xml version="1.0" encoding="utf-8"?>
<p:tagLst xmlns:a="http://schemas.openxmlformats.org/drawingml/2006/main" xmlns:r="http://schemas.openxmlformats.org/officeDocument/2006/relationships" xmlns:p="http://schemas.openxmlformats.org/presentationml/2006/main">
  <p:tag name="NUM" val="1"/>
</p:tagLst>
</file>

<file path=ppt/tags/tag467.xml><?xml version="1.0" encoding="utf-8"?>
<p:tagLst xmlns:a="http://schemas.openxmlformats.org/drawingml/2006/main" xmlns:r="http://schemas.openxmlformats.org/officeDocument/2006/relationships" xmlns:p="http://schemas.openxmlformats.org/presentationml/2006/main">
  <p:tag name="NUM" val="2"/>
</p:tagLst>
</file>

<file path=ppt/tags/tag468.xml><?xml version="1.0" encoding="utf-8"?>
<p:tagLst xmlns:a="http://schemas.openxmlformats.org/drawingml/2006/main" xmlns:r="http://schemas.openxmlformats.org/officeDocument/2006/relationships" xmlns:p="http://schemas.openxmlformats.org/presentationml/2006/main">
  <p:tag name="NUM" val="3"/>
</p:tagLst>
</file>

<file path=ppt/tags/tag469.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5"/>
</p:tagLst>
</file>

<file path=ppt/tags/tag471.xml><?xml version="1.0" encoding="utf-8"?>
<p:tagLst xmlns:a="http://schemas.openxmlformats.org/drawingml/2006/main" xmlns:r="http://schemas.openxmlformats.org/officeDocument/2006/relationships" xmlns:p="http://schemas.openxmlformats.org/presentationml/2006/main">
  <p:tag name="NUM" val="6"/>
</p:tagLst>
</file>

<file path=ppt/tags/tag472.xml><?xml version="1.0" encoding="utf-8"?>
<p:tagLst xmlns:a="http://schemas.openxmlformats.org/drawingml/2006/main" xmlns:r="http://schemas.openxmlformats.org/officeDocument/2006/relationships" xmlns:p="http://schemas.openxmlformats.org/presentationml/2006/main">
  <p:tag name="NUM" val="7"/>
</p:tagLst>
</file>

<file path=ppt/tags/tag473.xml><?xml version="1.0" encoding="utf-8"?>
<p:tagLst xmlns:a="http://schemas.openxmlformats.org/drawingml/2006/main" xmlns:r="http://schemas.openxmlformats.org/officeDocument/2006/relationships" xmlns:p="http://schemas.openxmlformats.org/presentationml/2006/main">
  <p:tag name="NUM" val="8"/>
</p:tagLst>
</file>

<file path=ppt/tags/tag474.xml><?xml version="1.0" encoding="utf-8"?>
<p:tagLst xmlns:a="http://schemas.openxmlformats.org/drawingml/2006/main" xmlns:r="http://schemas.openxmlformats.org/officeDocument/2006/relationships" xmlns:p="http://schemas.openxmlformats.org/presentationml/2006/main">
  <p:tag name="NUM" val="1"/>
</p:tagLst>
</file>

<file path=ppt/tags/tag475.xml><?xml version="1.0" encoding="utf-8"?>
<p:tagLst xmlns:a="http://schemas.openxmlformats.org/drawingml/2006/main" xmlns:r="http://schemas.openxmlformats.org/officeDocument/2006/relationships" xmlns:p="http://schemas.openxmlformats.org/presentationml/2006/main">
  <p:tag name="NUM" val="2"/>
</p:tagLst>
</file>

<file path=ppt/tags/tag476.xml><?xml version="1.0" encoding="utf-8"?>
<p:tagLst xmlns:a="http://schemas.openxmlformats.org/drawingml/2006/main" xmlns:r="http://schemas.openxmlformats.org/officeDocument/2006/relationships" xmlns:p="http://schemas.openxmlformats.org/presentationml/2006/main">
  <p:tag name="NUM" val="3"/>
</p:tagLst>
</file>

<file path=ppt/tags/tag477.xml><?xml version="1.0" encoding="utf-8"?>
<p:tagLst xmlns:a="http://schemas.openxmlformats.org/drawingml/2006/main" xmlns:r="http://schemas.openxmlformats.org/officeDocument/2006/relationships" xmlns:p="http://schemas.openxmlformats.org/presentationml/2006/main">
  <p:tag name="NUM" val="1"/>
</p:tagLst>
</file>

<file path=ppt/tags/tag478.xml><?xml version="1.0" encoding="utf-8"?>
<p:tagLst xmlns:a="http://schemas.openxmlformats.org/drawingml/2006/main" xmlns:r="http://schemas.openxmlformats.org/officeDocument/2006/relationships" xmlns:p="http://schemas.openxmlformats.org/presentationml/2006/main">
  <p:tag name="NUM" val="2"/>
</p:tagLst>
</file>

<file path=ppt/tags/tag479.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80.xml><?xml version="1.0" encoding="utf-8"?>
<p:tagLst xmlns:a="http://schemas.openxmlformats.org/drawingml/2006/main" xmlns:r="http://schemas.openxmlformats.org/officeDocument/2006/relationships" xmlns:p="http://schemas.openxmlformats.org/presentationml/2006/main">
  <p:tag name="NUM" val="4"/>
</p:tagLst>
</file>

<file path=ppt/tags/tag481.xml><?xml version="1.0" encoding="utf-8"?>
<p:tagLst xmlns:a="http://schemas.openxmlformats.org/drawingml/2006/main" xmlns:r="http://schemas.openxmlformats.org/officeDocument/2006/relationships" xmlns:p="http://schemas.openxmlformats.org/presentationml/2006/main">
  <p:tag name="NUM" val="1"/>
</p:tagLst>
</file>

<file path=ppt/tags/tag482.xml><?xml version="1.0" encoding="utf-8"?>
<p:tagLst xmlns:a="http://schemas.openxmlformats.org/drawingml/2006/main" xmlns:r="http://schemas.openxmlformats.org/officeDocument/2006/relationships" xmlns:p="http://schemas.openxmlformats.org/presentationml/2006/main">
  <p:tag name="NUM" val="2"/>
</p:tagLst>
</file>

<file path=ppt/tags/tag483.xml><?xml version="1.0" encoding="utf-8"?>
<p:tagLst xmlns:a="http://schemas.openxmlformats.org/drawingml/2006/main" xmlns:r="http://schemas.openxmlformats.org/officeDocument/2006/relationships" xmlns:p="http://schemas.openxmlformats.org/presentationml/2006/main">
  <p:tag name="NUM" val="3"/>
</p:tagLst>
</file>

<file path=ppt/tags/tag484.xml><?xml version="1.0" encoding="utf-8"?>
<p:tagLst xmlns:a="http://schemas.openxmlformats.org/drawingml/2006/main" xmlns:r="http://schemas.openxmlformats.org/officeDocument/2006/relationships" xmlns:p="http://schemas.openxmlformats.org/presentationml/2006/main">
  <p:tag name="NUM" val="4"/>
</p:tagLst>
</file>

<file path=ppt/tags/tag485.xml><?xml version="1.0" encoding="utf-8"?>
<p:tagLst xmlns:a="http://schemas.openxmlformats.org/drawingml/2006/main" xmlns:r="http://schemas.openxmlformats.org/officeDocument/2006/relationships" xmlns:p="http://schemas.openxmlformats.org/presentationml/2006/main">
  <p:tag name="NUM" val="5"/>
</p:tagLst>
</file>

<file path=ppt/tags/tag486.xml><?xml version="1.0" encoding="utf-8"?>
<p:tagLst xmlns:a="http://schemas.openxmlformats.org/drawingml/2006/main" xmlns:r="http://schemas.openxmlformats.org/officeDocument/2006/relationships" xmlns:p="http://schemas.openxmlformats.org/presentationml/2006/main">
  <p:tag name="NUM" val="6"/>
</p:tagLst>
</file>

<file path=ppt/tags/tag487.xml><?xml version="1.0" encoding="utf-8"?>
<p:tagLst xmlns:a="http://schemas.openxmlformats.org/drawingml/2006/main" xmlns:r="http://schemas.openxmlformats.org/officeDocument/2006/relationships" xmlns:p="http://schemas.openxmlformats.org/presentationml/2006/main">
  <p:tag name="NUM" val="7"/>
</p:tagLst>
</file>

<file path=ppt/tags/tag488.xml><?xml version="1.0" encoding="utf-8"?>
<p:tagLst xmlns:a="http://schemas.openxmlformats.org/drawingml/2006/main" xmlns:r="http://schemas.openxmlformats.org/officeDocument/2006/relationships" xmlns:p="http://schemas.openxmlformats.org/presentationml/2006/main">
  <p:tag name="NUM" val="8"/>
</p:tagLst>
</file>

<file path=ppt/tags/tag489.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490.xml><?xml version="1.0" encoding="utf-8"?>
<p:tagLst xmlns:a="http://schemas.openxmlformats.org/drawingml/2006/main" xmlns:r="http://schemas.openxmlformats.org/officeDocument/2006/relationships" xmlns:p="http://schemas.openxmlformats.org/presentationml/2006/main">
  <p:tag name="NUM" val="2"/>
</p:tagLst>
</file>

<file path=ppt/tags/tag491.xml><?xml version="1.0" encoding="utf-8"?>
<p:tagLst xmlns:a="http://schemas.openxmlformats.org/drawingml/2006/main" xmlns:r="http://schemas.openxmlformats.org/officeDocument/2006/relationships" xmlns:p="http://schemas.openxmlformats.org/presentationml/2006/main">
  <p:tag name="NUM" val="3"/>
</p:tagLst>
</file>

<file path=ppt/tags/tag492.xml><?xml version="1.0" encoding="utf-8"?>
<p:tagLst xmlns:a="http://schemas.openxmlformats.org/drawingml/2006/main" xmlns:r="http://schemas.openxmlformats.org/officeDocument/2006/relationships" xmlns:p="http://schemas.openxmlformats.org/presentationml/2006/main">
  <p:tag name="NUM" val="4"/>
</p:tagLst>
</file>

<file path=ppt/tags/tag493.xml><?xml version="1.0" encoding="utf-8"?>
<p:tagLst xmlns:a="http://schemas.openxmlformats.org/drawingml/2006/main" xmlns:r="http://schemas.openxmlformats.org/officeDocument/2006/relationships" xmlns:p="http://schemas.openxmlformats.org/presentationml/2006/main">
  <p:tag name="NUM" val="5"/>
</p:tagLst>
</file>

<file path=ppt/tags/tag494.xml><?xml version="1.0" encoding="utf-8"?>
<p:tagLst xmlns:a="http://schemas.openxmlformats.org/drawingml/2006/main" xmlns:r="http://schemas.openxmlformats.org/officeDocument/2006/relationships" xmlns:p="http://schemas.openxmlformats.org/presentationml/2006/main">
  <p:tag name="NUM" val="6"/>
</p:tagLst>
</file>

<file path=ppt/tags/tag495.xml><?xml version="1.0" encoding="utf-8"?>
<p:tagLst xmlns:a="http://schemas.openxmlformats.org/drawingml/2006/main" xmlns:r="http://schemas.openxmlformats.org/officeDocument/2006/relationships" xmlns:p="http://schemas.openxmlformats.org/presentationml/2006/main">
  <p:tag name="NUM" val="1"/>
</p:tagLst>
</file>

<file path=ppt/tags/tag496.xml><?xml version="1.0" encoding="utf-8"?>
<p:tagLst xmlns:a="http://schemas.openxmlformats.org/drawingml/2006/main" xmlns:r="http://schemas.openxmlformats.org/officeDocument/2006/relationships" xmlns:p="http://schemas.openxmlformats.org/presentationml/2006/main">
  <p:tag name="NUM" val="2"/>
</p:tagLst>
</file>

<file path=ppt/tags/tag497.xml><?xml version="1.0" encoding="utf-8"?>
<p:tagLst xmlns:a="http://schemas.openxmlformats.org/drawingml/2006/main" xmlns:r="http://schemas.openxmlformats.org/officeDocument/2006/relationships" xmlns:p="http://schemas.openxmlformats.org/presentationml/2006/main">
  <p:tag name="NUM" val="3"/>
</p:tagLst>
</file>

<file path=ppt/tags/tag498.xml><?xml version="1.0" encoding="utf-8"?>
<p:tagLst xmlns:a="http://schemas.openxmlformats.org/drawingml/2006/main" xmlns:r="http://schemas.openxmlformats.org/officeDocument/2006/relationships" xmlns:p="http://schemas.openxmlformats.org/presentationml/2006/main">
  <p:tag name="NUM" val="4"/>
</p:tagLst>
</file>

<file path=ppt/tags/tag49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00.xml><?xml version="1.0" encoding="utf-8"?>
<p:tagLst xmlns:a="http://schemas.openxmlformats.org/drawingml/2006/main" xmlns:r="http://schemas.openxmlformats.org/officeDocument/2006/relationships" xmlns:p="http://schemas.openxmlformats.org/presentationml/2006/main">
  <p:tag name="NUM" val="6"/>
</p:tagLst>
</file>

<file path=ppt/tags/tag501.xml><?xml version="1.0" encoding="utf-8"?>
<p:tagLst xmlns:a="http://schemas.openxmlformats.org/drawingml/2006/main" xmlns:r="http://schemas.openxmlformats.org/officeDocument/2006/relationships" xmlns:p="http://schemas.openxmlformats.org/presentationml/2006/main">
  <p:tag name="NUM" val="1"/>
</p:tagLst>
</file>

<file path=ppt/tags/tag502.xml><?xml version="1.0" encoding="utf-8"?>
<p:tagLst xmlns:a="http://schemas.openxmlformats.org/drawingml/2006/main" xmlns:r="http://schemas.openxmlformats.org/officeDocument/2006/relationships" xmlns:p="http://schemas.openxmlformats.org/presentationml/2006/main">
  <p:tag name="NUM" val="2"/>
</p:tagLst>
</file>

<file path=ppt/tags/tag503.xml><?xml version="1.0" encoding="utf-8"?>
<p:tagLst xmlns:a="http://schemas.openxmlformats.org/drawingml/2006/main" xmlns:r="http://schemas.openxmlformats.org/officeDocument/2006/relationships" xmlns:p="http://schemas.openxmlformats.org/presentationml/2006/main">
  <p:tag name="NUM" val="3"/>
</p:tagLst>
</file>

<file path=ppt/tags/tag504.xml><?xml version="1.0" encoding="utf-8"?>
<p:tagLst xmlns:a="http://schemas.openxmlformats.org/drawingml/2006/main" xmlns:r="http://schemas.openxmlformats.org/officeDocument/2006/relationships" xmlns:p="http://schemas.openxmlformats.org/presentationml/2006/main">
  <p:tag name="NUM" val="4"/>
</p:tagLst>
</file>

<file path=ppt/tags/tag505.xml><?xml version="1.0" encoding="utf-8"?>
<p:tagLst xmlns:a="http://schemas.openxmlformats.org/drawingml/2006/main" xmlns:r="http://schemas.openxmlformats.org/officeDocument/2006/relationships" xmlns:p="http://schemas.openxmlformats.org/presentationml/2006/main">
  <p:tag name="NUM" val="1"/>
</p:tagLst>
</file>

<file path=ppt/tags/tag506.xml><?xml version="1.0" encoding="utf-8"?>
<p:tagLst xmlns:a="http://schemas.openxmlformats.org/drawingml/2006/main" xmlns:r="http://schemas.openxmlformats.org/officeDocument/2006/relationships" xmlns:p="http://schemas.openxmlformats.org/presentationml/2006/main">
  <p:tag name="NUM" val="2"/>
</p:tagLst>
</file>

<file path=ppt/tags/tag507.xml><?xml version="1.0" encoding="utf-8"?>
<p:tagLst xmlns:a="http://schemas.openxmlformats.org/drawingml/2006/main" xmlns:r="http://schemas.openxmlformats.org/officeDocument/2006/relationships" xmlns:p="http://schemas.openxmlformats.org/presentationml/2006/main">
  <p:tag name="NUM" val="3"/>
</p:tagLst>
</file>

<file path=ppt/tags/tag508.xml><?xml version="1.0" encoding="utf-8"?>
<p:tagLst xmlns:a="http://schemas.openxmlformats.org/drawingml/2006/main" xmlns:r="http://schemas.openxmlformats.org/officeDocument/2006/relationships" xmlns:p="http://schemas.openxmlformats.org/presentationml/2006/main">
  <p:tag name="NUM" val="4"/>
</p:tagLst>
</file>

<file path=ppt/tags/tag509.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10.xml><?xml version="1.0" encoding="utf-8"?>
<p:tagLst xmlns:a="http://schemas.openxmlformats.org/drawingml/2006/main" xmlns:r="http://schemas.openxmlformats.org/officeDocument/2006/relationships" xmlns:p="http://schemas.openxmlformats.org/presentationml/2006/main">
  <p:tag name="NUM" val="2"/>
</p:tagLst>
</file>

<file path=ppt/tags/tag511.xml><?xml version="1.0" encoding="utf-8"?>
<p:tagLst xmlns:a="http://schemas.openxmlformats.org/drawingml/2006/main" xmlns:r="http://schemas.openxmlformats.org/officeDocument/2006/relationships" xmlns:p="http://schemas.openxmlformats.org/presentationml/2006/main">
  <p:tag name="NUM" val="3"/>
</p:tagLst>
</file>

<file path=ppt/tags/tag512.xml><?xml version="1.0" encoding="utf-8"?>
<p:tagLst xmlns:a="http://schemas.openxmlformats.org/drawingml/2006/main" xmlns:r="http://schemas.openxmlformats.org/officeDocument/2006/relationships" xmlns:p="http://schemas.openxmlformats.org/presentationml/2006/main">
  <p:tag name="NUM" val="4"/>
</p:tagLst>
</file>

<file path=ppt/tags/tag513.xml><?xml version="1.0" encoding="utf-8"?>
<p:tagLst xmlns:a="http://schemas.openxmlformats.org/drawingml/2006/main" xmlns:r="http://schemas.openxmlformats.org/officeDocument/2006/relationships" xmlns:p="http://schemas.openxmlformats.org/presentationml/2006/main">
  <p:tag name="NUM" val="1"/>
</p:tagLst>
</file>

<file path=ppt/tags/tag514.xml><?xml version="1.0" encoding="utf-8"?>
<p:tagLst xmlns:a="http://schemas.openxmlformats.org/drawingml/2006/main" xmlns:r="http://schemas.openxmlformats.org/officeDocument/2006/relationships" xmlns:p="http://schemas.openxmlformats.org/presentationml/2006/main">
  <p:tag name="NUM" val="2"/>
</p:tagLst>
</file>

<file path=ppt/tags/tag515.xml><?xml version="1.0" encoding="utf-8"?>
<p:tagLst xmlns:a="http://schemas.openxmlformats.org/drawingml/2006/main" xmlns:r="http://schemas.openxmlformats.org/officeDocument/2006/relationships" xmlns:p="http://schemas.openxmlformats.org/presentationml/2006/main">
  <p:tag name="NUM" val="3"/>
</p:tagLst>
</file>

<file path=ppt/tags/tag516.xml><?xml version="1.0" encoding="utf-8"?>
<p:tagLst xmlns:a="http://schemas.openxmlformats.org/drawingml/2006/main" xmlns:r="http://schemas.openxmlformats.org/officeDocument/2006/relationships" xmlns:p="http://schemas.openxmlformats.org/presentationml/2006/main">
  <p:tag name="NUM" val="4"/>
</p:tagLst>
</file>

<file path=ppt/tags/tag517.xml><?xml version="1.0" encoding="utf-8"?>
<p:tagLst xmlns:a="http://schemas.openxmlformats.org/drawingml/2006/main" xmlns:r="http://schemas.openxmlformats.org/officeDocument/2006/relationships" xmlns:p="http://schemas.openxmlformats.org/presentationml/2006/main">
  <p:tag name="NUM" val="5"/>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20.xml><?xml version="1.0" encoding="utf-8"?>
<p:tagLst xmlns:a="http://schemas.openxmlformats.org/drawingml/2006/main" xmlns:r="http://schemas.openxmlformats.org/officeDocument/2006/relationships" xmlns:p="http://schemas.openxmlformats.org/presentationml/2006/main">
  <p:tag name="NUM" val="3"/>
</p:tagLst>
</file>

<file path=ppt/tags/tag521.xml><?xml version="1.0" encoding="utf-8"?>
<p:tagLst xmlns:a="http://schemas.openxmlformats.org/drawingml/2006/main" xmlns:r="http://schemas.openxmlformats.org/officeDocument/2006/relationships" xmlns:p="http://schemas.openxmlformats.org/presentationml/2006/main">
  <p:tag name="NUM" val="4"/>
</p:tagLst>
</file>

<file path=ppt/tags/tag522.xml><?xml version="1.0" encoding="utf-8"?>
<p:tagLst xmlns:a="http://schemas.openxmlformats.org/drawingml/2006/main" xmlns:r="http://schemas.openxmlformats.org/officeDocument/2006/relationships" xmlns:p="http://schemas.openxmlformats.org/presentationml/2006/main">
  <p:tag name="NUM" val="5"/>
</p:tagLst>
</file>

<file path=ppt/tags/tag523.xml><?xml version="1.0" encoding="utf-8"?>
<p:tagLst xmlns:a="http://schemas.openxmlformats.org/drawingml/2006/main" xmlns:r="http://schemas.openxmlformats.org/officeDocument/2006/relationships" xmlns:p="http://schemas.openxmlformats.org/presentationml/2006/main">
  <p:tag name="NUM" val="6"/>
</p:tagLst>
</file>

<file path=ppt/tags/tag524.xml><?xml version="1.0" encoding="utf-8"?>
<p:tagLst xmlns:a="http://schemas.openxmlformats.org/drawingml/2006/main" xmlns:r="http://schemas.openxmlformats.org/officeDocument/2006/relationships" xmlns:p="http://schemas.openxmlformats.org/presentationml/2006/main">
  <p:tag name="NUM" val="1"/>
</p:tagLst>
</file>

<file path=ppt/tags/tag525.xml><?xml version="1.0" encoding="utf-8"?>
<p:tagLst xmlns:a="http://schemas.openxmlformats.org/drawingml/2006/main" xmlns:r="http://schemas.openxmlformats.org/officeDocument/2006/relationships" xmlns:p="http://schemas.openxmlformats.org/presentationml/2006/main">
  <p:tag name="NUM" val="2"/>
</p:tagLst>
</file>

<file path=ppt/tags/tag526.xml><?xml version="1.0" encoding="utf-8"?>
<p:tagLst xmlns:a="http://schemas.openxmlformats.org/drawingml/2006/main" xmlns:r="http://schemas.openxmlformats.org/officeDocument/2006/relationships" xmlns:p="http://schemas.openxmlformats.org/presentationml/2006/main">
  <p:tag name="NUM" val="3"/>
</p:tagLst>
</file>

<file path=ppt/tags/tag527.xml><?xml version="1.0" encoding="utf-8"?>
<p:tagLst xmlns:a="http://schemas.openxmlformats.org/drawingml/2006/main" xmlns:r="http://schemas.openxmlformats.org/officeDocument/2006/relationships" xmlns:p="http://schemas.openxmlformats.org/presentationml/2006/main">
  <p:tag name="NUM" val="1"/>
</p:tagLst>
</file>

<file path=ppt/tags/tag528.xml><?xml version="1.0" encoding="utf-8"?>
<p:tagLst xmlns:a="http://schemas.openxmlformats.org/drawingml/2006/main" xmlns:r="http://schemas.openxmlformats.org/officeDocument/2006/relationships" xmlns:p="http://schemas.openxmlformats.org/presentationml/2006/main">
  <p:tag name="NUM" val="2"/>
</p:tagLst>
</file>

<file path=ppt/tags/tag529.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30.xml><?xml version="1.0" encoding="utf-8"?>
<p:tagLst xmlns:a="http://schemas.openxmlformats.org/drawingml/2006/main" xmlns:r="http://schemas.openxmlformats.org/officeDocument/2006/relationships" xmlns:p="http://schemas.openxmlformats.org/presentationml/2006/main">
  <p:tag name="NUM" val="4"/>
</p:tagLst>
</file>

<file path=ppt/tags/tag531.xml><?xml version="1.0" encoding="utf-8"?>
<p:tagLst xmlns:a="http://schemas.openxmlformats.org/drawingml/2006/main" xmlns:r="http://schemas.openxmlformats.org/officeDocument/2006/relationships" xmlns:p="http://schemas.openxmlformats.org/presentationml/2006/main">
  <p:tag name="NUM" val="1"/>
</p:tagLst>
</file>

<file path=ppt/tags/tag532.xml><?xml version="1.0" encoding="utf-8"?>
<p:tagLst xmlns:a="http://schemas.openxmlformats.org/drawingml/2006/main" xmlns:r="http://schemas.openxmlformats.org/officeDocument/2006/relationships" xmlns:p="http://schemas.openxmlformats.org/presentationml/2006/main">
  <p:tag name="NUM" val="2"/>
</p:tagLst>
</file>

<file path=ppt/tags/tag533.xml><?xml version="1.0" encoding="utf-8"?>
<p:tagLst xmlns:a="http://schemas.openxmlformats.org/drawingml/2006/main" xmlns:r="http://schemas.openxmlformats.org/officeDocument/2006/relationships" xmlns:p="http://schemas.openxmlformats.org/presentationml/2006/main">
  <p:tag name="NUM" val="3"/>
</p:tagLst>
</file>

<file path=ppt/tags/tag534.xml><?xml version="1.0" encoding="utf-8"?>
<p:tagLst xmlns:a="http://schemas.openxmlformats.org/drawingml/2006/main" xmlns:r="http://schemas.openxmlformats.org/officeDocument/2006/relationships" xmlns:p="http://schemas.openxmlformats.org/presentationml/2006/main">
  <p:tag name="NUM" val="4"/>
</p:tagLst>
</file>

<file path=ppt/tags/tag535.xml><?xml version="1.0" encoding="utf-8"?>
<p:tagLst xmlns:a="http://schemas.openxmlformats.org/drawingml/2006/main" xmlns:r="http://schemas.openxmlformats.org/officeDocument/2006/relationships" xmlns:p="http://schemas.openxmlformats.org/presentationml/2006/main">
  <p:tag name="NUM" val="5"/>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2"/>
</p:tagLst>
</file>

<file path=ppt/tags/tag538.xml><?xml version="1.0" encoding="utf-8"?>
<p:tagLst xmlns:a="http://schemas.openxmlformats.org/drawingml/2006/main" xmlns:r="http://schemas.openxmlformats.org/officeDocument/2006/relationships" xmlns:p="http://schemas.openxmlformats.org/presentationml/2006/main">
  <p:tag name="NUM" val="3"/>
</p:tagLst>
</file>

<file path=ppt/tags/tag539.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40.xml><?xml version="1.0" encoding="utf-8"?>
<p:tagLst xmlns:a="http://schemas.openxmlformats.org/drawingml/2006/main" xmlns:r="http://schemas.openxmlformats.org/officeDocument/2006/relationships" xmlns:p="http://schemas.openxmlformats.org/presentationml/2006/main">
  <p:tag name="NUM" val="2"/>
</p:tagLst>
</file>

<file path=ppt/tags/tag541.xml><?xml version="1.0" encoding="utf-8"?>
<p:tagLst xmlns:a="http://schemas.openxmlformats.org/drawingml/2006/main" xmlns:r="http://schemas.openxmlformats.org/officeDocument/2006/relationships" xmlns:p="http://schemas.openxmlformats.org/presentationml/2006/main">
  <p:tag name="NUM" val="3"/>
</p:tagLst>
</file>

<file path=ppt/tags/tag542.xml><?xml version="1.0" encoding="utf-8"?>
<p:tagLst xmlns:a="http://schemas.openxmlformats.org/drawingml/2006/main" xmlns:r="http://schemas.openxmlformats.org/officeDocument/2006/relationships" xmlns:p="http://schemas.openxmlformats.org/presentationml/2006/main">
  <p:tag name="NUM" val="1"/>
</p:tagLst>
</file>

<file path=ppt/tags/tag543.xml><?xml version="1.0" encoding="utf-8"?>
<p:tagLst xmlns:a="http://schemas.openxmlformats.org/drawingml/2006/main" xmlns:r="http://schemas.openxmlformats.org/officeDocument/2006/relationships" xmlns:p="http://schemas.openxmlformats.org/presentationml/2006/main">
  <p:tag name="NUM" val="2"/>
</p:tagLst>
</file>

<file path=ppt/tags/tag544.xml><?xml version="1.0" encoding="utf-8"?>
<p:tagLst xmlns:a="http://schemas.openxmlformats.org/drawingml/2006/main" xmlns:r="http://schemas.openxmlformats.org/officeDocument/2006/relationships" xmlns:p="http://schemas.openxmlformats.org/presentationml/2006/main">
  <p:tag name="NUM" val="3"/>
</p:tagLst>
</file>

<file path=ppt/tags/tag545.xml><?xml version="1.0" encoding="utf-8"?>
<p:tagLst xmlns:a="http://schemas.openxmlformats.org/drawingml/2006/main" xmlns:r="http://schemas.openxmlformats.org/officeDocument/2006/relationships" xmlns:p="http://schemas.openxmlformats.org/presentationml/2006/main">
  <p:tag name="NUM" val="1"/>
</p:tagLst>
</file>

<file path=ppt/tags/tag546.xml><?xml version="1.0" encoding="utf-8"?>
<p:tagLst xmlns:a="http://schemas.openxmlformats.org/drawingml/2006/main" xmlns:r="http://schemas.openxmlformats.org/officeDocument/2006/relationships" xmlns:p="http://schemas.openxmlformats.org/presentationml/2006/main">
  <p:tag name="NUM" val="1"/>
</p:tagLst>
</file>

<file path=ppt/tags/tag547.xml><?xml version="1.0" encoding="utf-8"?>
<p:tagLst xmlns:a="http://schemas.openxmlformats.org/drawingml/2006/main" xmlns:r="http://schemas.openxmlformats.org/officeDocument/2006/relationships" xmlns:p="http://schemas.openxmlformats.org/presentationml/2006/main">
  <p:tag name="NUM" val="1"/>
</p:tagLst>
</file>

<file path=ppt/tags/tag548.xml><?xml version="1.0" encoding="utf-8"?>
<p:tagLst xmlns:a="http://schemas.openxmlformats.org/drawingml/2006/main" xmlns:r="http://schemas.openxmlformats.org/officeDocument/2006/relationships" xmlns:p="http://schemas.openxmlformats.org/presentationml/2006/main">
  <p:tag name="NUM" val="2"/>
</p:tagLst>
</file>

<file path=ppt/tags/tag549.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50.xml><?xml version="1.0" encoding="utf-8"?>
<p:tagLst xmlns:a="http://schemas.openxmlformats.org/drawingml/2006/main" xmlns:r="http://schemas.openxmlformats.org/officeDocument/2006/relationships" xmlns:p="http://schemas.openxmlformats.org/presentationml/2006/main">
  <p:tag name="NUM" val="4"/>
</p:tagLst>
</file>

<file path=ppt/tags/tag551.xml><?xml version="1.0" encoding="utf-8"?>
<p:tagLst xmlns:a="http://schemas.openxmlformats.org/drawingml/2006/main" xmlns:r="http://schemas.openxmlformats.org/officeDocument/2006/relationships" xmlns:p="http://schemas.openxmlformats.org/presentationml/2006/main">
  <p:tag name="NUM" val="5"/>
</p:tagLst>
</file>

<file path=ppt/tags/tag552.xml><?xml version="1.0" encoding="utf-8"?>
<p:tagLst xmlns:a="http://schemas.openxmlformats.org/drawingml/2006/main" xmlns:r="http://schemas.openxmlformats.org/officeDocument/2006/relationships" xmlns:p="http://schemas.openxmlformats.org/presentationml/2006/main">
  <p:tag name="NUM" val="6"/>
</p:tagLst>
</file>

<file path=ppt/tags/tag553.xml><?xml version="1.0" encoding="utf-8"?>
<p:tagLst xmlns:a="http://schemas.openxmlformats.org/drawingml/2006/main" xmlns:r="http://schemas.openxmlformats.org/officeDocument/2006/relationships" xmlns:p="http://schemas.openxmlformats.org/presentationml/2006/main">
  <p:tag name="NUM" val="1"/>
</p:tagLst>
</file>

<file path=ppt/tags/tag554.xml><?xml version="1.0" encoding="utf-8"?>
<p:tagLst xmlns:a="http://schemas.openxmlformats.org/drawingml/2006/main" xmlns:r="http://schemas.openxmlformats.org/officeDocument/2006/relationships" xmlns:p="http://schemas.openxmlformats.org/presentationml/2006/main">
  <p:tag name="NUM" val="2"/>
</p:tagLst>
</file>

<file path=ppt/tags/tag555.xml><?xml version="1.0" encoding="utf-8"?>
<p:tagLst xmlns:a="http://schemas.openxmlformats.org/drawingml/2006/main" xmlns:r="http://schemas.openxmlformats.org/officeDocument/2006/relationships" xmlns:p="http://schemas.openxmlformats.org/presentationml/2006/main">
  <p:tag name="NUM" val="3"/>
</p:tagLst>
</file>

<file path=ppt/tags/tag556.xml><?xml version="1.0" encoding="utf-8"?>
<p:tagLst xmlns:a="http://schemas.openxmlformats.org/drawingml/2006/main" xmlns:r="http://schemas.openxmlformats.org/officeDocument/2006/relationships" xmlns:p="http://schemas.openxmlformats.org/presentationml/2006/main">
  <p:tag name="NUM" val="4"/>
</p:tagLst>
</file>

<file path=ppt/tags/tag557.xml><?xml version="1.0" encoding="utf-8"?>
<p:tagLst xmlns:a="http://schemas.openxmlformats.org/drawingml/2006/main" xmlns:r="http://schemas.openxmlformats.org/officeDocument/2006/relationships" xmlns:p="http://schemas.openxmlformats.org/presentationml/2006/main">
  <p:tag name="NUM" val="5"/>
</p:tagLst>
</file>

<file path=ppt/tags/tag558.xml><?xml version="1.0" encoding="utf-8"?>
<p:tagLst xmlns:a="http://schemas.openxmlformats.org/drawingml/2006/main" xmlns:r="http://schemas.openxmlformats.org/officeDocument/2006/relationships" xmlns:p="http://schemas.openxmlformats.org/presentationml/2006/main">
  <p:tag name="NUM" val="6"/>
</p:tagLst>
</file>

<file path=ppt/tags/tag559.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14"/>
</p:tagLst>
</file>

<file path=ppt/tags/tag560.xml><?xml version="1.0" encoding="utf-8"?>
<p:tagLst xmlns:a="http://schemas.openxmlformats.org/drawingml/2006/main" xmlns:r="http://schemas.openxmlformats.org/officeDocument/2006/relationships" xmlns:p="http://schemas.openxmlformats.org/presentationml/2006/main">
  <p:tag name="NUM" val="8"/>
</p:tagLst>
</file>

<file path=ppt/tags/tag561.xml><?xml version="1.0" encoding="utf-8"?>
<p:tagLst xmlns:a="http://schemas.openxmlformats.org/drawingml/2006/main" xmlns:r="http://schemas.openxmlformats.org/officeDocument/2006/relationships" xmlns:p="http://schemas.openxmlformats.org/presentationml/2006/main">
  <p:tag name="NUM" val="9"/>
</p:tagLst>
</file>

<file path=ppt/tags/tag562.xml><?xml version="1.0" encoding="utf-8"?>
<p:tagLst xmlns:a="http://schemas.openxmlformats.org/drawingml/2006/main" xmlns:r="http://schemas.openxmlformats.org/officeDocument/2006/relationships" xmlns:p="http://schemas.openxmlformats.org/presentationml/2006/main">
  <p:tag name="NUM" val="10"/>
</p:tagLst>
</file>

<file path=ppt/tags/tag563.xml><?xml version="1.0" encoding="utf-8"?>
<p:tagLst xmlns:a="http://schemas.openxmlformats.org/drawingml/2006/main" xmlns:r="http://schemas.openxmlformats.org/officeDocument/2006/relationships" xmlns:p="http://schemas.openxmlformats.org/presentationml/2006/main">
  <p:tag name="NUM" val="11"/>
</p:tagLst>
</file>

<file path=ppt/tags/tag564.xml><?xml version="1.0" encoding="utf-8"?>
<p:tagLst xmlns:a="http://schemas.openxmlformats.org/drawingml/2006/main" xmlns:r="http://schemas.openxmlformats.org/officeDocument/2006/relationships" xmlns:p="http://schemas.openxmlformats.org/presentationml/2006/main">
  <p:tag name="NUM" val="12"/>
</p:tagLst>
</file>

<file path=ppt/tags/tag565.xml><?xml version="1.0" encoding="utf-8"?>
<p:tagLst xmlns:a="http://schemas.openxmlformats.org/drawingml/2006/main" xmlns:r="http://schemas.openxmlformats.org/officeDocument/2006/relationships" xmlns:p="http://schemas.openxmlformats.org/presentationml/2006/main">
  <p:tag name="NUM" val="13"/>
</p:tagLst>
</file>

<file path=ppt/tags/tag566.xml><?xml version="1.0" encoding="utf-8"?>
<p:tagLst xmlns:a="http://schemas.openxmlformats.org/drawingml/2006/main" xmlns:r="http://schemas.openxmlformats.org/officeDocument/2006/relationships" xmlns:p="http://schemas.openxmlformats.org/presentationml/2006/main">
  <p:tag name="NUM" val="14"/>
</p:tagLst>
</file>

<file path=ppt/tags/tag567.xml><?xml version="1.0" encoding="utf-8"?>
<p:tagLst xmlns:a="http://schemas.openxmlformats.org/drawingml/2006/main" xmlns:r="http://schemas.openxmlformats.org/officeDocument/2006/relationships" xmlns:p="http://schemas.openxmlformats.org/presentationml/2006/main">
  <p:tag name="NUM" val="15"/>
</p:tagLst>
</file>

<file path=ppt/tags/tag568.xml><?xml version="1.0" encoding="utf-8"?>
<p:tagLst xmlns:a="http://schemas.openxmlformats.org/drawingml/2006/main" xmlns:r="http://schemas.openxmlformats.org/officeDocument/2006/relationships" xmlns:p="http://schemas.openxmlformats.org/presentationml/2006/main">
  <p:tag name="NUM" val="16"/>
</p:tagLst>
</file>

<file path=ppt/tags/tag569.xml><?xml version="1.0" encoding="utf-8"?>
<p:tagLst xmlns:a="http://schemas.openxmlformats.org/drawingml/2006/main" xmlns:r="http://schemas.openxmlformats.org/officeDocument/2006/relationships" xmlns:p="http://schemas.openxmlformats.org/presentationml/2006/main">
  <p:tag name="NUM" val="17"/>
</p:tagLst>
</file>

<file path=ppt/tags/tag57.xml><?xml version="1.0" encoding="utf-8"?>
<p:tagLst xmlns:a="http://schemas.openxmlformats.org/drawingml/2006/main" xmlns:r="http://schemas.openxmlformats.org/officeDocument/2006/relationships" xmlns:p="http://schemas.openxmlformats.org/presentationml/2006/main">
  <p:tag name="NUM" val="15"/>
</p:tagLst>
</file>

<file path=ppt/tags/tag570.xml><?xml version="1.0" encoding="utf-8"?>
<p:tagLst xmlns:a="http://schemas.openxmlformats.org/drawingml/2006/main" xmlns:r="http://schemas.openxmlformats.org/officeDocument/2006/relationships" xmlns:p="http://schemas.openxmlformats.org/presentationml/2006/main">
  <p:tag name="NUM" val="18"/>
</p:tagLst>
</file>

<file path=ppt/tags/tag571.xml><?xml version="1.0" encoding="utf-8"?>
<p:tagLst xmlns:a="http://schemas.openxmlformats.org/drawingml/2006/main" xmlns:r="http://schemas.openxmlformats.org/officeDocument/2006/relationships" xmlns:p="http://schemas.openxmlformats.org/presentationml/2006/main">
  <p:tag name="NUM" val="19"/>
</p:tagLst>
</file>

<file path=ppt/tags/tag572.xml><?xml version="1.0" encoding="utf-8"?>
<p:tagLst xmlns:a="http://schemas.openxmlformats.org/drawingml/2006/main" xmlns:r="http://schemas.openxmlformats.org/officeDocument/2006/relationships" xmlns:p="http://schemas.openxmlformats.org/presentationml/2006/main">
  <p:tag name="NUM" val="20"/>
</p:tagLst>
</file>

<file path=ppt/tags/tag573.xml><?xml version="1.0" encoding="utf-8"?>
<p:tagLst xmlns:a="http://schemas.openxmlformats.org/drawingml/2006/main" xmlns:r="http://schemas.openxmlformats.org/officeDocument/2006/relationships" xmlns:p="http://schemas.openxmlformats.org/presentationml/2006/main">
  <p:tag name="NUM" val="1"/>
</p:tagLst>
</file>

<file path=ppt/tags/tag574.xml><?xml version="1.0" encoding="utf-8"?>
<p:tagLst xmlns:a="http://schemas.openxmlformats.org/drawingml/2006/main" xmlns:r="http://schemas.openxmlformats.org/officeDocument/2006/relationships" xmlns:p="http://schemas.openxmlformats.org/presentationml/2006/main">
  <p:tag name="NUM" val="2"/>
</p:tagLst>
</file>

<file path=ppt/tags/tag575.xml><?xml version="1.0" encoding="utf-8"?>
<p:tagLst xmlns:a="http://schemas.openxmlformats.org/drawingml/2006/main" xmlns:r="http://schemas.openxmlformats.org/officeDocument/2006/relationships" xmlns:p="http://schemas.openxmlformats.org/presentationml/2006/main">
  <p:tag name="NUM" val="3"/>
</p:tagLst>
</file>

<file path=ppt/tags/tag576.xml><?xml version="1.0" encoding="utf-8"?>
<p:tagLst xmlns:a="http://schemas.openxmlformats.org/drawingml/2006/main" xmlns:r="http://schemas.openxmlformats.org/officeDocument/2006/relationships" xmlns:p="http://schemas.openxmlformats.org/presentationml/2006/main">
  <p:tag name="NUM" val="4"/>
</p:tagLst>
</file>

<file path=ppt/tags/tag577.xml><?xml version="1.0" encoding="utf-8"?>
<p:tagLst xmlns:a="http://schemas.openxmlformats.org/drawingml/2006/main" xmlns:r="http://schemas.openxmlformats.org/officeDocument/2006/relationships" xmlns:p="http://schemas.openxmlformats.org/presentationml/2006/main">
  <p:tag name="NUM" val="1"/>
</p:tagLst>
</file>

<file path=ppt/tags/tag578.xml><?xml version="1.0" encoding="utf-8"?>
<p:tagLst xmlns:a="http://schemas.openxmlformats.org/drawingml/2006/main" xmlns:r="http://schemas.openxmlformats.org/officeDocument/2006/relationships" xmlns:p="http://schemas.openxmlformats.org/presentationml/2006/main">
  <p:tag name="NUM" val="2"/>
</p:tagLst>
</file>

<file path=ppt/tags/tag579.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16"/>
</p:tagLst>
</file>

<file path=ppt/tags/tag580.xml><?xml version="1.0" encoding="utf-8"?>
<p:tagLst xmlns:a="http://schemas.openxmlformats.org/drawingml/2006/main" xmlns:r="http://schemas.openxmlformats.org/officeDocument/2006/relationships" xmlns:p="http://schemas.openxmlformats.org/presentationml/2006/main">
  <p:tag name="NUM" val="2"/>
</p:tagLst>
</file>

<file path=ppt/tags/tag581.xml><?xml version="1.0" encoding="utf-8"?>
<p:tagLst xmlns:a="http://schemas.openxmlformats.org/drawingml/2006/main" xmlns:r="http://schemas.openxmlformats.org/officeDocument/2006/relationships" xmlns:p="http://schemas.openxmlformats.org/presentationml/2006/main">
  <p:tag name="NUM" val="1"/>
</p:tagLst>
</file>

<file path=ppt/tags/tag582.xml><?xml version="1.0" encoding="utf-8"?>
<p:tagLst xmlns:a="http://schemas.openxmlformats.org/drawingml/2006/main" xmlns:r="http://schemas.openxmlformats.org/officeDocument/2006/relationships" xmlns:p="http://schemas.openxmlformats.org/presentationml/2006/main">
  <p:tag name="NUM" val="2"/>
</p:tagLst>
</file>

<file path=ppt/tags/tag583.xml><?xml version="1.0" encoding="utf-8"?>
<p:tagLst xmlns:a="http://schemas.openxmlformats.org/drawingml/2006/main" xmlns:r="http://schemas.openxmlformats.org/officeDocument/2006/relationships" xmlns:p="http://schemas.openxmlformats.org/presentationml/2006/main">
  <p:tag name="NUM" val="3"/>
</p:tagLst>
</file>

<file path=ppt/tags/tag584.xml><?xml version="1.0" encoding="utf-8"?>
<p:tagLst xmlns:a="http://schemas.openxmlformats.org/drawingml/2006/main" xmlns:r="http://schemas.openxmlformats.org/officeDocument/2006/relationships" xmlns:p="http://schemas.openxmlformats.org/presentationml/2006/main">
  <p:tag name="NUM" val="4"/>
</p:tagLst>
</file>

<file path=ppt/tags/tag585.xml><?xml version="1.0" encoding="utf-8"?>
<p:tagLst xmlns:a="http://schemas.openxmlformats.org/drawingml/2006/main" xmlns:r="http://schemas.openxmlformats.org/officeDocument/2006/relationships" xmlns:p="http://schemas.openxmlformats.org/presentationml/2006/main">
  <p:tag name="NUM" val="5"/>
</p:tagLst>
</file>

<file path=ppt/tags/tag586.xml><?xml version="1.0" encoding="utf-8"?>
<p:tagLst xmlns:a="http://schemas.openxmlformats.org/drawingml/2006/main" xmlns:r="http://schemas.openxmlformats.org/officeDocument/2006/relationships" xmlns:p="http://schemas.openxmlformats.org/presentationml/2006/main">
  <p:tag name="NUM" val="6"/>
</p:tagLst>
</file>

<file path=ppt/tags/tag587.xml><?xml version="1.0" encoding="utf-8"?>
<p:tagLst xmlns:a="http://schemas.openxmlformats.org/drawingml/2006/main" xmlns:r="http://schemas.openxmlformats.org/officeDocument/2006/relationships" xmlns:p="http://schemas.openxmlformats.org/presentationml/2006/main">
  <p:tag name="NUM" val="7"/>
</p:tagLst>
</file>

<file path=ppt/tags/tag588.xml><?xml version="1.0" encoding="utf-8"?>
<p:tagLst xmlns:a="http://schemas.openxmlformats.org/drawingml/2006/main" xmlns:r="http://schemas.openxmlformats.org/officeDocument/2006/relationships" xmlns:p="http://schemas.openxmlformats.org/presentationml/2006/main">
  <p:tag name="NUM" val="1"/>
</p:tagLst>
</file>

<file path=ppt/tags/tag589.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7"/>
</p:tagLst>
</file>

<file path=ppt/tags/tag590.xml><?xml version="1.0" encoding="utf-8"?>
<p:tagLst xmlns:a="http://schemas.openxmlformats.org/drawingml/2006/main" xmlns:r="http://schemas.openxmlformats.org/officeDocument/2006/relationships" xmlns:p="http://schemas.openxmlformats.org/presentationml/2006/main">
  <p:tag name="NUM" val="3"/>
</p:tagLst>
</file>

<file path=ppt/tags/tag591.xml><?xml version="1.0" encoding="utf-8"?>
<p:tagLst xmlns:a="http://schemas.openxmlformats.org/drawingml/2006/main" xmlns:r="http://schemas.openxmlformats.org/officeDocument/2006/relationships" xmlns:p="http://schemas.openxmlformats.org/presentationml/2006/main">
  <p:tag name="NUM" val="4"/>
</p:tagLst>
</file>

<file path=ppt/tags/tag592.xml><?xml version="1.0" encoding="utf-8"?>
<p:tagLst xmlns:a="http://schemas.openxmlformats.org/drawingml/2006/main" xmlns:r="http://schemas.openxmlformats.org/officeDocument/2006/relationships" xmlns:p="http://schemas.openxmlformats.org/presentationml/2006/main">
  <p:tag name="NUM" val="5"/>
</p:tagLst>
</file>

<file path=ppt/tags/tag593.xml><?xml version="1.0" encoding="utf-8"?>
<p:tagLst xmlns:a="http://schemas.openxmlformats.org/drawingml/2006/main" xmlns:r="http://schemas.openxmlformats.org/officeDocument/2006/relationships" xmlns:p="http://schemas.openxmlformats.org/presentationml/2006/main">
  <p:tag name="NUM" val="6"/>
</p:tagLst>
</file>

<file path=ppt/tags/tag594.xml><?xml version="1.0" encoding="utf-8"?>
<p:tagLst xmlns:a="http://schemas.openxmlformats.org/drawingml/2006/main" xmlns:r="http://schemas.openxmlformats.org/officeDocument/2006/relationships" xmlns:p="http://schemas.openxmlformats.org/presentationml/2006/main">
  <p:tag name="NUM" val="7"/>
</p:tagLst>
</file>

<file path=ppt/tags/tag595.xml><?xml version="1.0" encoding="utf-8"?>
<p:tagLst xmlns:a="http://schemas.openxmlformats.org/drawingml/2006/main" xmlns:r="http://schemas.openxmlformats.org/officeDocument/2006/relationships" xmlns:p="http://schemas.openxmlformats.org/presentationml/2006/main">
  <p:tag name="NUM" val="1"/>
</p:tagLst>
</file>

<file path=ppt/tags/tag596.xml><?xml version="1.0" encoding="utf-8"?>
<p:tagLst xmlns:a="http://schemas.openxmlformats.org/drawingml/2006/main" xmlns:r="http://schemas.openxmlformats.org/officeDocument/2006/relationships" xmlns:p="http://schemas.openxmlformats.org/presentationml/2006/main">
  <p:tag name="NUM" val="2"/>
</p:tagLst>
</file>

<file path=ppt/tags/tag597.xml><?xml version="1.0" encoding="utf-8"?>
<p:tagLst xmlns:a="http://schemas.openxmlformats.org/drawingml/2006/main" xmlns:r="http://schemas.openxmlformats.org/officeDocument/2006/relationships" xmlns:p="http://schemas.openxmlformats.org/presentationml/2006/main">
  <p:tag name="NUM" val="3"/>
</p:tagLst>
</file>

<file path=ppt/tags/tag598.xml><?xml version="1.0" encoding="utf-8"?>
<p:tagLst xmlns:a="http://schemas.openxmlformats.org/drawingml/2006/main" xmlns:r="http://schemas.openxmlformats.org/officeDocument/2006/relationships" xmlns:p="http://schemas.openxmlformats.org/presentationml/2006/main">
  <p:tag name="NUM" val="4"/>
</p:tagLst>
</file>

<file path=ppt/tags/tag59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00.xml><?xml version="1.0" encoding="utf-8"?>
<p:tagLst xmlns:a="http://schemas.openxmlformats.org/drawingml/2006/main" xmlns:r="http://schemas.openxmlformats.org/officeDocument/2006/relationships" xmlns:p="http://schemas.openxmlformats.org/presentationml/2006/main">
  <p:tag name="NUM" val="6"/>
</p:tagLst>
</file>

<file path=ppt/tags/tag601.xml><?xml version="1.0" encoding="utf-8"?>
<p:tagLst xmlns:a="http://schemas.openxmlformats.org/drawingml/2006/main" xmlns:r="http://schemas.openxmlformats.org/officeDocument/2006/relationships" xmlns:p="http://schemas.openxmlformats.org/presentationml/2006/main">
  <p:tag name="NUM" val="7"/>
</p:tagLst>
</file>

<file path=ppt/tags/tag602.xml><?xml version="1.0" encoding="utf-8"?>
<p:tagLst xmlns:a="http://schemas.openxmlformats.org/drawingml/2006/main" xmlns:r="http://schemas.openxmlformats.org/officeDocument/2006/relationships" xmlns:p="http://schemas.openxmlformats.org/presentationml/2006/main">
  <p:tag name="NUM" val="1"/>
</p:tagLst>
</file>

<file path=ppt/tags/tag603.xml><?xml version="1.0" encoding="utf-8"?>
<p:tagLst xmlns:a="http://schemas.openxmlformats.org/drawingml/2006/main" xmlns:r="http://schemas.openxmlformats.org/officeDocument/2006/relationships" xmlns:p="http://schemas.openxmlformats.org/presentationml/2006/main">
  <p:tag name="NUM" val="2"/>
</p:tagLst>
</file>

<file path=ppt/tags/tag604.xml><?xml version="1.0" encoding="utf-8"?>
<p:tagLst xmlns:a="http://schemas.openxmlformats.org/drawingml/2006/main" xmlns:r="http://schemas.openxmlformats.org/officeDocument/2006/relationships" xmlns:p="http://schemas.openxmlformats.org/presentationml/2006/main">
  <p:tag name="NUM" val="3"/>
</p:tagLst>
</file>

<file path=ppt/tags/tag605.xml><?xml version="1.0" encoding="utf-8"?>
<p:tagLst xmlns:a="http://schemas.openxmlformats.org/drawingml/2006/main" xmlns:r="http://schemas.openxmlformats.org/officeDocument/2006/relationships" xmlns:p="http://schemas.openxmlformats.org/presentationml/2006/main">
  <p:tag name="NUM" val="4"/>
</p:tagLst>
</file>

<file path=ppt/tags/tag606.xml><?xml version="1.0" encoding="utf-8"?>
<p:tagLst xmlns:a="http://schemas.openxmlformats.org/drawingml/2006/main" xmlns:r="http://schemas.openxmlformats.org/officeDocument/2006/relationships" xmlns:p="http://schemas.openxmlformats.org/presentationml/2006/main">
  <p:tag name="NUM" val="5"/>
</p:tagLst>
</file>

<file path=ppt/tags/tag607.xml><?xml version="1.0" encoding="utf-8"?>
<p:tagLst xmlns:a="http://schemas.openxmlformats.org/drawingml/2006/main" xmlns:r="http://schemas.openxmlformats.org/officeDocument/2006/relationships" xmlns:p="http://schemas.openxmlformats.org/presentationml/2006/main">
  <p:tag name="NUM" val="1"/>
</p:tagLst>
</file>

<file path=ppt/tags/tag608.xml><?xml version="1.0" encoding="utf-8"?>
<p:tagLst xmlns:a="http://schemas.openxmlformats.org/drawingml/2006/main" xmlns:r="http://schemas.openxmlformats.org/officeDocument/2006/relationships" xmlns:p="http://schemas.openxmlformats.org/presentationml/2006/main">
  <p:tag name="NUM" val="2"/>
</p:tagLst>
</file>

<file path=ppt/tags/tag609.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10.xml><?xml version="1.0" encoding="utf-8"?>
<p:tagLst xmlns:a="http://schemas.openxmlformats.org/drawingml/2006/main" xmlns:r="http://schemas.openxmlformats.org/officeDocument/2006/relationships" xmlns:p="http://schemas.openxmlformats.org/presentationml/2006/main">
  <p:tag name="NUM" val="4"/>
</p:tagLst>
</file>

<file path=ppt/tags/tag611.xml><?xml version="1.0" encoding="utf-8"?>
<p:tagLst xmlns:a="http://schemas.openxmlformats.org/drawingml/2006/main" xmlns:r="http://schemas.openxmlformats.org/officeDocument/2006/relationships" xmlns:p="http://schemas.openxmlformats.org/presentationml/2006/main">
  <p:tag name="NUM" val="1"/>
</p:tagLst>
</file>

<file path=ppt/tags/tag612.xml><?xml version="1.0" encoding="utf-8"?>
<p:tagLst xmlns:a="http://schemas.openxmlformats.org/drawingml/2006/main" xmlns:r="http://schemas.openxmlformats.org/officeDocument/2006/relationships" xmlns:p="http://schemas.openxmlformats.org/presentationml/2006/main">
  <p:tag name="NUM" val="2"/>
</p:tagLst>
</file>

<file path=ppt/tags/tag613.xml><?xml version="1.0" encoding="utf-8"?>
<p:tagLst xmlns:a="http://schemas.openxmlformats.org/drawingml/2006/main" xmlns:r="http://schemas.openxmlformats.org/officeDocument/2006/relationships" xmlns:p="http://schemas.openxmlformats.org/presentationml/2006/main">
  <p:tag name="NUM" val="3"/>
</p:tagLst>
</file>

<file path=ppt/tags/tag614.xml><?xml version="1.0" encoding="utf-8"?>
<p:tagLst xmlns:a="http://schemas.openxmlformats.org/drawingml/2006/main" xmlns:r="http://schemas.openxmlformats.org/officeDocument/2006/relationships" xmlns:p="http://schemas.openxmlformats.org/presentationml/2006/main">
  <p:tag name="NUM" val="4"/>
</p:tagLst>
</file>

<file path=ppt/tags/tag615.xml><?xml version="1.0" encoding="utf-8"?>
<p:tagLst xmlns:a="http://schemas.openxmlformats.org/drawingml/2006/main" xmlns:r="http://schemas.openxmlformats.org/officeDocument/2006/relationships" xmlns:p="http://schemas.openxmlformats.org/presentationml/2006/main">
  <p:tag name="NUM" val="5"/>
</p:tagLst>
</file>

<file path=ppt/tags/tag616.xml><?xml version="1.0" encoding="utf-8"?>
<p:tagLst xmlns:a="http://schemas.openxmlformats.org/drawingml/2006/main" xmlns:r="http://schemas.openxmlformats.org/officeDocument/2006/relationships" xmlns:p="http://schemas.openxmlformats.org/presentationml/2006/main">
  <p:tag name="NUM" val="6"/>
</p:tagLst>
</file>

<file path=ppt/tags/tag617.xml><?xml version="1.0" encoding="utf-8"?>
<p:tagLst xmlns:a="http://schemas.openxmlformats.org/drawingml/2006/main" xmlns:r="http://schemas.openxmlformats.org/officeDocument/2006/relationships" xmlns:p="http://schemas.openxmlformats.org/presentationml/2006/main">
  <p:tag name="NUM" val="1"/>
</p:tagLst>
</file>

<file path=ppt/tags/tag618.xml><?xml version="1.0" encoding="utf-8"?>
<p:tagLst xmlns:a="http://schemas.openxmlformats.org/drawingml/2006/main" xmlns:r="http://schemas.openxmlformats.org/officeDocument/2006/relationships" xmlns:p="http://schemas.openxmlformats.org/presentationml/2006/main">
  <p:tag name="NUM" val="2"/>
</p:tagLst>
</file>

<file path=ppt/tags/tag619.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20.xml><?xml version="1.0" encoding="utf-8"?>
<p:tagLst xmlns:a="http://schemas.openxmlformats.org/drawingml/2006/main" xmlns:r="http://schemas.openxmlformats.org/officeDocument/2006/relationships" xmlns:p="http://schemas.openxmlformats.org/presentationml/2006/main">
  <p:tag name="NUM" val="4"/>
</p:tagLst>
</file>

<file path=ppt/tags/tag621.xml><?xml version="1.0" encoding="utf-8"?>
<p:tagLst xmlns:a="http://schemas.openxmlformats.org/drawingml/2006/main" xmlns:r="http://schemas.openxmlformats.org/officeDocument/2006/relationships" xmlns:p="http://schemas.openxmlformats.org/presentationml/2006/main">
  <p:tag name="NUM" val="1"/>
</p:tagLst>
</file>

<file path=ppt/tags/tag622.xml><?xml version="1.0" encoding="utf-8"?>
<p:tagLst xmlns:a="http://schemas.openxmlformats.org/drawingml/2006/main" xmlns:r="http://schemas.openxmlformats.org/officeDocument/2006/relationships" xmlns:p="http://schemas.openxmlformats.org/presentationml/2006/main">
  <p:tag name="NUM" val="2"/>
</p:tagLst>
</file>

<file path=ppt/tags/tag623.xml><?xml version="1.0" encoding="utf-8"?>
<p:tagLst xmlns:a="http://schemas.openxmlformats.org/drawingml/2006/main" xmlns:r="http://schemas.openxmlformats.org/officeDocument/2006/relationships" xmlns:p="http://schemas.openxmlformats.org/presentationml/2006/main">
  <p:tag name="NUM" val="3"/>
</p:tagLst>
</file>

<file path=ppt/tags/tag624.xml><?xml version="1.0" encoding="utf-8"?>
<p:tagLst xmlns:a="http://schemas.openxmlformats.org/drawingml/2006/main" xmlns:r="http://schemas.openxmlformats.org/officeDocument/2006/relationships" xmlns:p="http://schemas.openxmlformats.org/presentationml/2006/main">
  <p:tag name="NUM" val="4"/>
</p:tagLst>
</file>

<file path=ppt/tags/tag625.xml><?xml version="1.0" encoding="utf-8"?>
<p:tagLst xmlns:a="http://schemas.openxmlformats.org/drawingml/2006/main" xmlns:r="http://schemas.openxmlformats.org/officeDocument/2006/relationships" xmlns:p="http://schemas.openxmlformats.org/presentationml/2006/main">
  <p:tag name="NUM" val="5"/>
</p:tagLst>
</file>

<file path=ppt/tags/tag626.xml><?xml version="1.0" encoding="utf-8"?>
<p:tagLst xmlns:a="http://schemas.openxmlformats.org/drawingml/2006/main" xmlns:r="http://schemas.openxmlformats.org/officeDocument/2006/relationships" xmlns:p="http://schemas.openxmlformats.org/presentationml/2006/main">
  <p:tag name="NUM" val="6"/>
</p:tagLst>
</file>

<file path=ppt/tags/tag627.xml><?xml version="1.0" encoding="utf-8"?>
<p:tagLst xmlns:a="http://schemas.openxmlformats.org/drawingml/2006/main" xmlns:r="http://schemas.openxmlformats.org/officeDocument/2006/relationships" xmlns:p="http://schemas.openxmlformats.org/presentationml/2006/main">
  <p:tag name="NUM" val="7"/>
</p:tagLst>
</file>

<file path=ppt/tags/tag628.xml><?xml version="1.0" encoding="utf-8"?>
<p:tagLst xmlns:a="http://schemas.openxmlformats.org/drawingml/2006/main" xmlns:r="http://schemas.openxmlformats.org/officeDocument/2006/relationships" xmlns:p="http://schemas.openxmlformats.org/presentationml/2006/main">
  <p:tag name="NUM" val="1"/>
</p:tagLst>
</file>

<file path=ppt/tags/tag629.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30.xml><?xml version="1.0" encoding="utf-8"?>
<p:tagLst xmlns:a="http://schemas.openxmlformats.org/drawingml/2006/main" xmlns:r="http://schemas.openxmlformats.org/officeDocument/2006/relationships" xmlns:p="http://schemas.openxmlformats.org/presentationml/2006/main">
  <p:tag name="NUM" val="3"/>
</p:tagLst>
</file>

<file path=ppt/tags/tag631.xml><?xml version="1.0" encoding="utf-8"?>
<p:tagLst xmlns:a="http://schemas.openxmlformats.org/drawingml/2006/main" xmlns:r="http://schemas.openxmlformats.org/officeDocument/2006/relationships" xmlns:p="http://schemas.openxmlformats.org/presentationml/2006/main">
  <p:tag name="NUM" val="4"/>
</p:tagLst>
</file>

<file path=ppt/tags/tag632.xml><?xml version="1.0" encoding="utf-8"?>
<p:tagLst xmlns:a="http://schemas.openxmlformats.org/drawingml/2006/main" xmlns:r="http://schemas.openxmlformats.org/officeDocument/2006/relationships" xmlns:p="http://schemas.openxmlformats.org/presentationml/2006/main">
  <p:tag name="NUM" val="1"/>
</p:tagLst>
</file>

<file path=ppt/tags/tag633.xml><?xml version="1.0" encoding="utf-8"?>
<p:tagLst xmlns:a="http://schemas.openxmlformats.org/drawingml/2006/main" xmlns:r="http://schemas.openxmlformats.org/officeDocument/2006/relationships" xmlns:p="http://schemas.openxmlformats.org/presentationml/2006/main">
  <p:tag name="NUM" val="2"/>
</p:tagLst>
</file>

<file path=ppt/tags/tag634.xml><?xml version="1.0" encoding="utf-8"?>
<p:tagLst xmlns:a="http://schemas.openxmlformats.org/drawingml/2006/main" xmlns:r="http://schemas.openxmlformats.org/officeDocument/2006/relationships" xmlns:p="http://schemas.openxmlformats.org/presentationml/2006/main">
  <p:tag name="NUM" val="3"/>
</p:tagLst>
</file>

<file path=ppt/tags/tag635.xml><?xml version="1.0" encoding="utf-8"?>
<p:tagLst xmlns:a="http://schemas.openxmlformats.org/drawingml/2006/main" xmlns:r="http://schemas.openxmlformats.org/officeDocument/2006/relationships" xmlns:p="http://schemas.openxmlformats.org/presentationml/2006/main">
  <p:tag name="NUM" val="4"/>
</p:tagLst>
</file>

<file path=ppt/tags/tag636.xml><?xml version="1.0" encoding="utf-8"?>
<p:tagLst xmlns:a="http://schemas.openxmlformats.org/drawingml/2006/main" xmlns:r="http://schemas.openxmlformats.org/officeDocument/2006/relationships" xmlns:p="http://schemas.openxmlformats.org/presentationml/2006/main">
  <p:tag name="NUM" val="5"/>
</p:tagLst>
</file>

<file path=ppt/tags/tag637.xml><?xml version="1.0" encoding="utf-8"?>
<p:tagLst xmlns:a="http://schemas.openxmlformats.org/drawingml/2006/main" xmlns:r="http://schemas.openxmlformats.org/officeDocument/2006/relationships" xmlns:p="http://schemas.openxmlformats.org/presentationml/2006/main">
  <p:tag name="NUM" val="6"/>
</p:tagLst>
</file>

<file path=ppt/tags/tag638.xml><?xml version="1.0" encoding="utf-8"?>
<p:tagLst xmlns:a="http://schemas.openxmlformats.org/drawingml/2006/main" xmlns:r="http://schemas.openxmlformats.org/officeDocument/2006/relationships" xmlns:p="http://schemas.openxmlformats.org/presentationml/2006/main">
  <p:tag name="NUM" val="1"/>
</p:tagLst>
</file>

<file path=ppt/tags/tag639.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40.xml><?xml version="1.0" encoding="utf-8"?>
<p:tagLst xmlns:a="http://schemas.openxmlformats.org/drawingml/2006/main" xmlns:r="http://schemas.openxmlformats.org/officeDocument/2006/relationships" xmlns:p="http://schemas.openxmlformats.org/presentationml/2006/main">
  <p:tag name="NUM" val="3"/>
</p:tagLst>
</file>

<file path=ppt/tags/tag641.xml><?xml version="1.0" encoding="utf-8"?>
<p:tagLst xmlns:a="http://schemas.openxmlformats.org/drawingml/2006/main" xmlns:r="http://schemas.openxmlformats.org/officeDocument/2006/relationships" xmlns:p="http://schemas.openxmlformats.org/presentationml/2006/main">
  <p:tag name="NUM" val="4"/>
</p:tagLst>
</file>

<file path=ppt/tags/tag642.xml><?xml version="1.0" encoding="utf-8"?>
<p:tagLst xmlns:a="http://schemas.openxmlformats.org/drawingml/2006/main" xmlns:r="http://schemas.openxmlformats.org/officeDocument/2006/relationships" xmlns:p="http://schemas.openxmlformats.org/presentationml/2006/main">
  <p:tag name="NUM" val="5"/>
</p:tagLst>
</file>

<file path=ppt/tags/tag643.xml><?xml version="1.0" encoding="utf-8"?>
<p:tagLst xmlns:a="http://schemas.openxmlformats.org/drawingml/2006/main" xmlns:r="http://schemas.openxmlformats.org/officeDocument/2006/relationships" xmlns:p="http://schemas.openxmlformats.org/presentationml/2006/main">
  <p:tag name="NUM" val="1"/>
</p:tagLst>
</file>

<file path=ppt/tags/tag644.xml><?xml version="1.0" encoding="utf-8"?>
<p:tagLst xmlns:a="http://schemas.openxmlformats.org/drawingml/2006/main" xmlns:r="http://schemas.openxmlformats.org/officeDocument/2006/relationships" xmlns:p="http://schemas.openxmlformats.org/presentationml/2006/main">
  <p:tag name="NUM" val="2"/>
</p:tagLst>
</file>

<file path=ppt/tags/tag645.xml><?xml version="1.0" encoding="utf-8"?>
<p:tagLst xmlns:a="http://schemas.openxmlformats.org/drawingml/2006/main" xmlns:r="http://schemas.openxmlformats.org/officeDocument/2006/relationships" xmlns:p="http://schemas.openxmlformats.org/presentationml/2006/main">
  <p:tag name="NUM" val="3"/>
</p:tagLst>
</file>

<file path=ppt/tags/tag646.xml><?xml version="1.0" encoding="utf-8"?>
<p:tagLst xmlns:a="http://schemas.openxmlformats.org/drawingml/2006/main" xmlns:r="http://schemas.openxmlformats.org/officeDocument/2006/relationships" xmlns:p="http://schemas.openxmlformats.org/presentationml/2006/main">
  <p:tag name="NUM" val="4"/>
</p:tagLst>
</file>

<file path=ppt/tags/tag647.xml><?xml version="1.0" encoding="utf-8"?>
<p:tagLst xmlns:a="http://schemas.openxmlformats.org/drawingml/2006/main" xmlns:r="http://schemas.openxmlformats.org/officeDocument/2006/relationships" xmlns:p="http://schemas.openxmlformats.org/presentationml/2006/main">
  <p:tag name="NUM" val="5"/>
</p:tagLst>
</file>

<file path=ppt/tags/tag648.xml><?xml version="1.0" encoding="utf-8"?>
<p:tagLst xmlns:a="http://schemas.openxmlformats.org/drawingml/2006/main" xmlns:r="http://schemas.openxmlformats.org/officeDocument/2006/relationships" xmlns:p="http://schemas.openxmlformats.org/presentationml/2006/main">
  <p:tag name="NUM" val="6"/>
</p:tagLst>
</file>

<file path=ppt/tags/tag649.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50.xml><?xml version="1.0" encoding="utf-8"?>
<p:tagLst xmlns:a="http://schemas.openxmlformats.org/drawingml/2006/main" xmlns:r="http://schemas.openxmlformats.org/officeDocument/2006/relationships" xmlns:p="http://schemas.openxmlformats.org/presentationml/2006/main">
  <p:tag name="NUM" val="2"/>
</p:tagLst>
</file>

<file path=ppt/tags/tag651.xml><?xml version="1.0" encoding="utf-8"?>
<p:tagLst xmlns:a="http://schemas.openxmlformats.org/drawingml/2006/main" xmlns:r="http://schemas.openxmlformats.org/officeDocument/2006/relationships" xmlns:p="http://schemas.openxmlformats.org/presentationml/2006/main">
  <p:tag name="NUM" val="3"/>
</p:tagLst>
</file>

<file path=ppt/tags/tag652.xml><?xml version="1.0" encoding="utf-8"?>
<p:tagLst xmlns:a="http://schemas.openxmlformats.org/drawingml/2006/main" xmlns:r="http://schemas.openxmlformats.org/officeDocument/2006/relationships" xmlns:p="http://schemas.openxmlformats.org/presentationml/2006/main">
  <p:tag name="NUM" val="4"/>
</p:tagLst>
</file>

<file path=ppt/tags/tag653.xml><?xml version="1.0" encoding="utf-8"?>
<p:tagLst xmlns:a="http://schemas.openxmlformats.org/drawingml/2006/main" xmlns:r="http://schemas.openxmlformats.org/officeDocument/2006/relationships" xmlns:p="http://schemas.openxmlformats.org/presentationml/2006/main">
  <p:tag name="NUM" val="5"/>
</p:tagLst>
</file>

<file path=ppt/tags/tag654.xml><?xml version="1.0" encoding="utf-8"?>
<p:tagLst xmlns:a="http://schemas.openxmlformats.org/drawingml/2006/main" xmlns:r="http://schemas.openxmlformats.org/officeDocument/2006/relationships" xmlns:p="http://schemas.openxmlformats.org/presentationml/2006/main">
  <p:tag name="NUM" val="6"/>
</p:tagLst>
</file>

<file path=ppt/tags/tag655.xml><?xml version="1.0" encoding="utf-8"?>
<p:tagLst xmlns:a="http://schemas.openxmlformats.org/drawingml/2006/main" xmlns:r="http://schemas.openxmlformats.org/officeDocument/2006/relationships" xmlns:p="http://schemas.openxmlformats.org/presentationml/2006/main">
  <p:tag name="NUM" val="1"/>
</p:tagLst>
</file>

<file path=ppt/tags/tag656.xml><?xml version="1.0" encoding="utf-8"?>
<p:tagLst xmlns:a="http://schemas.openxmlformats.org/drawingml/2006/main" xmlns:r="http://schemas.openxmlformats.org/officeDocument/2006/relationships" xmlns:p="http://schemas.openxmlformats.org/presentationml/2006/main">
  <p:tag name="NUM" val="2"/>
</p:tagLst>
</file>

<file path=ppt/tags/tag657.xml><?xml version="1.0" encoding="utf-8"?>
<p:tagLst xmlns:a="http://schemas.openxmlformats.org/drawingml/2006/main" xmlns:r="http://schemas.openxmlformats.org/officeDocument/2006/relationships" xmlns:p="http://schemas.openxmlformats.org/presentationml/2006/main">
  <p:tag name="NUM" val="3"/>
</p:tagLst>
</file>

<file path=ppt/tags/tag658.xml><?xml version="1.0" encoding="utf-8"?>
<p:tagLst xmlns:a="http://schemas.openxmlformats.org/drawingml/2006/main" xmlns:r="http://schemas.openxmlformats.org/officeDocument/2006/relationships" xmlns:p="http://schemas.openxmlformats.org/presentationml/2006/main">
  <p:tag name="NUM" val="4"/>
</p:tagLst>
</file>

<file path=ppt/tags/tag659.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60.xml><?xml version="1.0" encoding="utf-8"?>
<p:tagLst xmlns:a="http://schemas.openxmlformats.org/drawingml/2006/main" xmlns:r="http://schemas.openxmlformats.org/officeDocument/2006/relationships" xmlns:p="http://schemas.openxmlformats.org/presentationml/2006/main">
  <p:tag name="NUM" val="1"/>
</p:tagLst>
</file>

<file path=ppt/tags/tag661.xml><?xml version="1.0" encoding="utf-8"?>
<p:tagLst xmlns:a="http://schemas.openxmlformats.org/drawingml/2006/main" xmlns:r="http://schemas.openxmlformats.org/officeDocument/2006/relationships" xmlns:p="http://schemas.openxmlformats.org/presentationml/2006/main">
  <p:tag name="NUM" val="2"/>
</p:tagLst>
</file>

<file path=ppt/tags/tag662.xml><?xml version="1.0" encoding="utf-8"?>
<p:tagLst xmlns:a="http://schemas.openxmlformats.org/drawingml/2006/main" xmlns:r="http://schemas.openxmlformats.org/officeDocument/2006/relationships" xmlns:p="http://schemas.openxmlformats.org/presentationml/2006/main">
  <p:tag name="NUM" val="3"/>
</p:tagLst>
</file>

<file path=ppt/tags/tag663.xml><?xml version="1.0" encoding="utf-8"?>
<p:tagLst xmlns:a="http://schemas.openxmlformats.org/drawingml/2006/main" xmlns:r="http://schemas.openxmlformats.org/officeDocument/2006/relationships" xmlns:p="http://schemas.openxmlformats.org/presentationml/2006/main">
  <p:tag name="NUM" val="4"/>
</p:tagLst>
</file>

<file path=ppt/tags/tag664.xml><?xml version="1.0" encoding="utf-8"?>
<p:tagLst xmlns:a="http://schemas.openxmlformats.org/drawingml/2006/main" xmlns:r="http://schemas.openxmlformats.org/officeDocument/2006/relationships" xmlns:p="http://schemas.openxmlformats.org/presentationml/2006/main">
  <p:tag name="NUM" val="5"/>
</p:tagLst>
</file>

<file path=ppt/tags/tag665.xml><?xml version="1.0" encoding="utf-8"?>
<p:tagLst xmlns:a="http://schemas.openxmlformats.org/drawingml/2006/main" xmlns:r="http://schemas.openxmlformats.org/officeDocument/2006/relationships" xmlns:p="http://schemas.openxmlformats.org/presentationml/2006/main">
  <p:tag name="NUM" val="1"/>
</p:tagLst>
</file>

<file path=ppt/tags/tag666.xml><?xml version="1.0" encoding="utf-8"?>
<p:tagLst xmlns:a="http://schemas.openxmlformats.org/drawingml/2006/main" xmlns:r="http://schemas.openxmlformats.org/officeDocument/2006/relationships" xmlns:p="http://schemas.openxmlformats.org/presentationml/2006/main">
  <p:tag name="NUM" val="2"/>
</p:tagLst>
</file>

<file path=ppt/tags/tag667.xml><?xml version="1.0" encoding="utf-8"?>
<p:tagLst xmlns:a="http://schemas.openxmlformats.org/drawingml/2006/main" xmlns:r="http://schemas.openxmlformats.org/officeDocument/2006/relationships" xmlns:p="http://schemas.openxmlformats.org/presentationml/2006/main">
  <p:tag name="NUM" val="3"/>
</p:tagLst>
</file>

<file path=ppt/tags/tag668.xml><?xml version="1.0" encoding="utf-8"?>
<p:tagLst xmlns:a="http://schemas.openxmlformats.org/drawingml/2006/main" xmlns:r="http://schemas.openxmlformats.org/officeDocument/2006/relationships" xmlns:p="http://schemas.openxmlformats.org/presentationml/2006/main">
  <p:tag name="NUM" val="4"/>
</p:tagLst>
</file>

<file path=ppt/tags/tag669.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70.xml><?xml version="1.0" encoding="utf-8"?>
<p:tagLst xmlns:a="http://schemas.openxmlformats.org/drawingml/2006/main" xmlns:r="http://schemas.openxmlformats.org/officeDocument/2006/relationships" xmlns:p="http://schemas.openxmlformats.org/presentationml/2006/main">
  <p:tag name="NUM" val="6"/>
</p:tagLst>
</file>

<file path=ppt/tags/tag671.xml><?xml version="1.0" encoding="utf-8"?>
<p:tagLst xmlns:a="http://schemas.openxmlformats.org/drawingml/2006/main" xmlns:r="http://schemas.openxmlformats.org/officeDocument/2006/relationships" xmlns:p="http://schemas.openxmlformats.org/presentationml/2006/main">
  <p:tag name="NUM" val="1"/>
</p:tagLst>
</file>

<file path=ppt/tags/tag672.xml><?xml version="1.0" encoding="utf-8"?>
<p:tagLst xmlns:a="http://schemas.openxmlformats.org/drawingml/2006/main" xmlns:r="http://schemas.openxmlformats.org/officeDocument/2006/relationships" xmlns:p="http://schemas.openxmlformats.org/presentationml/2006/main">
  <p:tag name="NUM" val="2"/>
</p:tagLst>
</file>

<file path=ppt/tags/tag673.xml><?xml version="1.0" encoding="utf-8"?>
<p:tagLst xmlns:a="http://schemas.openxmlformats.org/drawingml/2006/main" xmlns:r="http://schemas.openxmlformats.org/officeDocument/2006/relationships" xmlns:p="http://schemas.openxmlformats.org/presentationml/2006/main">
  <p:tag name="NUM" val="3"/>
</p:tagLst>
</file>

<file path=ppt/tags/tag674.xml><?xml version="1.0" encoding="utf-8"?>
<p:tagLst xmlns:a="http://schemas.openxmlformats.org/drawingml/2006/main" xmlns:r="http://schemas.openxmlformats.org/officeDocument/2006/relationships" xmlns:p="http://schemas.openxmlformats.org/presentationml/2006/main">
  <p:tag name="NUM" val="4"/>
</p:tagLst>
</file>

<file path=ppt/tags/tag675.xml><?xml version="1.0" encoding="utf-8"?>
<p:tagLst xmlns:a="http://schemas.openxmlformats.org/drawingml/2006/main" xmlns:r="http://schemas.openxmlformats.org/officeDocument/2006/relationships" xmlns:p="http://schemas.openxmlformats.org/presentationml/2006/main">
  <p:tag name="NUM" val="5"/>
</p:tagLst>
</file>

<file path=ppt/tags/tag676.xml><?xml version="1.0" encoding="utf-8"?>
<p:tagLst xmlns:a="http://schemas.openxmlformats.org/drawingml/2006/main" xmlns:r="http://schemas.openxmlformats.org/officeDocument/2006/relationships" xmlns:p="http://schemas.openxmlformats.org/presentationml/2006/main">
  <p:tag name="NUM" val="6"/>
</p:tagLst>
</file>

<file path=ppt/tags/tag677.xml><?xml version="1.0" encoding="utf-8"?>
<p:tagLst xmlns:a="http://schemas.openxmlformats.org/drawingml/2006/main" xmlns:r="http://schemas.openxmlformats.org/officeDocument/2006/relationships" xmlns:p="http://schemas.openxmlformats.org/presentationml/2006/main">
  <p:tag name="NUM" val="7"/>
</p:tagLst>
</file>

<file path=ppt/tags/tag678.xml><?xml version="1.0" encoding="utf-8"?>
<p:tagLst xmlns:a="http://schemas.openxmlformats.org/drawingml/2006/main" xmlns:r="http://schemas.openxmlformats.org/officeDocument/2006/relationships" xmlns:p="http://schemas.openxmlformats.org/presentationml/2006/main">
  <p:tag name="NUM" val="8"/>
</p:tagLst>
</file>

<file path=ppt/tags/tag679.xml><?xml version="1.0" encoding="utf-8"?>
<p:tagLst xmlns:a="http://schemas.openxmlformats.org/drawingml/2006/main" xmlns:r="http://schemas.openxmlformats.org/officeDocument/2006/relationships" xmlns:p="http://schemas.openxmlformats.org/presentationml/2006/main">
  <p:tag name="NUM" val="9"/>
</p:tagLst>
</file>

<file path=ppt/tags/tag68.xml><?xml version="1.0" encoding="utf-8"?>
<p:tagLst xmlns:a="http://schemas.openxmlformats.org/drawingml/2006/main" xmlns:r="http://schemas.openxmlformats.org/officeDocument/2006/relationships" xmlns:p="http://schemas.openxmlformats.org/presentationml/2006/main">
  <p:tag name="NUM" val="9"/>
</p:tagLst>
</file>

<file path=ppt/tags/tag680.xml><?xml version="1.0" encoding="utf-8"?>
<p:tagLst xmlns:a="http://schemas.openxmlformats.org/drawingml/2006/main" xmlns:r="http://schemas.openxmlformats.org/officeDocument/2006/relationships" xmlns:p="http://schemas.openxmlformats.org/presentationml/2006/main">
  <p:tag name="NUM" val="10"/>
</p:tagLst>
</file>

<file path=ppt/tags/tag681.xml><?xml version="1.0" encoding="utf-8"?>
<p:tagLst xmlns:a="http://schemas.openxmlformats.org/drawingml/2006/main" xmlns:r="http://schemas.openxmlformats.org/officeDocument/2006/relationships" xmlns:p="http://schemas.openxmlformats.org/presentationml/2006/main">
  <p:tag name="NUM" val="11"/>
</p:tagLst>
</file>

<file path=ppt/tags/tag682.xml><?xml version="1.0" encoding="utf-8"?>
<p:tagLst xmlns:a="http://schemas.openxmlformats.org/drawingml/2006/main" xmlns:r="http://schemas.openxmlformats.org/officeDocument/2006/relationships" xmlns:p="http://schemas.openxmlformats.org/presentationml/2006/main">
  <p:tag name="NUM" val="1"/>
</p:tagLst>
</file>

<file path=ppt/tags/tag683.xml><?xml version="1.0" encoding="utf-8"?>
<p:tagLst xmlns:a="http://schemas.openxmlformats.org/drawingml/2006/main" xmlns:r="http://schemas.openxmlformats.org/officeDocument/2006/relationships" xmlns:p="http://schemas.openxmlformats.org/presentationml/2006/main">
  <p:tag name="NUM" val="2"/>
</p:tagLst>
</file>

<file path=ppt/tags/tag684.xml><?xml version="1.0" encoding="utf-8"?>
<p:tagLst xmlns:a="http://schemas.openxmlformats.org/drawingml/2006/main" xmlns:r="http://schemas.openxmlformats.org/officeDocument/2006/relationships" xmlns:p="http://schemas.openxmlformats.org/presentationml/2006/main">
  <p:tag name="NUM" val="3"/>
</p:tagLst>
</file>

<file path=ppt/tags/tag685.xml><?xml version="1.0" encoding="utf-8"?>
<p:tagLst xmlns:a="http://schemas.openxmlformats.org/drawingml/2006/main" xmlns:r="http://schemas.openxmlformats.org/officeDocument/2006/relationships" xmlns:p="http://schemas.openxmlformats.org/presentationml/2006/main">
  <p:tag name="NUM" val="4"/>
</p:tagLst>
</file>

<file path=ppt/tags/tag686.xml><?xml version="1.0" encoding="utf-8"?>
<p:tagLst xmlns:a="http://schemas.openxmlformats.org/drawingml/2006/main" xmlns:r="http://schemas.openxmlformats.org/officeDocument/2006/relationships" xmlns:p="http://schemas.openxmlformats.org/presentationml/2006/main">
  <p:tag name="NUM" val="5"/>
</p:tagLst>
</file>

<file path=ppt/tags/tag687.xml><?xml version="1.0" encoding="utf-8"?>
<p:tagLst xmlns:a="http://schemas.openxmlformats.org/drawingml/2006/main" xmlns:r="http://schemas.openxmlformats.org/officeDocument/2006/relationships" xmlns:p="http://schemas.openxmlformats.org/presentationml/2006/main">
  <p:tag name="NUM" val="6"/>
</p:tagLst>
</file>

<file path=ppt/tags/tag688.xml><?xml version="1.0" encoding="utf-8"?>
<p:tagLst xmlns:a="http://schemas.openxmlformats.org/drawingml/2006/main" xmlns:r="http://schemas.openxmlformats.org/officeDocument/2006/relationships" xmlns:p="http://schemas.openxmlformats.org/presentationml/2006/main">
  <p:tag name="NUM" val="7"/>
</p:tagLst>
</file>

<file path=ppt/tags/tag689.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10"/>
</p:tagLst>
</file>

<file path=ppt/tags/tag690.xml><?xml version="1.0" encoding="utf-8"?>
<p:tagLst xmlns:a="http://schemas.openxmlformats.org/drawingml/2006/main" xmlns:r="http://schemas.openxmlformats.org/officeDocument/2006/relationships" xmlns:p="http://schemas.openxmlformats.org/presentationml/2006/main">
  <p:tag name="NUM" val="9"/>
</p:tagLst>
</file>

<file path=ppt/tags/tag691.xml><?xml version="1.0" encoding="utf-8"?>
<p:tagLst xmlns:a="http://schemas.openxmlformats.org/drawingml/2006/main" xmlns:r="http://schemas.openxmlformats.org/officeDocument/2006/relationships" xmlns:p="http://schemas.openxmlformats.org/presentationml/2006/main">
  <p:tag name="NUM" val="10"/>
</p:tagLst>
</file>

<file path=ppt/tags/tag692.xml><?xml version="1.0" encoding="utf-8"?>
<p:tagLst xmlns:a="http://schemas.openxmlformats.org/drawingml/2006/main" xmlns:r="http://schemas.openxmlformats.org/officeDocument/2006/relationships" xmlns:p="http://schemas.openxmlformats.org/presentationml/2006/main">
  <p:tag name="NUM" val="11"/>
</p:tagLst>
</file>

<file path=ppt/tags/tag693.xml><?xml version="1.0" encoding="utf-8"?>
<p:tagLst xmlns:a="http://schemas.openxmlformats.org/drawingml/2006/main" xmlns:r="http://schemas.openxmlformats.org/officeDocument/2006/relationships" xmlns:p="http://schemas.openxmlformats.org/presentationml/2006/main">
  <p:tag name="NUM" val="1"/>
</p:tagLst>
</file>

<file path=ppt/tags/tag694.xml><?xml version="1.0" encoding="utf-8"?>
<p:tagLst xmlns:a="http://schemas.openxmlformats.org/drawingml/2006/main" xmlns:r="http://schemas.openxmlformats.org/officeDocument/2006/relationships" xmlns:p="http://schemas.openxmlformats.org/presentationml/2006/main">
  <p:tag name="NUM" val="2"/>
</p:tagLst>
</file>

<file path=ppt/tags/tag695.xml><?xml version="1.0" encoding="utf-8"?>
<p:tagLst xmlns:a="http://schemas.openxmlformats.org/drawingml/2006/main" xmlns:r="http://schemas.openxmlformats.org/officeDocument/2006/relationships" xmlns:p="http://schemas.openxmlformats.org/presentationml/2006/main">
  <p:tag name="NUM" val="3"/>
</p:tagLst>
</file>

<file path=ppt/tags/tag696.xml><?xml version="1.0" encoding="utf-8"?>
<p:tagLst xmlns:a="http://schemas.openxmlformats.org/drawingml/2006/main" xmlns:r="http://schemas.openxmlformats.org/officeDocument/2006/relationships" xmlns:p="http://schemas.openxmlformats.org/presentationml/2006/main">
  <p:tag name="NUM" val="4"/>
</p:tagLst>
</file>

<file path=ppt/tags/tag697.xml><?xml version="1.0" encoding="utf-8"?>
<p:tagLst xmlns:a="http://schemas.openxmlformats.org/drawingml/2006/main" xmlns:r="http://schemas.openxmlformats.org/officeDocument/2006/relationships" xmlns:p="http://schemas.openxmlformats.org/presentationml/2006/main">
  <p:tag name="NUM" val="5"/>
</p:tagLst>
</file>

<file path=ppt/tags/tag698.xml><?xml version="1.0" encoding="utf-8"?>
<p:tagLst xmlns:a="http://schemas.openxmlformats.org/drawingml/2006/main" xmlns:r="http://schemas.openxmlformats.org/officeDocument/2006/relationships" xmlns:p="http://schemas.openxmlformats.org/presentationml/2006/main">
  <p:tag name="NUM" val="6"/>
</p:tagLst>
</file>

<file path=ppt/tags/tag69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11"/>
</p:tagLst>
</file>

<file path=ppt/tags/tag700.xml><?xml version="1.0" encoding="utf-8"?>
<p:tagLst xmlns:a="http://schemas.openxmlformats.org/drawingml/2006/main" xmlns:r="http://schemas.openxmlformats.org/officeDocument/2006/relationships" xmlns:p="http://schemas.openxmlformats.org/presentationml/2006/main">
  <p:tag name="NUM" val="8"/>
</p:tagLst>
</file>

<file path=ppt/tags/tag701.xml><?xml version="1.0" encoding="utf-8"?>
<p:tagLst xmlns:a="http://schemas.openxmlformats.org/drawingml/2006/main" xmlns:r="http://schemas.openxmlformats.org/officeDocument/2006/relationships" xmlns:p="http://schemas.openxmlformats.org/presentationml/2006/main">
  <p:tag name="NUM" val="1"/>
</p:tagLst>
</file>

<file path=ppt/tags/tag702.xml><?xml version="1.0" encoding="utf-8"?>
<p:tagLst xmlns:a="http://schemas.openxmlformats.org/drawingml/2006/main" xmlns:r="http://schemas.openxmlformats.org/officeDocument/2006/relationships" xmlns:p="http://schemas.openxmlformats.org/presentationml/2006/main">
  <p:tag name="NUM" val="2"/>
</p:tagLst>
</file>

<file path=ppt/tags/tag703.xml><?xml version="1.0" encoding="utf-8"?>
<p:tagLst xmlns:a="http://schemas.openxmlformats.org/drawingml/2006/main" xmlns:r="http://schemas.openxmlformats.org/officeDocument/2006/relationships" xmlns:p="http://schemas.openxmlformats.org/presentationml/2006/main">
  <p:tag name="NUM" val="3"/>
</p:tagLst>
</file>

<file path=ppt/tags/tag704.xml><?xml version="1.0" encoding="utf-8"?>
<p:tagLst xmlns:a="http://schemas.openxmlformats.org/drawingml/2006/main" xmlns:r="http://schemas.openxmlformats.org/officeDocument/2006/relationships" xmlns:p="http://schemas.openxmlformats.org/presentationml/2006/main">
  <p:tag name="NUM" val="4"/>
</p:tagLst>
</file>

<file path=ppt/tags/tag705.xml><?xml version="1.0" encoding="utf-8"?>
<p:tagLst xmlns:a="http://schemas.openxmlformats.org/drawingml/2006/main" xmlns:r="http://schemas.openxmlformats.org/officeDocument/2006/relationships" xmlns:p="http://schemas.openxmlformats.org/presentationml/2006/main">
  <p:tag name="NUM" val="5"/>
</p:tagLst>
</file>

<file path=ppt/tags/tag706.xml><?xml version="1.0" encoding="utf-8"?>
<p:tagLst xmlns:a="http://schemas.openxmlformats.org/drawingml/2006/main" xmlns:r="http://schemas.openxmlformats.org/officeDocument/2006/relationships" xmlns:p="http://schemas.openxmlformats.org/presentationml/2006/main">
  <p:tag name="NUM" val="6"/>
</p:tagLst>
</file>

<file path=ppt/tags/tag707.xml><?xml version="1.0" encoding="utf-8"?>
<p:tagLst xmlns:a="http://schemas.openxmlformats.org/drawingml/2006/main" xmlns:r="http://schemas.openxmlformats.org/officeDocument/2006/relationships" xmlns:p="http://schemas.openxmlformats.org/presentationml/2006/main">
  <p:tag name="NUM" val="7"/>
</p:tagLst>
</file>

<file path=ppt/tags/tag708.xml><?xml version="1.0" encoding="utf-8"?>
<p:tagLst xmlns:a="http://schemas.openxmlformats.org/drawingml/2006/main" xmlns:r="http://schemas.openxmlformats.org/officeDocument/2006/relationships" xmlns:p="http://schemas.openxmlformats.org/presentationml/2006/main">
  <p:tag name="NUM" val="8"/>
</p:tagLst>
</file>

<file path=ppt/tags/tag709.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12"/>
</p:tagLst>
</file>

<file path=ppt/tags/tag710.xml><?xml version="1.0" encoding="utf-8"?>
<p:tagLst xmlns:a="http://schemas.openxmlformats.org/drawingml/2006/main" xmlns:r="http://schemas.openxmlformats.org/officeDocument/2006/relationships" xmlns:p="http://schemas.openxmlformats.org/presentationml/2006/main">
  <p:tag name="NUM" val="2"/>
</p:tagLst>
</file>

<file path=ppt/tags/tag711.xml><?xml version="1.0" encoding="utf-8"?>
<p:tagLst xmlns:a="http://schemas.openxmlformats.org/drawingml/2006/main" xmlns:r="http://schemas.openxmlformats.org/officeDocument/2006/relationships" xmlns:p="http://schemas.openxmlformats.org/presentationml/2006/main">
  <p:tag name="NUM" val="3"/>
</p:tagLst>
</file>

<file path=ppt/tags/tag712.xml><?xml version="1.0" encoding="utf-8"?>
<p:tagLst xmlns:a="http://schemas.openxmlformats.org/drawingml/2006/main" xmlns:r="http://schemas.openxmlformats.org/officeDocument/2006/relationships" xmlns:p="http://schemas.openxmlformats.org/presentationml/2006/main">
  <p:tag name="NUM" val="4"/>
</p:tagLst>
</file>

<file path=ppt/tags/tag713.xml><?xml version="1.0" encoding="utf-8"?>
<p:tagLst xmlns:a="http://schemas.openxmlformats.org/drawingml/2006/main" xmlns:r="http://schemas.openxmlformats.org/officeDocument/2006/relationships" xmlns:p="http://schemas.openxmlformats.org/presentationml/2006/main">
  <p:tag name="NUM" val="5"/>
</p:tagLst>
</file>

<file path=ppt/tags/tag714.xml><?xml version="1.0" encoding="utf-8"?>
<p:tagLst xmlns:a="http://schemas.openxmlformats.org/drawingml/2006/main" xmlns:r="http://schemas.openxmlformats.org/officeDocument/2006/relationships" xmlns:p="http://schemas.openxmlformats.org/presentationml/2006/main">
  <p:tag name="NUM" val="6"/>
</p:tagLst>
</file>

<file path=ppt/tags/tag715.xml><?xml version="1.0" encoding="utf-8"?>
<p:tagLst xmlns:a="http://schemas.openxmlformats.org/drawingml/2006/main" xmlns:r="http://schemas.openxmlformats.org/officeDocument/2006/relationships" xmlns:p="http://schemas.openxmlformats.org/presentationml/2006/main">
  <p:tag name="NUM" val="7"/>
</p:tagLst>
</file>

<file path=ppt/tags/tag716.xml><?xml version="1.0" encoding="utf-8"?>
<p:tagLst xmlns:a="http://schemas.openxmlformats.org/drawingml/2006/main" xmlns:r="http://schemas.openxmlformats.org/officeDocument/2006/relationships" xmlns:p="http://schemas.openxmlformats.org/presentationml/2006/main">
  <p:tag name="NUM" val="8"/>
</p:tagLst>
</file>

<file path=ppt/tags/tag717.xml><?xml version="1.0" encoding="utf-8"?>
<p:tagLst xmlns:a="http://schemas.openxmlformats.org/drawingml/2006/main" xmlns:r="http://schemas.openxmlformats.org/officeDocument/2006/relationships" xmlns:p="http://schemas.openxmlformats.org/presentationml/2006/main">
  <p:tag name="NUM" val="1"/>
</p:tagLst>
</file>

<file path=ppt/tags/tag718.xml><?xml version="1.0" encoding="utf-8"?>
<p:tagLst xmlns:a="http://schemas.openxmlformats.org/drawingml/2006/main" xmlns:r="http://schemas.openxmlformats.org/officeDocument/2006/relationships" xmlns:p="http://schemas.openxmlformats.org/presentationml/2006/main">
  <p:tag name="NUM" val="2"/>
</p:tagLst>
</file>

<file path=ppt/tags/tag719.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3"/>
</p:tagLst>
</file>

<file path=ppt/tags/tag720.xml><?xml version="1.0" encoding="utf-8"?>
<p:tagLst xmlns:a="http://schemas.openxmlformats.org/drawingml/2006/main" xmlns:r="http://schemas.openxmlformats.org/officeDocument/2006/relationships" xmlns:p="http://schemas.openxmlformats.org/presentationml/2006/main">
  <p:tag name="NUM" val="4"/>
</p:tagLst>
</file>

<file path=ppt/tags/tag721.xml><?xml version="1.0" encoding="utf-8"?>
<p:tagLst xmlns:a="http://schemas.openxmlformats.org/drawingml/2006/main" xmlns:r="http://schemas.openxmlformats.org/officeDocument/2006/relationships" xmlns:p="http://schemas.openxmlformats.org/presentationml/2006/main">
  <p:tag name="NUM" val="5"/>
</p:tagLst>
</file>

<file path=ppt/tags/tag722.xml><?xml version="1.0" encoding="utf-8"?>
<p:tagLst xmlns:a="http://schemas.openxmlformats.org/drawingml/2006/main" xmlns:r="http://schemas.openxmlformats.org/officeDocument/2006/relationships" xmlns:p="http://schemas.openxmlformats.org/presentationml/2006/main">
  <p:tag name="NUM" val="1"/>
</p:tagLst>
</file>

<file path=ppt/tags/tag723.xml><?xml version="1.0" encoding="utf-8"?>
<p:tagLst xmlns:a="http://schemas.openxmlformats.org/drawingml/2006/main" xmlns:r="http://schemas.openxmlformats.org/officeDocument/2006/relationships" xmlns:p="http://schemas.openxmlformats.org/presentationml/2006/main">
  <p:tag name="NUM" val="2"/>
</p:tagLst>
</file>

<file path=ppt/tags/tag724.xml><?xml version="1.0" encoding="utf-8"?>
<p:tagLst xmlns:a="http://schemas.openxmlformats.org/drawingml/2006/main" xmlns:r="http://schemas.openxmlformats.org/officeDocument/2006/relationships" xmlns:p="http://schemas.openxmlformats.org/presentationml/2006/main">
  <p:tag name="NUM" val="3"/>
</p:tagLst>
</file>

<file path=ppt/tags/tag725.xml><?xml version="1.0" encoding="utf-8"?>
<p:tagLst xmlns:a="http://schemas.openxmlformats.org/drawingml/2006/main" xmlns:r="http://schemas.openxmlformats.org/officeDocument/2006/relationships" xmlns:p="http://schemas.openxmlformats.org/presentationml/2006/main">
  <p:tag name="NUM" val="4"/>
</p:tagLst>
</file>

<file path=ppt/tags/tag726.xml><?xml version="1.0" encoding="utf-8"?>
<p:tagLst xmlns:a="http://schemas.openxmlformats.org/drawingml/2006/main" xmlns:r="http://schemas.openxmlformats.org/officeDocument/2006/relationships" xmlns:p="http://schemas.openxmlformats.org/presentationml/2006/main">
  <p:tag name="NUM" val="5"/>
</p:tagLst>
</file>

<file path=ppt/tags/tag727.xml><?xml version="1.0" encoding="utf-8"?>
<p:tagLst xmlns:a="http://schemas.openxmlformats.org/drawingml/2006/main" xmlns:r="http://schemas.openxmlformats.org/officeDocument/2006/relationships" xmlns:p="http://schemas.openxmlformats.org/presentationml/2006/main">
  <p:tag name="NUM" val="6"/>
</p:tagLst>
</file>

<file path=ppt/tags/tag728.xml><?xml version="1.0" encoding="utf-8"?>
<p:tagLst xmlns:a="http://schemas.openxmlformats.org/drawingml/2006/main" xmlns:r="http://schemas.openxmlformats.org/officeDocument/2006/relationships" xmlns:p="http://schemas.openxmlformats.org/presentationml/2006/main">
  <p:tag name="NUM" val="1"/>
</p:tagLst>
</file>

<file path=ppt/tags/tag729.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30.xml><?xml version="1.0" encoding="utf-8"?>
<p:tagLst xmlns:a="http://schemas.openxmlformats.org/drawingml/2006/main" xmlns:r="http://schemas.openxmlformats.org/officeDocument/2006/relationships" xmlns:p="http://schemas.openxmlformats.org/presentationml/2006/main">
  <p:tag name="NUM" val="3"/>
</p:tagLst>
</file>

<file path=ppt/tags/tag731.xml><?xml version="1.0" encoding="utf-8"?>
<p:tagLst xmlns:a="http://schemas.openxmlformats.org/drawingml/2006/main" xmlns:r="http://schemas.openxmlformats.org/officeDocument/2006/relationships" xmlns:p="http://schemas.openxmlformats.org/presentationml/2006/main">
  <p:tag name="NUM" val="4"/>
</p:tagLst>
</file>

<file path=ppt/tags/tag732.xml><?xml version="1.0" encoding="utf-8"?>
<p:tagLst xmlns:a="http://schemas.openxmlformats.org/drawingml/2006/main" xmlns:r="http://schemas.openxmlformats.org/officeDocument/2006/relationships" xmlns:p="http://schemas.openxmlformats.org/presentationml/2006/main">
  <p:tag name="NUM" val="5"/>
</p:tagLst>
</file>

<file path=ppt/tags/tag733.xml><?xml version="1.0" encoding="utf-8"?>
<p:tagLst xmlns:a="http://schemas.openxmlformats.org/drawingml/2006/main" xmlns:r="http://schemas.openxmlformats.org/officeDocument/2006/relationships" xmlns:p="http://schemas.openxmlformats.org/presentationml/2006/main">
  <p:tag name="NUM" val="1"/>
</p:tagLst>
</file>

<file path=ppt/tags/tag734.xml><?xml version="1.0" encoding="utf-8"?>
<p:tagLst xmlns:a="http://schemas.openxmlformats.org/drawingml/2006/main" xmlns:r="http://schemas.openxmlformats.org/officeDocument/2006/relationships" xmlns:p="http://schemas.openxmlformats.org/presentationml/2006/main">
  <p:tag name="NUM" val="2"/>
</p:tagLst>
</file>

<file path=ppt/tags/tag735.xml><?xml version="1.0" encoding="utf-8"?>
<p:tagLst xmlns:a="http://schemas.openxmlformats.org/drawingml/2006/main" xmlns:r="http://schemas.openxmlformats.org/officeDocument/2006/relationships" xmlns:p="http://schemas.openxmlformats.org/presentationml/2006/main">
  <p:tag name="NUM" val="3"/>
</p:tagLst>
</file>

<file path=ppt/tags/tag736.xml><?xml version="1.0" encoding="utf-8"?>
<p:tagLst xmlns:a="http://schemas.openxmlformats.org/drawingml/2006/main" xmlns:r="http://schemas.openxmlformats.org/officeDocument/2006/relationships" xmlns:p="http://schemas.openxmlformats.org/presentationml/2006/main">
  <p:tag name="NUM" val="4"/>
</p:tagLst>
</file>

<file path=ppt/tags/tag737.xml><?xml version="1.0" encoding="utf-8"?>
<p:tagLst xmlns:a="http://schemas.openxmlformats.org/drawingml/2006/main" xmlns:r="http://schemas.openxmlformats.org/officeDocument/2006/relationships" xmlns:p="http://schemas.openxmlformats.org/presentationml/2006/main">
  <p:tag name="NUM" val="5"/>
</p:tagLst>
</file>

<file path=ppt/tags/tag738.xml><?xml version="1.0" encoding="utf-8"?>
<p:tagLst xmlns:a="http://schemas.openxmlformats.org/drawingml/2006/main" xmlns:r="http://schemas.openxmlformats.org/officeDocument/2006/relationships" xmlns:p="http://schemas.openxmlformats.org/presentationml/2006/main">
  <p:tag name="NUM" val="6"/>
</p:tagLst>
</file>

<file path=ppt/tags/tag739.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40.xml><?xml version="1.0" encoding="utf-8"?>
<p:tagLst xmlns:a="http://schemas.openxmlformats.org/drawingml/2006/main" xmlns:r="http://schemas.openxmlformats.org/officeDocument/2006/relationships" xmlns:p="http://schemas.openxmlformats.org/presentationml/2006/main">
  <p:tag name="NUM" val="2"/>
</p:tagLst>
</file>

<file path=ppt/tags/tag741.xml><?xml version="1.0" encoding="utf-8"?>
<p:tagLst xmlns:a="http://schemas.openxmlformats.org/drawingml/2006/main" xmlns:r="http://schemas.openxmlformats.org/officeDocument/2006/relationships" xmlns:p="http://schemas.openxmlformats.org/presentationml/2006/main">
  <p:tag name="NUM" val="3"/>
</p:tagLst>
</file>

<file path=ppt/tags/tag742.xml><?xml version="1.0" encoding="utf-8"?>
<p:tagLst xmlns:a="http://schemas.openxmlformats.org/drawingml/2006/main" xmlns:r="http://schemas.openxmlformats.org/officeDocument/2006/relationships" xmlns:p="http://schemas.openxmlformats.org/presentationml/2006/main">
  <p:tag name="NUM" val="4"/>
</p:tagLst>
</file>

<file path=ppt/tags/tag743.xml><?xml version="1.0" encoding="utf-8"?>
<p:tagLst xmlns:a="http://schemas.openxmlformats.org/drawingml/2006/main" xmlns:r="http://schemas.openxmlformats.org/officeDocument/2006/relationships" xmlns:p="http://schemas.openxmlformats.org/presentationml/2006/main">
  <p:tag name="NUM" val="5"/>
</p:tagLst>
</file>

<file path=ppt/tags/tag744.xml><?xml version="1.0" encoding="utf-8"?>
<p:tagLst xmlns:a="http://schemas.openxmlformats.org/drawingml/2006/main" xmlns:r="http://schemas.openxmlformats.org/officeDocument/2006/relationships" xmlns:p="http://schemas.openxmlformats.org/presentationml/2006/main">
  <p:tag name="NUM" val="1"/>
</p:tagLst>
</file>

<file path=ppt/tags/tag745.xml><?xml version="1.0" encoding="utf-8"?>
<p:tagLst xmlns:a="http://schemas.openxmlformats.org/drawingml/2006/main" xmlns:r="http://schemas.openxmlformats.org/officeDocument/2006/relationships" xmlns:p="http://schemas.openxmlformats.org/presentationml/2006/main">
  <p:tag name="NUM" val="2"/>
</p:tagLst>
</file>

<file path=ppt/tags/tag746.xml><?xml version="1.0" encoding="utf-8"?>
<p:tagLst xmlns:a="http://schemas.openxmlformats.org/drawingml/2006/main" xmlns:r="http://schemas.openxmlformats.org/officeDocument/2006/relationships" xmlns:p="http://schemas.openxmlformats.org/presentationml/2006/main">
  <p:tag name="NUM" val="3"/>
</p:tagLst>
</file>

<file path=ppt/tags/tag747.xml><?xml version="1.0" encoding="utf-8"?>
<p:tagLst xmlns:a="http://schemas.openxmlformats.org/drawingml/2006/main" xmlns:r="http://schemas.openxmlformats.org/officeDocument/2006/relationships" xmlns:p="http://schemas.openxmlformats.org/presentationml/2006/main">
  <p:tag name="NUM" val="4"/>
</p:tagLst>
</file>

<file path=ppt/tags/tag748.xml><?xml version="1.0" encoding="utf-8"?>
<p:tagLst xmlns:a="http://schemas.openxmlformats.org/drawingml/2006/main" xmlns:r="http://schemas.openxmlformats.org/officeDocument/2006/relationships" xmlns:p="http://schemas.openxmlformats.org/presentationml/2006/main">
  <p:tag name="NUM" val="1"/>
</p:tagLst>
</file>

<file path=ppt/tags/tag749.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50.xml><?xml version="1.0" encoding="utf-8"?>
<p:tagLst xmlns:a="http://schemas.openxmlformats.org/drawingml/2006/main" xmlns:r="http://schemas.openxmlformats.org/officeDocument/2006/relationships" xmlns:p="http://schemas.openxmlformats.org/presentationml/2006/main">
  <p:tag name="NUM" val="3"/>
</p:tagLst>
</file>

<file path=ppt/tags/tag751.xml><?xml version="1.0" encoding="utf-8"?>
<p:tagLst xmlns:a="http://schemas.openxmlformats.org/drawingml/2006/main" xmlns:r="http://schemas.openxmlformats.org/officeDocument/2006/relationships" xmlns:p="http://schemas.openxmlformats.org/presentationml/2006/main">
  <p:tag name="NUM" val="4"/>
</p:tagLst>
</file>

<file path=ppt/tags/tag752.xml><?xml version="1.0" encoding="utf-8"?>
<p:tagLst xmlns:a="http://schemas.openxmlformats.org/drawingml/2006/main" xmlns:r="http://schemas.openxmlformats.org/officeDocument/2006/relationships" xmlns:p="http://schemas.openxmlformats.org/presentationml/2006/main">
  <p:tag name="NUM" val="5"/>
</p:tagLst>
</file>

<file path=ppt/tags/tag753.xml><?xml version="1.0" encoding="utf-8"?>
<p:tagLst xmlns:a="http://schemas.openxmlformats.org/drawingml/2006/main" xmlns:r="http://schemas.openxmlformats.org/officeDocument/2006/relationships" xmlns:p="http://schemas.openxmlformats.org/presentationml/2006/main">
  <p:tag name="NUM" val="6"/>
</p:tagLst>
</file>

<file path=ppt/tags/tag754.xml><?xml version="1.0" encoding="utf-8"?>
<p:tagLst xmlns:a="http://schemas.openxmlformats.org/drawingml/2006/main" xmlns:r="http://schemas.openxmlformats.org/officeDocument/2006/relationships" xmlns:p="http://schemas.openxmlformats.org/presentationml/2006/main">
  <p:tag name="NUM" val="7"/>
</p:tagLst>
</file>

<file path=ppt/tags/tag755.xml><?xml version="1.0" encoding="utf-8"?>
<p:tagLst xmlns:a="http://schemas.openxmlformats.org/drawingml/2006/main" xmlns:r="http://schemas.openxmlformats.org/officeDocument/2006/relationships" xmlns:p="http://schemas.openxmlformats.org/presentationml/2006/main">
  <p:tag name="NUM" val="8"/>
</p:tagLst>
</file>

<file path=ppt/tags/tag756.xml><?xml version="1.0" encoding="utf-8"?>
<p:tagLst xmlns:a="http://schemas.openxmlformats.org/drawingml/2006/main" xmlns:r="http://schemas.openxmlformats.org/officeDocument/2006/relationships" xmlns:p="http://schemas.openxmlformats.org/presentationml/2006/main">
  <p:tag name="NUM" val="9"/>
</p:tagLst>
</file>

<file path=ppt/tags/tag757.xml><?xml version="1.0" encoding="utf-8"?>
<p:tagLst xmlns:a="http://schemas.openxmlformats.org/drawingml/2006/main" xmlns:r="http://schemas.openxmlformats.org/officeDocument/2006/relationships" xmlns:p="http://schemas.openxmlformats.org/presentationml/2006/main">
  <p:tag name="NUM" val="10"/>
</p:tagLst>
</file>

<file path=ppt/tags/tag758.xml><?xml version="1.0" encoding="utf-8"?>
<p:tagLst xmlns:a="http://schemas.openxmlformats.org/drawingml/2006/main" xmlns:r="http://schemas.openxmlformats.org/officeDocument/2006/relationships" xmlns:p="http://schemas.openxmlformats.org/presentationml/2006/main">
  <p:tag name="NUM" val="11"/>
</p:tagLst>
</file>

<file path=ppt/tags/tag759.xml><?xml version="1.0" encoding="utf-8"?>
<p:tagLst xmlns:a="http://schemas.openxmlformats.org/drawingml/2006/main" xmlns:r="http://schemas.openxmlformats.org/officeDocument/2006/relationships" xmlns:p="http://schemas.openxmlformats.org/presentationml/2006/main">
  <p:tag name="NUM" val="1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60.xml><?xml version="1.0" encoding="utf-8"?>
<p:tagLst xmlns:a="http://schemas.openxmlformats.org/drawingml/2006/main" xmlns:r="http://schemas.openxmlformats.org/officeDocument/2006/relationships" xmlns:p="http://schemas.openxmlformats.org/presentationml/2006/main">
  <p:tag name="NUM" val="13"/>
</p:tagLst>
</file>

<file path=ppt/tags/tag761.xml><?xml version="1.0" encoding="utf-8"?>
<p:tagLst xmlns:a="http://schemas.openxmlformats.org/drawingml/2006/main" xmlns:r="http://schemas.openxmlformats.org/officeDocument/2006/relationships" xmlns:p="http://schemas.openxmlformats.org/presentationml/2006/main">
  <p:tag name="NUM" val="1"/>
</p:tagLst>
</file>

<file path=ppt/tags/tag762.xml><?xml version="1.0" encoding="utf-8"?>
<p:tagLst xmlns:a="http://schemas.openxmlformats.org/drawingml/2006/main" xmlns:r="http://schemas.openxmlformats.org/officeDocument/2006/relationships" xmlns:p="http://schemas.openxmlformats.org/presentationml/2006/main">
  <p:tag name="NUM" val="2"/>
</p:tagLst>
</file>

<file path=ppt/tags/tag763.xml><?xml version="1.0" encoding="utf-8"?>
<p:tagLst xmlns:a="http://schemas.openxmlformats.org/drawingml/2006/main" xmlns:r="http://schemas.openxmlformats.org/officeDocument/2006/relationships" xmlns:p="http://schemas.openxmlformats.org/presentationml/2006/main">
  <p:tag name="NUM" val="3"/>
</p:tagLst>
</file>

<file path=ppt/tags/tag764.xml><?xml version="1.0" encoding="utf-8"?>
<p:tagLst xmlns:a="http://schemas.openxmlformats.org/drawingml/2006/main" xmlns:r="http://schemas.openxmlformats.org/officeDocument/2006/relationships" xmlns:p="http://schemas.openxmlformats.org/presentationml/2006/main">
  <p:tag name="NUM" val="4"/>
</p:tagLst>
</file>

<file path=ppt/tags/tag765.xml><?xml version="1.0" encoding="utf-8"?>
<p:tagLst xmlns:a="http://schemas.openxmlformats.org/drawingml/2006/main" xmlns:r="http://schemas.openxmlformats.org/officeDocument/2006/relationships" xmlns:p="http://schemas.openxmlformats.org/presentationml/2006/main">
  <p:tag name="NUM" val="5"/>
</p:tagLst>
</file>

<file path=ppt/tags/tag766.xml><?xml version="1.0" encoding="utf-8"?>
<p:tagLst xmlns:a="http://schemas.openxmlformats.org/drawingml/2006/main" xmlns:r="http://schemas.openxmlformats.org/officeDocument/2006/relationships" xmlns:p="http://schemas.openxmlformats.org/presentationml/2006/main">
  <p:tag name="NUM" val="6"/>
</p:tagLst>
</file>

<file path=ppt/tags/tag767.xml><?xml version="1.0" encoding="utf-8"?>
<p:tagLst xmlns:a="http://schemas.openxmlformats.org/drawingml/2006/main" xmlns:r="http://schemas.openxmlformats.org/officeDocument/2006/relationships" xmlns:p="http://schemas.openxmlformats.org/presentationml/2006/main">
  <p:tag name="NUM" val="1"/>
</p:tagLst>
</file>

<file path=ppt/tags/tag768.xml><?xml version="1.0" encoding="utf-8"?>
<p:tagLst xmlns:a="http://schemas.openxmlformats.org/drawingml/2006/main" xmlns:r="http://schemas.openxmlformats.org/officeDocument/2006/relationships" xmlns:p="http://schemas.openxmlformats.org/presentationml/2006/main">
  <p:tag name="NUM" val="2"/>
</p:tagLst>
</file>

<file path=ppt/tags/tag769.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70.xml><?xml version="1.0" encoding="utf-8"?>
<p:tagLst xmlns:a="http://schemas.openxmlformats.org/drawingml/2006/main" xmlns:r="http://schemas.openxmlformats.org/officeDocument/2006/relationships" xmlns:p="http://schemas.openxmlformats.org/presentationml/2006/main">
  <p:tag name="NUM" val="4"/>
</p:tagLst>
</file>

<file path=ppt/tags/tag771.xml><?xml version="1.0" encoding="utf-8"?>
<p:tagLst xmlns:a="http://schemas.openxmlformats.org/drawingml/2006/main" xmlns:r="http://schemas.openxmlformats.org/officeDocument/2006/relationships" xmlns:p="http://schemas.openxmlformats.org/presentationml/2006/main">
  <p:tag name="NUM" val="5"/>
</p:tagLst>
</file>

<file path=ppt/tags/tag772.xml><?xml version="1.0" encoding="utf-8"?>
<p:tagLst xmlns:a="http://schemas.openxmlformats.org/drawingml/2006/main" xmlns:r="http://schemas.openxmlformats.org/officeDocument/2006/relationships" xmlns:p="http://schemas.openxmlformats.org/presentationml/2006/main">
  <p:tag name="NUM" val="1"/>
</p:tagLst>
</file>

<file path=ppt/tags/tag773.xml><?xml version="1.0" encoding="utf-8"?>
<p:tagLst xmlns:a="http://schemas.openxmlformats.org/drawingml/2006/main" xmlns:r="http://schemas.openxmlformats.org/officeDocument/2006/relationships" xmlns:p="http://schemas.openxmlformats.org/presentationml/2006/main">
  <p:tag name="NUM" val="2"/>
</p:tagLst>
</file>

<file path=ppt/tags/tag774.xml><?xml version="1.0" encoding="utf-8"?>
<p:tagLst xmlns:a="http://schemas.openxmlformats.org/drawingml/2006/main" xmlns:r="http://schemas.openxmlformats.org/officeDocument/2006/relationships" xmlns:p="http://schemas.openxmlformats.org/presentationml/2006/main">
  <p:tag name="NUM" val="3"/>
</p:tagLst>
</file>

<file path=ppt/tags/tag775.xml><?xml version="1.0" encoding="utf-8"?>
<p:tagLst xmlns:a="http://schemas.openxmlformats.org/drawingml/2006/main" xmlns:r="http://schemas.openxmlformats.org/officeDocument/2006/relationships" xmlns:p="http://schemas.openxmlformats.org/presentationml/2006/main">
  <p:tag name="NUM" val="4"/>
</p:tagLst>
</file>

<file path=ppt/tags/tag776.xml><?xml version="1.0" encoding="utf-8"?>
<p:tagLst xmlns:a="http://schemas.openxmlformats.org/drawingml/2006/main" xmlns:r="http://schemas.openxmlformats.org/officeDocument/2006/relationships" xmlns:p="http://schemas.openxmlformats.org/presentationml/2006/main">
  <p:tag name="NUM" val="1"/>
</p:tagLst>
</file>

<file path=ppt/tags/tag777.xml><?xml version="1.0" encoding="utf-8"?>
<p:tagLst xmlns:a="http://schemas.openxmlformats.org/drawingml/2006/main" xmlns:r="http://schemas.openxmlformats.org/officeDocument/2006/relationships" xmlns:p="http://schemas.openxmlformats.org/presentationml/2006/main">
  <p:tag name="NUM" val="2"/>
</p:tagLst>
</file>

<file path=ppt/tags/tag778.xml><?xml version="1.0" encoding="utf-8"?>
<p:tagLst xmlns:a="http://schemas.openxmlformats.org/drawingml/2006/main" xmlns:r="http://schemas.openxmlformats.org/officeDocument/2006/relationships" xmlns:p="http://schemas.openxmlformats.org/presentationml/2006/main">
  <p:tag name="NUM" val="3"/>
</p:tagLst>
</file>

<file path=ppt/tags/tag779.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80.xml><?xml version="1.0" encoding="utf-8"?>
<p:tagLst xmlns:a="http://schemas.openxmlformats.org/drawingml/2006/main" xmlns:r="http://schemas.openxmlformats.org/officeDocument/2006/relationships" xmlns:p="http://schemas.openxmlformats.org/presentationml/2006/main">
  <p:tag name="NUM" val="5"/>
</p:tagLst>
</file>

<file path=ppt/tags/tag781.xml><?xml version="1.0" encoding="utf-8"?>
<p:tagLst xmlns:a="http://schemas.openxmlformats.org/drawingml/2006/main" xmlns:r="http://schemas.openxmlformats.org/officeDocument/2006/relationships" xmlns:p="http://schemas.openxmlformats.org/presentationml/2006/main">
  <p:tag name="NUM" val="6"/>
</p:tagLst>
</file>

<file path=ppt/tags/tag782.xml><?xml version="1.0" encoding="utf-8"?>
<p:tagLst xmlns:a="http://schemas.openxmlformats.org/drawingml/2006/main" xmlns:r="http://schemas.openxmlformats.org/officeDocument/2006/relationships" xmlns:p="http://schemas.openxmlformats.org/presentationml/2006/main">
  <p:tag name="NUM" val="1"/>
</p:tagLst>
</file>

<file path=ppt/tags/tag783.xml><?xml version="1.0" encoding="utf-8"?>
<p:tagLst xmlns:a="http://schemas.openxmlformats.org/drawingml/2006/main" xmlns:r="http://schemas.openxmlformats.org/officeDocument/2006/relationships" xmlns:p="http://schemas.openxmlformats.org/presentationml/2006/main">
  <p:tag name="NUM" val="2"/>
</p:tagLst>
</file>

<file path=ppt/tags/tag784.xml><?xml version="1.0" encoding="utf-8"?>
<p:tagLst xmlns:a="http://schemas.openxmlformats.org/drawingml/2006/main" xmlns:r="http://schemas.openxmlformats.org/officeDocument/2006/relationships" xmlns:p="http://schemas.openxmlformats.org/presentationml/2006/main">
  <p:tag name="NUM" val="3"/>
</p:tagLst>
</file>

<file path=ppt/tags/tag785.xml><?xml version="1.0" encoding="utf-8"?>
<p:tagLst xmlns:a="http://schemas.openxmlformats.org/drawingml/2006/main" xmlns:r="http://schemas.openxmlformats.org/officeDocument/2006/relationships" xmlns:p="http://schemas.openxmlformats.org/presentationml/2006/main">
  <p:tag name="NUM" val="4"/>
</p:tagLst>
</file>

<file path=ppt/tags/tag786.xml><?xml version="1.0" encoding="utf-8"?>
<p:tagLst xmlns:a="http://schemas.openxmlformats.org/drawingml/2006/main" xmlns:r="http://schemas.openxmlformats.org/officeDocument/2006/relationships" xmlns:p="http://schemas.openxmlformats.org/presentationml/2006/main">
  <p:tag name="NUM" val="5"/>
</p:tagLst>
</file>

<file path=ppt/tags/tag787.xml><?xml version="1.0" encoding="utf-8"?>
<p:tagLst xmlns:a="http://schemas.openxmlformats.org/drawingml/2006/main" xmlns:r="http://schemas.openxmlformats.org/officeDocument/2006/relationships" xmlns:p="http://schemas.openxmlformats.org/presentationml/2006/main">
  <p:tag name="NUM" val="1"/>
</p:tagLst>
</file>

<file path=ppt/tags/tag788.xml><?xml version="1.0" encoding="utf-8"?>
<p:tagLst xmlns:a="http://schemas.openxmlformats.org/drawingml/2006/main" xmlns:r="http://schemas.openxmlformats.org/officeDocument/2006/relationships" xmlns:p="http://schemas.openxmlformats.org/presentationml/2006/main">
  <p:tag name="NUM" val="2"/>
</p:tagLst>
</file>

<file path=ppt/tags/tag789.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790.xml><?xml version="1.0" encoding="utf-8"?>
<p:tagLst xmlns:a="http://schemas.openxmlformats.org/drawingml/2006/main" xmlns:r="http://schemas.openxmlformats.org/officeDocument/2006/relationships" xmlns:p="http://schemas.openxmlformats.org/presentationml/2006/main">
  <p:tag name="NUM" val="4"/>
</p:tagLst>
</file>

<file path=ppt/tags/tag791.xml><?xml version="1.0" encoding="utf-8"?>
<p:tagLst xmlns:a="http://schemas.openxmlformats.org/drawingml/2006/main" xmlns:r="http://schemas.openxmlformats.org/officeDocument/2006/relationships" xmlns:p="http://schemas.openxmlformats.org/presentationml/2006/main">
  <p:tag name="NUM" val="5"/>
</p:tagLst>
</file>

<file path=ppt/tags/tag792.xml><?xml version="1.0" encoding="utf-8"?>
<p:tagLst xmlns:a="http://schemas.openxmlformats.org/drawingml/2006/main" xmlns:r="http://schemas.openxmlformats.org/officeDocument/2006/relationships" xmlns:p="http://schemas.openxmlformats.org/presentationml/2006/main">
  <p:tag name="NUM" val="6"/>
</p:tagLst>
</file>

<file path=ppt/tags/tag793.xml><?xml version="1.0" encoding="utf-8"?>
<p:tagLst xmlns:a="http://schemas.openxmlformats.org/drawingml/2006/main" xmlns:r="http://schemas.openxmlformats.org/officeDocument/2006/relationships" xmlns:p="http://schemas.openxmlformats.org/presentationml/2006/main">
  <p:tag name="NUM" val="7"/>
</p:tagLst>
</file>

<file path=ppt/tags/tag794.xml><?xml version="1.0" encoding="utf-8"?>
<p:tagLst xmlns:a="http://schemas.openxmlformats.org/drawingml/2006/main" xmlns:r="http://schemas.openxmlformats.org/officeDocument/2006/relationships" xmlns:p="http://schemas.openxmlformats.org/presentationml/2006/main">
  <p:tag name="NUM" val="8"/>
</p:tagLst>
</file>

<file path=ppt/tags/tag795.xml><?xml version="1.0" encoding="utf-8"?>
<p:tagLst xmlns:a="http://schemas.openxmlformats.org/drawingml/2006/main" xmlns:r="http://schemas.openxmlformats.org/officeDocument/2006/relationships" xmlns:p="http://schemas.openxmlformats.org/presentationml/2006/main">
  <p:tag name="NUM" val="1"/>
</p:tagLst>
</file>

<file path=ppt/tags/tag796.xml><?xml version="1.0" encoding="utf-8"?>
<p:tagLst xmlns:a="http://schemas.openxmlformats.org/drawingml/2006/main" xmlns:r="http://schemas.openxmlformats.org/officeDocument/2006/relationships" xmlns:p="http://schemas.openxmlformats.org/presentationml/2006/main">
  <p:tag name="NUM" val="2"/>
</p:tagLst>
</file>

<file path=ppt/tags/tag797.xml><?xml version="1.0" encoding="utf-8"?>
<p:tagLst xmlns:a="http://schemas.openxmlformats.org/drawingml/2006/main" xmlns:r="http://schemas.openxmlformats.org/officeDocument/2006/relationships" xmlns:p="http://schemas.openxmlformats.org/presentationml/2006/main">
  <p:tag name="NUM" val="3"/>
</p:tagLst>
</file>

<file path=ppt/tags/tag798.xml><?xml version="1.0" encoding="utf-8"?>
<p:tagLst xmlns:a="http://schemas.openxmlformats.org/drawingml/2006/main" xmlns:r="http://schemas.openxmlformats.org/officeDocument/2006/relationships" xmlns:p="http://schemas.openxmlformats.org/presentationml/2006/main">
  <p:tag name="NUM" val="4"/>
</p:tagLst>
</file>

<file path=ppt/tags/tag79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00.xml><?xml version="1.0" encoding="utf-8"?>
<p:tagLst xmlns:a="http://schemas.openxmlformats.org/drawingml/2006/main" xmlns:r="http://schemas.openxmlformats.org/officeDocument/2006/relationships" xmlns:p="http://schemas.openxmlformats.org/presentationml/2006/main">
  <p:tag name="NUM" val="2"/>
</p:tagLst>
</file>

<file path=ppt/tags/tag801.xml><?xml version="1.0" encoding="utf-8"?>
<p:tagLst xmlns:a="http://schemas.openxmlformats.org/drawingml/2006/main" xmlns:r="http://schemas.openxmlformats.org/officeDocument/2006/relationships" xmlns:p="http://schemas.openxmlformats.org/presentationml/2006/main">
  <p:tag name="NUM" val="3"/>
</p:tagLst>
</file>

<file path=ppt/tags/tag802.xml><?xml version="1.0" encoding="utf-8"?>
<p:tagLst xmlns:a="http://schemas.openxmlformats.org/drawingml/2006/main" xmlns:r="http://schemas.openxmlformats.org/officeDocument/2006/relationships" xmlns:p="http://schemas.openxmlformats.org/presentationml/2006/main">
  <p:tag name="NUM" val="4"/>
</p:tagLst>
</file>

<file path=ppt/tags/tag803.xml><?xml version="1.0" encoding="utf-8"?>
<p:tagLst xmlns:a="http://schemas.openxmlformats.org/drawingml/2006/main" xmlns:r="http://schemas.openxmlformats.org/officeDocument/2006/relationships" xmlns:p="http://schemas.openxmlformats.org/presentationml/2006/main">
  <p:tag name="NUM" val="5"/>
</p:tagLst>
</file>

<file path=ppt/tags/tag804.xml><?xml version="1.0" encoding="utf-8"?>
<p:tagLst xmlns:a="http://schemas.openxmlformats.org/drawingml/2006/main" xmlns:r="http://schemas.openxmlformats.org/officeDocument/2006/relationships" xmlns:p="http://schemas.openxmlformats.org/presentationml/2006/main">
  <p:tag name="NUM" val="6"/>
</p:tagLst>
</file>

<file path=ppt/tags/tag805.xml><?xml version="1.0" encoding="utf-8"?>
<p:tagLst xmlns:a="http://schemas.openxmlformats.org/drawingml/2006/main" xmlns:r="http://schemas.openxmlformats.org/officeDocument/2006/relationships" xmlns:p="http://schemas.openxmlformats.org/presentationml/2006/main">
  <p:tag name="NUM" val="7"/>
</p:tagLst>
</file>

<file path=ppt/tags/tag806.xml><?xml version="1.0" encoding="utf-8"?>
<p:tagLst xmlns:a="http://schemas.openxmlformats.org/drawingml/2006/main" xmlns:r="http://schemas.openxmlformats.org/officeDocument/2006/relationships" xmlns:p="http://schemas.openxmlformats.org/presentationml/2006/main">
  <p:tag name="NUM" val="1"/>
</p:tagLst>
</file>

<file path=ppt/tags/tag807.xml><?xml version="1.0" encoding="utf-8"?>
<p:tagLst xmlns:a="http://schemas.openxmlformats.org/drawingml/2006/main" xmlns:r="http://schemas.openxmlformats.org/officeDocument/2006/relationships" xmlns:p="http://schemas.openxmlformats.org/presentationml/2006/main">
  <p:tag name="NUM" val="2"/>
</p:tagLst>
</file>

<file path=ppt/tags/tag808.xml><?xml version="1.0" encoding="utf-8"?>
<p:tagLst xmlns:a="http://schemas.openxmlformats.org/drawingml/2006/main" xmlns:r="http://schemas.openxmlformats.org/officeDocument/2006/relationships" xmlns:p="http://schemas.openxmlformats.org/presentationml/2006/main">
  <p:tag name="NUM" val="3"/>
</p:tagLst>
</file>

<file path=ppt/tags/tag809.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10.xml><?xml version="1.0" encoding="utf-8"?>
<p:tagLst xmlns:a="http://schemas.openxmlformats.org/drawingml/2006/main" xmlns:r="http://schemas.openxmlformats.org/officeDocument/2006/relationships" xmlns:p="http://schemas.openxmlformats.org/presentationml/2006/main">
  <p:tag name="NUM" val="1"/>
</p:tagLst>
</file>

<file path=ppt/tags/tag811.xml><?xml version="1.0" encoding="utf-8"?>
<p:tagLst xmlns:a="http://schemas.openxmlformats.org/drawingml/2006/main" xmlns:r="http://schemas.openxmlformats.org/officeDocument/2006/relationships" xmlns:p="http://schemas.openxmlformats.org/presentationml/2006/main">
  <p:tag name="NUM" val="2"/>
</p:tagLst>
</file>

<file path=ppt/tags/tag812.xml><?xml version="1.0" encoding="utf-8"?>
<p:tagLst xmlns:a="http://schemas.openxmlformats.org/drawingml/2006/main" xmlns:r="http://schemas.openxmlformats.org/officeDocument/2006/relationships" xmlns:p="http://schemas.openxmlformats.org/presentationml/2006/main">
  <p:tag name="NUM" val="3"/>
</p:tagLst>
</file>

<file path=ppt/tags/tag813.xml><?xml version="1.0" encoding="utf-8"?>
<p:tagLst xmlns:a="http://schemas.openxmlformats.org/drawingml/2006/main" xmlns:r="http://schemas.openxmlformats.org/officeDocument/2006/relationships" xmlns:p="http://schemas.openxmlformats.org/presentationml/2006/main">
  <p:tag name="NUM" val="4"/>
</p:tagLst>
</file>

<file path=ppt/tags/tag814.xml><?xml version="1.0" encoding="utf-8"?>
<p:tagLst xmlns:a="http://schemas.openxmlformats.org/drawingml/2006/main" xmlns:r="http://schemas.openxmlformats.org/officeDocument/2006/relationships" xmlns:p="http://schemas.openxmlformats.org/presentationml/2006/main">
  <p:tag name="NUM" val="5"/>
</p:tagLst>
</file>

<file path=ppt/tags/tag815.xml><?xml version="1.0" encoding="utf-8"?>
<p:tagLst xmlns:a="http://schemas.openxmlformats.org/drawingml/2006/main" xmlns:r="http://schemas.openxmlformats.org/officeDocument/2006/relationships" xmlns:p="http://schemas.openxmlformats.org/presentationml/2006/main">
  <p:tag name="NUM" val="6"/>
</p:tagLst>
</file>

<file path=ppt/tags/tag816.xml><?xml version="1.0" encoding="utf-8"?>
<p:tagLst xmlns:a="http://schemas.openxmlformats.org/drawingml/2006/main" xmlns:r="http://schemas.openxmlformats.org/officeDocument/2006/relationships" xmlns:p="http://schemas.openxmlformats.org/presentationml/2006/main">
  <p:tag name="NUM" val="7"/>
</p:tagLst>
</file>

<file path=ppt/tags/tag817.xml><?xml version="1.0" encoding="utf-8"?>
<p:tagLst xmlns:a="http://schemas.openxmlformats.org/drawingml/2006/main" xmlns:r="http://schemas.openxmlformats.org/officeDocument/2006/relationships" xmlns:p="http://schemas.openxmlformats.org/presentationml/2006/main">
  <p:tag name="NUM" val="8"/>
</p:tagLst>
</file>

<file path=ppt/tags/tag818.xml><?xml version="1.0" encoding="utf-8"?>
<p:tagLst xmlns:a="http://schemas.openxmlformats.org/drawingml/2006/main" xmlns:r="http://schemas.openxmlformats.org/officeDocument/2006/relationships" xmlns:p="http://schemas.openxmlformats.org/presentationml/2006/main">
  <p:tag name="NUM" val="1"/>
</p:tagLst>
</file>

<file path=ppt/tags/tag819.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20.xml><?xml version="1.0" encoding="utf-8"?>
<p:tagLst xmlns:a="http://schemas.openxmlformats.org/drawingml/2006/main" xmlns:r="http://schemas.openxmlformats.org/officeDocument/2006/relationships" xmlns:p="http://schemas.openxmlformats.org/presentationml/2006/main">
  <p:tag name="NUM" val="3"/>
</p:tagLst>
</file>

<file path=ppt/tags/tag821.xml><?xml version="1.0" encoding="utf-8"?>
<p:tagLst xmlns:a="http://schemas.openxmlformats.org/drawingml/2006/main" xmlns:r="http://schemas.openxmlformats.org/officeDocument/2006/relationships" xmlns:p="http://schemas.openxmlformats.org/presentationml/2006/main">
  <p:tag name="NUM" val="4"/>
</p:tagLst>
</file>

<file path=ppt/tags/tag822.xml><?xml version="1.0" encoding="utf-8"?>
<p:tagLst xmlns:a="http://schemas.openxmlformats.org/drawingml/2006/main" xmlns:r="http://schemas.openxmlformats.org/officeDocument/2006/relationships" xmlns:p="http://schemas.openxmlformats.org/presentationml/2006/main">
  <p:tag name="NUM" val="5"/>
</p:tagLst>
</file>

<file path=ppt/tags/tag823.xml><?xml version="1.0" encoding="utf-8"?>
<p:tagLst xmlns:a="http://schemas.openxmlformats.org/drawingml/2006/main" xmlns:r="http://schemas.openxmlformats.org/officeDocument/2006/relationships" xmlns:p="http://schemas.openxmlformats.org/presentationml/2006/main">
  <p:tag name="NUM" val="6"/>
</p:tagLst>
</file>

<file path=ppt/tags/tag824.xml><?xml version="1.0" encoding="utf-8"?>
<p:tagLst xmlns:a="http://schemas.openxmlformats.org/drawingml/2006/main" xmlns:r="http://schemas.openxmlformats.org/officeDocument/2006/relationships" xmlns:p="http://schemas.openxmlformats.org/presentationml/2006/main">
  <p:tag name="NUM" val="1"/>
</p:tagLst>
</file>

<file path=ppt/tags/tag825.xml><?xml version="1.0" encoding="utf-8"?>
<p:tagLst xmlns:a="http://schemas.openxmlformats.org/drawingml/2006/main" xmlns:r="http://schemas.openxmlformats.org/officeDocument/2006/relationships" xmlns:p="http://schemas.openxmlformats.org/presentationml/2006/main">
  <p:tag name="NUM" val="2"/>
</p:tagLst>
</file>

<file path=ppt/tags/tag826.xml><?xml version="1.0" encoding="utf-8"?>
<p:tagLst xmlns:a="http://schemas.openxmlformats.org/drawingml/2006/main" xmlns:r="http://schemas.openxmlformats.org/officeDocument/2006/relationships" xmlns:p="http://schemas.openxmlformats.org/presentationml/2006/main">
  <p:tag name="NUM" val="3"/>
</p:tagLst>
</file>

<file path=ppt/tags/tag827.xml><?xml version="1.0" encoding="utf-8"?>
<p:tagLst xmlns:a="http://schemas.openxmlformats.org/drawingml/2006/main" xmlns:r="http://schemas.openxmlformats.org/officeDocument/2006/relationships" xmlns:p="http://schemas.openxmlformats.org/presentationml/2006/main">
  <p:tag name="NUM" val="4"/>
</p:tagLst>
</file>

<file path=ppt/tags/tag828.xml><?xml version="1.0" encoding="utf-8"?>
<p:tagLst xmlns:a="http://schemas.openxmlformats.org/drawingml/2006/main" xmlns:r="http://schemas.openxmlformats.org/officeDocument/2006/relationships" xmlns:p="http://schemas.openxmlformats.org/presentationml/2006/main">
  <p:tag name="NUM" val="5"/>
</p:tagLst>
</file>

<file path=ppt/tags/tag829.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30.xml><?xml version="1.0" encoding="utf-8"?>
<p:tagLst xmlns:a="http://schemas.openxmlformats.org/drawingml/2006/main" xmlns:r="http://schemas.openxmlformats.org/officeDocument/2006/relationships" xmlns:p="http://schemas.openxmlformats.org/presentationml/2006/main">
  <p:tag name="NUM" val="1"/>
</p:tagLst>
</file>

<file path=ppt/tags/tag831.xml><?xml version="1.0" encoding="utf-8"?>
<p:tagLst xmlns:a="http://schemas.openxmlformats.org/drawingml/2006/main" xmlns:r="http://schemas.openxmlformats.org/officeDocument/2006/relationships" xmlns:p="http://schemas.openxmlformats.org/presentationml/2006/main">
  <p:tag name="NUM" val="2"/>
</p:tagLst>
</file>

<file path=ppt/tags/tag832.xml><?xml version="1.0" encoding="utf-8"?>
<p:tagLst xmlns:a="http://schemas.openxmlformats.org/drawingml/2006/main" xmlns:r="http://schemas.openxmlformats.org/officeDocument/2006/relationships" xmlns:p="http://schemas.openxmlformats.org/presentationml/2006/main">
  <p:tag name="NUM" val="3"/>
</p:tagLst>
</file>

<file path=ppt/tags/tag833.xml><?xml version="1.0" encoding="utf-8"?>
<p:tagLst xmlns:a="http://schemas.openxmlformats.org/drawingml/2006/main" xmlns:r="http://schemas.openxmlformats.org/officeDocument/2006/relationships" xmlns:p="http://schemas.openxmlformats.org/presentationml/2006/main">
  <p:tag name="NUM" val="4"/>
</p:tagLst>
</file>

<file path=ppt/tags/tag834.xml><?xml version="1.0" encoding="utf-8"?>
<p:tagLst xmlns:a="http://schemas.openxmlformats.org/drawingml/2006/main" xmlns:r="http://schemas.openxmlformats.org/officeDocument/2006/relationships" xmlns:p="http://schemas.openxmlformats.org/presentationml/2006/main">
  <p:tag name="NUM" val="1"/>
</p:tagLst>
</file>

<file path=ppt/tags/tag835.xml><?xml version="1.0" encoding="utf-8"?>
<p:tagLst xmlns:a="http://schemas.openxmlformats.org/drawingml/2006/main" xmlns:r="http://schemas.openxmlformats.org/officeDocument/2006/relationships" xmlns:p="http://schemas.openxmlformats.org/presentationml/2006/main">
  <p:tag name="NUM" val="2"/>
</p:tagLst>
</file>

<file path=ppt/tags/tag836.xml><?xml version="1.0" encoding="utf-8"?>
<p:tagLst xmlns:a="http://schemas.openxmlformats.org/drawingml/2006/main" xmlns:r="http://schemas.openxmlformats.org/officeDocument/2006/relationships" xmlns:p="http://schemas.openxmlformats.org/presentationml/2006/main">
  <p:tag name="NUM" val="3"/>
</p:tagLst>
</file>

<file path=ppt/tags/tag837.xml><?xml version="1.0" encoding="utf-8"?>
<p:tagLst xmlns:a="http://schemas.openxmlformats.org/drawingml/2006/main" xmlns:r="http://schemas.openxmlformats.org/officeDocument/2006/relationships" xmlns:p="http://schemas.openxmlformats.org/presentationml/2006/main">
  <p:tag name="NUM" val="4"/>
</p:tagLst>
</file>

<file path=ppt/tags/tag838.xml><?xml version="1.0" encoding="utf-8"?>
<p:tagLst xmlns:a="http://schemas.openxmlformats.org/drawingml/2006/main" xmlns:r="http://schemas.openxmlformats.org/officeDocument/2006/relationships" xmlns:p="http://schemas.openxmlformats.org/presentationml/2006/main">
  <p:tag name="NUM" val="5"/>
</p:tagLst>
</file>

<file path=ppt/tags/tag839.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40.xml><?xml version="1.0" encoding="utf-8"?>
<p:tagLst xmlns:a="http://schemas.openxmlformats.org/drawingml/2006/main" xmlns:r="http://schemas.openxmlformats.org/officeDocument/2006/relationships" xmlns:p="http://schemas.openxmlformats.org/presentationml/2006/main">
  <p:tag name="NUM" val="1"/>
</p:tagLst>
</file>

<file path=ppt/tags/tag841.xml><?xml version="1.0" encoding="utf-8"?>
<p:tagLst xmlns:a="http://schemas.openxmlformats.org/drawingml/2006/main" xmlns:r="http://schemas.openxmlformats.org/officeDocument/2006/relationships" xmlns:p="http://schemas.openxmlformats.org/presentationml/2006/main">
  <p:tag name="NUM" val="2"/>
</p:tagLst>
</file>

<file path=ppt/tags/tag842.xml><?xml version="1.0" encoding="utf-8"?>
<p:tagLst xmlns:a="http://schemas.openxmlformats.org/drawingml/2006/main" xmlns:r="http://schemas.openxmlformats.org/officeDocument/2006/relationships" xmlns:p="http://schemas.openxmlformats.org/presentationml/2006/main">
  <p:tag name="NUM" val="3"/>
</p:tagLst>
</file>

<file path=ppt/tags/tag843.xml><?xml version="1.0" encoding="utf-8"?>
<p:tagLst xmlns:a="http://schemas.openxmlformats.org/drawingml/2006/main" xmlns:r="http://schemas.openxmlformats.org/officeDocument/2006/relationships" xmlns:p="http://schemas.openxmlformats.org/presentationml/2006/main">
  <p:tag name="NUM" val="4"/>
</p:tagLst>
</file>

<file path=ppt/tags/tag844.xml><?xml version="1.0" encoding="utf-8"?>
<p:tagLst xmlns:a="http://schemas.openxmlformats.org/drawingml/2006/main" xmlns:r="http://schemas.openxmlformats.org/officeDocument/2006/relationships" xmlns:p="http://schemas.openxmlformats.org/presentationml/2006/main">
  <p:tag name="NUM" val="1"/>
</p:tagLst>
</file>

<file path=ppt/tags/tag845.xml><?xml version="1.0" encoding="utf-8"?>
<p:tagLst xmlns:a="http://schemas.openxmlformats.org/drawingml/2006/main" xmlns:r="http://schemas.openxmlformats.org/officeDocument/2006/relationships" xmlns:p="http://schemas.openxmlformats.org/presentationml/2006/main">
  <p:tag name="NUM" val="2"/>
</p:tagLst>
</file>

<file path=ppt/tags/tag846.xml><?xml version="1.0" encoding="utf-8"?>
<p:tagLst xmlns:a="http://schemas.openxmlformats.org/drawingml/2006/main" xmlns:r="http://schemas.openxmlformats.org/officeDocument/2006/relationships" xmlns:p="http://schemas.openxmlformats.org/presentationml/2006/main">
  <p:tag name="NUM" val="3"/>
</p:tagLst>
</file>

<file path=ppt/tags/tag847.xml><?xml version="1.0" encoding="utf-8"?>
<p:tagLst xmlns:a="http://schemas.openxmlformats.org/drawingml/2006/main" xmlns:r="http://schemas.openxmlformats.org/officeDocument/2006/relationships" xmlns:p="http://schemas.openxmlformats.org/presentationml/2006/main">
  <p:tag name="NUM" val="1"/>
</p:tagLst>
</file>

<file path=ppt/tags/tag848.xml><?xml version="1.0" encoding="utf-8"?>
<p:tagLst xmlns:a="http://schemas.openxmlformats.org/drawingml/2006/main" xmlns:r="http://schemas.openxmlformats.org/officeDocument/2006/relationships" xmlns:p="http://schemas.openxmlformats.org/presentationml/2006/main">
  <p:tag name="NUM" val="2"/>
</p:tagLst>
</file>

<file path=ppt/tags/tag849.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50.xml><?xml version="1.0" encoding="utf-8"?>
<p:tagLst xmlns:a="http://schemas.openxmlformats.org/drawingml/2006/main" xmlns:r="http://schemas.openxmlformats.org/officeDocument/2006/relationships" xmlns:p="http://schemas.openxmlformats.org/presentationml/2006/main">
  <p:tag name="NUM" val="4"/>
</p:tagLst>
</file>

<file path=ppt/tags/tag851.xml><?xml version="1.0" encoding="utf-8"?>
<p:tagLst xmlns:a="http://schemas.openxmlformats.org/drawingml/2006/main" xmlns:r="http://schemas.openxmlformats.org/officeDocument/2006/relationships" xmlns:p="http://schemas.openxmlformats.org/presentationml/2006/main">
  <p:tag name="NUM" val="5"/>
</p:tagLst>
</file>

<file path=ppt/tags/tag852.xml><?xml version="1.0" encoding="utf-8"?>
<p:tagLst xmlns:a="http://schemas.openxmlformats.org/drawingml/2006/main" xmlns:r="http://schemas.openxmlformats.org/officeDocument/2006/relationships" xmlns:p="http://schemas.openxmlformats.org/presentationml/2006/main">
  <p:tag name="NUM" val="6"/>
</p:tagLst>
</file>

<file path=ppt/tags/tag853.xml><?xml version="1.0" encoding="utf-8"?>
<p:tagLst xmlns:a="http://schemas.openxmlformats.org/drawingml/2006/main" xmlns:r="http://schemas.openxmlformats.org/officeDocument/2006/relationships" xmlns:p="http://schemas.openxmlformats.org/presentationml/2006/main">
  <p:tag name="NUM" val="7"/>
</p:tagLst>
</file>

<file path=ppt/tags/tag854.xml><?xml version="1.0" encoding="utf-8"?>
<p:tagLst xmlns:a="http://schemas.openxmlformats.org/drawingml/2006/main" xmlns:r="http://schemas.openxmlformats.org/officeDocument/2006/relationships" xmlns:p="http://schemas.openxmlformats.org/presentationml/2006/main">
  <p:tag name="NUM" val="1"/>
</p:tagLst>
</file>

<file path=ppt/tags/tag855.xml><?xml version="1.0" encoding="utf-8"?>
<p:tagLst xmlns:a="http://schemas.openxmlformats.org/drawingml/2006/main" xmlns:r="http://schemas.openxmlformats.org/officeDocument/2006/relationships" xmlns:p="http://schemas.openxmlformats.org/presentationml/2006/main">
  <p:tag name="NUM" val="2"/>
</p:tagLst>
</file>

<file path=ppt/tags/tag856.xml><?xml version="1.0" encoding="utf-8"?>
<p:tagLst xmlns:a="http://schemas.openxmlformats.org/drawingml/2006/main" xmlns:r="http://schemas.openxmlformats.org/officeDocument/2006/relationships" xmlns:p="http://schemas.openxmlformats.org/presentationml/2006/main">
  <p:tag name="NUM" val="3"/>
</p:tagLst>
</file>

<file path=ppt/tags/tag857.xml><?xml version="1.0" encoding="utf-8"?>
<p:tagLst xmlns:a="http://schemas.openxmlformats.org/drawingml/2006/main" xmlns:r="http://schemas.openxmlformats.org/officeDocument/2006/relationships" xmlns:p="http://schemas.openxmlformats.org/presentationml/2006/main">
  <p:tag name="NUM" val="4"/>
</p:tagLst>
</file>

<file path=ppt/tags/tag858.xml><?xml version="1.0" encoding="utf-8"?>
<p:tagLst xmlns:a="http://schemas.openxmlformats.org/drawingml/2006/main" xmlns:r="http://schemas.openxmlformats.org/officeDocument/2006/relationships" xmlns:p="http://schemas.openxmlformats.org/presentationml/2006/main">
  <p:tag name="NUM" val="5"/>
</p:tagLst>
</file>

<file path=ppt/tags/tag859.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60.xml><?xml version="1.0" encoding="utf-8"?>
<p:tagLst xmlns:a="http://schemas.openxmlformats.org/drawingml/2006/main" xmlns:r="http://schemas.openxmlformats.org/officeDocument/2006/relationships" xmlns:p="http://schemas.openxmlformats.org/presentationml/2006/main">
  <p:tag name="NUM" val="1"/>
</p:tagLst>
</file>

<file path=ppt/tags/tag861.xml><?xml version="1.0" encoding="utf-8"?>
<p:tagLst xmlns:a="http://schemas.openxmlformats.org/drawingml/2006/main" xmlns:r="http://schemas.openxmlformats.org/officeDocument/2006/relationships" xmlns:p="http://schemas.openxmlformats.org/presentationml/2006/main">
  <p:tag name="NUM" val="2"/>
</p:tagLst>
</file>

<file path=ppt/tags/tag862.xml><?xml version="1.0" encoding="utf-8"?>
<p:tagLst xmlns:a="http://schemas.openxmlformats.org/drawingml/2006/main" xmlns:r="http://schemas.openxmlformats.org/officeDocument/2006/relationships" xmlns:p="http://schemas.openxmlformats.org/presentationml/2006/main">
  <p:tag name="NUM" val="3"/>
</p:tagLst>
</file>

<file path=ppt/tags/tag863.xml><?xml version="1.0" encoding="utf-8"?>
<p:tagLst xmlns:a="http://schemas.openxmlformats.org/drawingml/2006/main" xmlns:r="http://schemas.openxmlformats.org/officeDocument/2006/relationships" xmlns:p="http://schemas.openxmlformats.org/presentationml/2006/main">
  <p:tag name="NUM" val="4"/>
</p:tagLst>
</file>

<file path=ppt/tags/tag864.xml><?xml version="1.0" encoding="utf-8"?>
<p:tagLst xmlns:a="http://schemas.openxmlformats.org/drawingml/2006/main" xmlns:r="http://schemas.openxmlformats.org/officeDocument/2006/relationships" xmlns:p="http://schemas.openxmlformats.org/presentationml/2006/main">
  <p:tag name="NUM" val="1"/>
</p:tagLst>
</file>

<file path=ppt/tags/tag865.xml><?xml version="1.0" encoding="utf-8"?>
<p:tagLst xmlns:a="http://schemas.openxmlformats.org/drawingml/2006/main" xmlns:r="http://schemas.openxmlformats.org/officeDocument/2006/relationships" xmlns:p="http://schemas.openxmlformats.org/presentationml/2006/main">
  <p:tag name="NUM" val="2"/>
</p:tagLst>
</file>

<file path=ppt/tags/tag866.xml><?xml version="1.0" encoding="utf-8"?>
<p:tagLst xmlns:a="http://schemas.openxmlformats.org/drawingml/2006/main" xmlns:r="http://schemas.openxmlformats.org/officeDocument/2006/relationships" xmlns:p="http://schemas.openxmlformats.org/presentationml/2006/main">
  <p:tag name="NUM" val="3"/>
</p:tagLst>
</file>

<file path=ppt/tags/tag867.xml><?xml version="1.0" encoding="utf-8"?>
<p:tagLst xmlns:a="http://schemas.openxmlformats.org/drawingml/2006/main" xmlns:r="http://schemas.openxmlformats.org/officeDocument/2006/relationships" xmlns:p="http://schemas.openxmlformats.org/presentationml/2006/main">
  <p:tag name="NUM" val="4"/>
</p:tagLst>
</file>

<file path=ppt/tags/tag868.xml><?xml version="1.0" encoding="utf-8"?>
<p:tagLst xmlns:a="http://schemas.openxmlformats.org/drawingml/2006/main" xmlns:r="http://schemas.openxmlformats.org/officeDocument/2006/relationships" xmlns:p="http://schemas.openxmlformats.org/presentationml/2006/main">
  <p:tag name="NUM" val="5"/>
</p:tagLst>
</file>

<file path=ppt/tags/tag869.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70.xml><?xml version="1.0" encoding="utf-8"?>
<p:tagLst xmlns:a="http://schemas.openxmlformats.org/drawingml/2006/main" xmlns:r="http://schemas.openxmlformats.org/officeDocument/2006/relationships" xmlns:p="http://schemas.openxmlformats.org/presentationml/2006/main">
  <p:tag name="NUM" val="1"/>
</p:tagLst>
</file>

<file path=ppt/tags/tag871.xml><?xml version="1.0" encoding="utf-8"?>
<p:tagLst xmlns:a="http://schemas.openxmlformats.org/drawingml/2006/main" xmlns:r="http://schemas.openxmlformats.org/officeDocument/2006/relationships" xmlns:p="http://schemas.openxmlformats.org/presentationml/2006/main">
  <p:tag name="NUM" val="2"/>
</p:tagLst>
</file>

<file path=ppt/tags/tag872.xml><?xml version="1.0" encoding="utf-8"?>
<p:tagLst xmlns:a="http://schemas.openxmlformats.org/drawingml/2006/main" xmlns:r="http://schemas.openxmlformats.org/officeDocument/2006/relationships" xmlns:p="http://schemas.openxmlformats.org/presentationml/2006/main">
  <p:tag name="NUM" val="3"/>
</p:tagLst>
</file>

<file path=ppt/tags/tag873.xml><?xml version="1.0" encoding="utf-8"?>
<p:tagLst xmlns:a="http://schemas.openxmlformats.org/drawingml/2006/main" xmlns:r="http://schemas.openxmlformats.org/officeDocument/2006/relationships" xmlns:p="http://schemas.openxmlformats.org/presentationml/2006/main">
  <p:tag name="NUM" val="4"/>
</p:tagLst>
</file>

<file path=ppt/tags/tag874.xml><?xml version="1.0" encoding="utf-8"?>
<p:tagLst xmlns:a="http://schemas.openxmlformats.org/drawingml/2006/main" xmlns:r="http://schemas.openxmlformats.org/officeDocument/2006/relationships" xmlns:p="http://schemas.openxmlformats.org/presentationml/2006/main">
  <p:tag name="NUM" val="5"/>
</p:tagLst>
</file>

<file path=ppt/tags/tag875.xml><?xml version="1.0" encoding="utf-8"?>
<p:tagLst xmlns:a="http://schemas.openxmlformats.org/drawingml/2006/main" xmlns:r="http://schemas.openxmlformats.org/officeDocument/2006/relationships" xmlns:p="http://schemas.openxmlformats.org/presentationml/2006/main">
  <p:tag name="NUM" val="6"/>
</p:tagLst>
</file>

<file path=ppt/tags/tag876.xml><?xml version="1.0" encoding="utf-8"?>
<p:tagLst xmlns:a="http://schemas.openxmlformats.org/drawingml/2006/main" xmlns:r="http://schemas.openxmlformats.org/officeDocument/2006/relationships" xmlns:p="http://schemas.openxmlformats.org/presentationml/2006/main">
  <p:tag name="NUM" val="7"/>
</p:tagLst>
</file>

<file path=ppt/tags/tag877.xml><?xml version="1.0" encoding="utf-8"?>
<p:tagLst xmlns:a="http://schemas.openxmlformats.org/drawingml/2006/main" xmlns:r="http://schemas.openxmlformats.org/officeDocument/2006/relationships" xmlns:p="http://schemas.openxmlformats.org/presentationml/2006/main">
  <p:tag name="NUM" val="1"/>
</p:tagLst>
</file>

<file path=ppt/tags/tag878.xml><?xml version="1.0" encoding="utf-8"?>
<p:tagLst xmlns:a="http://schemas.openxmlformats.org/drawingml/2006/main" xmlns:r="http://schemas.openxmlformats.org/officeDocument/2006/relationships" xmlns:p="http://schemas.openxmlformats.org/presentationml/2006/main">
  <p:tag name="NUM" val="2"/>
</p:tagLst>
</file>

<file path=ppt/tags/tag879.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80.xml><?xml version="1.0" encoding="utf-8"?>
<p:tagLst xmlns:a="http://schemas.openxmlformats.org/drawingml/2006/main" xmlns:r="http://schemas.openxmlformats.org/officeDocument/2006/relationships" xmlns:p="http://schemas.openxmlformats.org/presentationml/2006/main">
  <p:tag name="NUM" val="4"/>
</p:tagLst>
</file>

<file path=ppt/tags/tag881.xml><?xml version="1.0" encoding="utf-8"?>
<p:tagLst xmlns:a="http://schemas.openxmlformats.org/drawingml/2006/main" xmlns:r="http://schemas.openxmlformats.org/officeDocument/2006/relationships" xmlns:p="http://schemas.openxmlformats.org/presentationml/2006/main">
  <p:tag name="NUM" val="5"/>
</p:tagLst>
</file>

<file path=ppt/tags/tag882.xml><?xml version="1.0" encoding="utf-8"?>
<p:tagLst xmlns:a="http://schemas.openxmlformats.org/drawingml/2006/main" xmlns:r="http://schemas.openxmlformats.org/officeDocument/2006/relationships" xmlns:p="http://schemas.openxmlformats.org/presentationml/2006/main">
  <p:tag name="NUM" val="6"/>
</p:tagLst>
</file>

<file path=ppt/tags/tag883.xml><?xml version="1.0" encoding="utf-8"?>
<p:tagLst xmlns:a="http://schemas.openxmlformats.org/drawingml/2006/main" xmlns:r="http://schemas.openxmlformats.org/officeDocument/2006/relationships" xmlns:p="http://schemas.openxmlformats.org/presentationml/2006/main">
  <p:tag name="NUM" val="1"/>
</p:tagLst>
</file>

<file path=ppt/tags/tag884.xml><?xml version="1.0" encoding="utf-8"?>
<p:tagLst xmlns:a="http://schemas.openxmlformats.org/drawingml/2006/main" xmlns:r="http://schemas.openxmlformats.org/officeDocument/2006/relationships" xmlns:p="http://schemas.openxmlformats.org/presentationml/2006/main">
  <p:tag name="NUM" val="2"/>
</p:tagLst>
</file>

<file path=ppt/tags/tag885.xml><?xml version="1.0" encoding="utf-8"?>
<p:tagLst xmlns:a="http://schemas.openxmlformats.org/drawingml/2006/main" xmlns:r="http://schemas.openxmlformats.org/officeDocument/2006/relationships" xmlns:p="http://schemas.openxmlformats.org/presentationml/2006/main">
  <p:tag name="NUM" val="3"/>
</p:tagLst>
</file>

<file path=ppt/tags/tag886.xml><?xml version="1.0" encoding="utf-8"?>
<p:tagLst xmlns:a="http://schemas.openxmlformats.org/drawingml/2006/main" xmlns:r="http://schemas.openxmlformats.org/officeDocument/2006/relationships" xmlns:p="http://schemas.openxmlformats.org/presentationml/2006/main">
  <p:tag name="NUM" val="4"/>
</p:tagLst>
</file>

<file path=ppt/tags/tag887.xml><?xml version="1.0" encoding="utf-8"?>
<p:tagLst xmlns:a="http://schemas.openxmlformats.org/drawingml/2006/main" xmlns:r="http://schemas.openxmlformats.org/officeDocument/2006/relationships" xmlns:p="http://schemas.openxmlformats.org/presentationml/2006/main">
  <p:tag name="NUM" val="5"/>
</p:tagLst>
</file>

<file path=ppt/tags/tag888.xml><?xml version="1.0" encoding="utf-8"?>
<p:tagLst xmlns:a="http://schemas.openxmlformats.org/drawingml/2006/main" xmlns:r="http://schemas.openxmlformats.org/officeDocument/2006/relationships" xmlns:p="http://schemas.openxmlformats.org/presentationml/2006/main">
  <p:tag name="NUM" val="6"/>
</p:tagLst>
</file>

<file path=ppt/tags/tag889.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890.xml><?xml version="1.0" encoding="utf-8"?>
<p:tagLst xmlns:a="http://schemas.openxmlformats.org/drawingml/2006/main" xmlns:r="http://schemas.openxmlformats.org/officeDocument/2006/relationships" xmlns:p="http://schemas.openxmlformats.org/presentationml/2006/main">
  <p:tag name="NUM" val="2"/>
</p:tagLst>
</file>

<file path=ppt/tags/tag891.xml><?xml version="1.0" encoding="utf-8"?>
<p:tagLst xmlns:a="http://schemas.openxmlformats.org/drawingml/2006/main" xmlns:r="http://schemas.openxmlformats.org/officeDocument/2006/relationships" xmlns:p="http://schemas.openxmlformats.org/presentationml/2006/main">
  <p:tag name="NUM" val="3"/>
</p:tagLst>
</file>

<file path=ppt/tags/tag892.xml><?xml version="1.0" encoding="utf-8"?>
<p:tagLst xmlns:a="http://schemas.openxmlformats.org/drawingml/2006/main" xmlns:r="http://schemas.openxmlformats.org/officeDocument/2006/relationships" xmlns:p="http://schemas.openxmlformats.org/presentationml/2006/main">
  <p:tag name="NUM" val="4"/>
</p:tagLst>
</file>

<file path=ppt/tags/tag893.xml><?xml version="1.0" encoding="utf-8"?>
<p:tagLst xmlns:a="http://schemas.openxmlformats.org/drawingml/2006/main" xmlns:r="http://schemas.openxmlformats.org/officeDocument/2006/relationships" xmlns:p="http://schemas.openxmlformats.org/presentationml/2006/main">
  <p:tag name="NUM" val="1"/>
</p:tagLst>
</file>

<file path=ppt/tags/tag894.xml><?xml version="1.0" encoding="utf-8"?>
<p:tagLst xmlns:a="http://schemas.openxmlformats.org/drawingml/2006/main" xmlns:r="http://schemas.openxmlformats.org/officeDocument/2006/relationships" xmlns:p="http://schemas.openxmlformats.org/presentationml/2006/main">
  <p:tag name="NUM" val="2"/>
</p:tagLst>
</file>

<file path=ppt/tags/tag895.xml><?xml version="1.0" encoding="utf-8"?>
<p:tagLst xmlns:a="http://schemas.openxmlformats.org/drawingml/2006/main" xmlns:r="http://schemas.openxmlformats.org/officeDocument/2006/relationships" xmlns:p="http://schemas.openxmlformats.org/presentationml/2006/main">
  <p:tag name="NUM" val="3"/>
</p:tagLst>
</file>

<file path=ppt/tags/tag896.xml><?xml version="1.0" encoding="utf-8"?>
<p:tagLst xmlns:a="http://schemas.openxmlformats.org/drawingml/2006/main" xmlns:r="http://schemas.openxmlformats.org/officeDocument/2006/relationships" xmlns:p="http://schemas.openxmlformats.org/presentationml/2006/main">
  <p:tag name="NUM" val="4"/>
</p:tagLst>
</file>

<file path=ppt/tags/tag897.xml><?xml version="1.0" encoding="utf-8"?>
<p:tagLst xmlns:a="http://schemas.openxmlformats.org/drawingml/2006/main" xmlns:r="http://schemas.openxmlformats.org/officeDocument/2006/relationships" xmlns:p="http://schemas.openxmlformats.org/presentationml/2006/main">
  <p:tag name="NUM" val="1"/>
</p:tagLst>
</file>

<file path=ppt/tags/tag898.xml><?xml version="1.0" encoding="utf-8"?>
<p:tagLst xmlns:a="http://schemas.openxmlformats.org/drawingml/2006/main" xmlns:r="http://schemas.openxmlformats.org/officeDocument/2006/relationships" xmlns:p="http://schemas.openxmlformats.org/presentationml/2006/main">
  <p:tag name="NUM" val="1"/>
</p:tagLst>
</file>

<file path=ppt/tags/tag89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00.xml><?xml version="1.0" encoding="utf-8"?>
<p:tagLst xmlns:a="http://schemas.openxmlformats.org/drawingml/2006/main" xmlns:r="http://schemas.openxmlformats.org/officeDocument/2006/relationships" xmlns:p="http://schemas.openxmlformats.org/presentationml/2006/main">
  <p:tag name="NUM" val="2"/>
</p:tagLst>
</file>

<file path=ppt/tags/tag901.xml><?xml version="1.0" encoding="utf-8"?>
<p:tagLst xmlns:a="http://schemas.openxmlformats.org/drawingml/2006/main" xmlns:r="http://schemas.openxmlformats.org/officeDocument/2006/relationships" xmlns:p="http://schemas.openxmlformats.org/presentationml/2006/main">
  <p:tag name="NUM" val="3"/>
</p:tagLst>
</file>

<file path=ppt/tags/tag902.xml><?xml version="1.0" encoding="utf-8"?>
<p:tagLst xmlns:a="http://schemas.openxmlformats.org/drawingml/2006/main" xmlns:r="http://schemas.openxmlformats.org/officeDocument/2006/relationships" xmlns:p="http://schemas.openxmlformats.org/presentationml/2006/main">
  <p:tag name="NUM" val="4"/>
</p:tagLst>
</file>

<file path=ppt/tags/tag903.xml><?xml version="1.0" encoding="utf-8"?>
<p:tagLst xmlns:a="http://schemas.openxmlformats.org/drawingml/2006/main" xmlns:r="http://schemas.openxmlformats.org/officeDocument/2006/relationships" xmlns:p="http://schemas.openxmlformats.org/presentationml/2006/main">
  <p:tag name="NUM" val="5"/>
</p:tagLst>
</file>

<file path=ppt/tags/tag904.xml><?xml version="1.0" encoding="utf-8"?>
<p:tagLst xmlns:a="http://schemas.openxmlformats.org/drawingml/2006/main" xmlns:r="http://schemas.openxmlformats.org/officeDocument/2006/relationships" xmlns:p="http://schemas.openxmlformats.org/presentationml/2006/main">
  <p:tag name="NUM" val="6"/>
</p:tagLst>
</file>

<file path=ppt/tags/tag905.xml><?xml version="1.0" encoding="utf-8"?>
<p:tagLst xmlns:a="http://schemas.openxmlformats.org/drawingml/2006/main" xmlns:r="http://schemas.openxmlformats.org/officeDocument/2006/relationships" xmlns:p="http://schemas.openxmlformats.org/presentationml/2006/main">
  <p:tag name="NUM" val="7"/>
</p:tagLst>
</file>

<file path=ppt/tags/tag906.xml><?xml version="1.0" encoding="utf-8"?>
<p:tagLst xmlns:a="http://schemas.openxmlformats.org/drawingml/2006/main" xmlns:r="http://schemas.openxmlformats.org/officeDocument/2006/relationships" xmlns:p="http://schemas.openxmlformats.org/presentationml/2006/main">
  <p:tag name="NUM" val="8"/>
</p:tagLst>
</file>

<file path=ppt/tags/tag907.xml><?xml version="1.0" encoding="utf-8"?>
<p:tagLst xmlns:a="http://schemas.openxmlformats.org/drawingml/2006/main" xmlns:r="http://schemas.openxmlformats.org/officeDocument/2006/relationships" xmlns:p="http://schemas.openxmlformats.org/presentationml/2006/main">
  <p:tag name="NUM" val="1"/>
</p:tagLst>
</file>

<file path=ppt/tags/tag908.xml><?xml version="1.0" encoding="utf-8"?>
<p:tagLst xmlns:a="http://schemas.openxmlformats.org/drawingml/2006/main" xmlns:r="http://schemas.openxmlformats.org/officeDocument/2006/relationships" xmlns:p="http://schemas.openxmlformats.org/presentationml/2006/main">
  <p:tag name="NUM" val="2"/>
</p:tagLst>
</file>

<file path=ppt/tags/tag909.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10.xml><?xml version="1.0" encoding="utf-8"?>
<p:tagLst xmlns:a="http://schemas.openxmlformats.org/drawingml/2006/main" xmlns:r="http://schemas.openxmlformats.org/officeDocument/2006/relationships" xmlns:p="http://schemas.openxmlformats.org/presentationml/2006/main">
  <p:tag name="NUM" val="4"/>
</p:tagLst>
</file>

<file path=ppt/tags/tag911.xml><?xml version="1.0" encoding="utf-8"?>
<p:tagLst xmlns:a="http://schemas.openxmlformats.org/drawingml/2006/main" xmlns:r="http://schemas.openxmlformats.org/officeDocument/2006/relationships" xmlns:p="http://schemas.openxmlformats.org/presentationml/2006/main">
  <p:tag name="NUM" val="5"/>
</p:tagLst>
</file>

<file path=ppt/tags/tag912.xml><?xml version="1.0" encoding="utf-8"?>
<p:tagLst xmlns:a="http://schemas.openxmlformats.org/drawingml/2006/main" xmlns:r="http://schemas.openxmlformats.org/officeDocument/2006/relationships" xmlns:p="http://schemas.openxmlformats.org/presentationml/2006/main">
  <p:tag name="NUM" val="6"/>
</p:tagLst>
</file>

<file path=ppt/tags/tag913.xml><?xml version="1.0" encoding="utf-8"?>
<p:tagLst xmlns:a="http://schemas.openxmlformats.org/drawingml/2006/main" xmlns:r="http://schemas.openxmlformats.org/officeDocument/2006/relationships" xmlns:p="http://schemas.openxmlformats.org/presentationml/2006/main">
  <p:tag name="NUM" val="1"/>
</p:tagLst>
</file>

<file path=ppt/tags/tag914.xml><?xml version="1.0" encoding="utf-8"?>
<p:tagLst xmlns:a="http://schemas.openxmlformats.org/drawingml/2006/main" xmlns:r="http://schemas.openxmlformats.org/officeDocument/2006/relationships" xmlns:p="http://schemas.openxmlformats.org/presentationml/2006/main">
  <p:tag name="NUM" val="2"/>
</p:tagLst>
</file>

<file path=ppt/tags/tag915.xml><?xml version="1.0" encoding="utf-8"?>
<p:tagLst xmlns:a="http://schemas.openxmlformats.org/drawingml/2006/main" xmlns:r="http://schemas.openxmlformats.org/officeDocument/2006/relationships" xmlns:p="http://schemas.openxmlformats.org/presentationml/2006/main">
  <p:tag name="NUM" val="3"/>
</p:tagLst>
</file>

<file path=ppt/tags/tag916.xml><?xml version="1.0" encoding="utf-8"?>
<p:tagLst xmlns:a="http://schemas.openxmlformats.org/drawingml/2006/main" xmlns:r="http://schemas.openxmlformats.org/officeDocument/2006/relationships" xmlns:p="http://schemas.openxmlformats.org/presentationml/2006/main">
  <p:tag name="NUM" val="4"/>
</p:tagLst>
</file>

<file path=ppt/tags/tag917.xml><?xml version="1.0" encoding="utf-8"?>
<p:tagLst xmlns:a="http://schemas.openxmlformats.org/drawingml/2006/main" xmlns:r="http://schemas.openxmlformats.org/officeDocument/2006/relationships" xmlns:p="http://schemas.openxmlformats.org/presentationml/2006/main">
  <p:tag name="NUM" val="5"/>
</p:tagLst>
</file>

<file path=ppt/tags/tag918.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9"/>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1_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txDef>
      <a:spPr>
        <a:noFill/>
      </a:spPr>
      <a:bodyPr wrap="square" rtlCol="0">
        <a:spAutoFit/>
      </a:bodyPr>
      <a:lstStyle>
        <a:defPPr>
          <a:defRPr sz="4400" dirty="0" smtClean="0">
            <a:solidFill>
              <a:schemeClr val="bg1"/>
            </a:solidFill>
          </a:defRPr>
        </a:defPPr>
      </a:lstStyle>
    </a:txDef>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4_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txDef>
      <a:spPr>
        <a:noFill/>
      </a:spPr>
      <a:bodyPr wrap="square" rtlCol="0">
        <a:spAutoFit/>
      </a:bodyPr>
      <a:lstStyle>
        <a:defPPr>
          <a:defRPr sz="4400" dirty="0" smtClean="0">
            <a:solidFill>
              <a:schemeClr val="bg1"/>
            </a:solidFill>
          </a:defRPr>
        </a:defPPr>
      </a:lstStyle>
    </a:txDef>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4.xml><?xml version="1.0" encoding="utf-8"?>
<a:theme xmlns:a="http://schemas.openxmlformats.org/drawingml/2006/main" name="8_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txDef>
      <a:spPr>
        <a:noFill/>
      </a:spPr>
      <a:bodyPr wrap="square" rtlCol="0">
        <a:spAutoFit/>
      </a:bodyPr>
      <a:lstStyle>
        <a:defPPr>
          <a:defRPr sz="4400" dirty="0" smtClean="0">
            <a:solidFill>
              <a:schemeClr val="bg1"/>
            </a:solidFill>
          </a:defRPr>
        </a:defPPr>
      </a:lstStyle>
    </a:txDef>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5.xml><?xml version="1.0" encoding="utf-8"?>
<a:theme xmlns:a="http://schemas.openxmlformats.org/drawingml/2006/main" name="12_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txDef>
      <a:spPr>
        <a:noFill/>
      </a:spPr>
      <a:bodyPr wrap="square" rtlCol="0">
        <a:spAutoFit/>
      </a:bodyPr>
      <a:lstStyle>
        <a:defPPr>
          <a:defRPr sz="4400" dirty="0" smtClean="0">
            <a:solidFill>
              <a:schemeClr val="bg1"/>
            </a:solidFill>
          </a:defRPr>
        </a:defPPr>
      </a:lstStyle>
    </a:txDef>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15053</TotalTime>
  <Words>6065</Words>
  <Application>Microsoft Office PowerPoint</Application>
  <PresentationFormat>Grand écran</PresentationFormat>
  <Paragraphs>1274</Paragraphs>
  <Slides>158</Slides>
  <Notes>158</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158</vt:i4>
      </vt:variant>
    </vt:vector>
  </HeadingPairs>
  <TitlesOfParts>
    <vt:vector size="173" baseType="lpstr">
      <vt:lpstr>Arial Unicode MS</vt:lpstr>
      <vt:lpstr>Arial</vt:lpstr>
      <vt:lpstr>Calibri</vt:lpstr>
      <vt:lpstr>Century Gothic</vt:lpstr>
      <vt:lpstr>Courier New</vt:lpstr>
      <vt:lpstr>DokChampa</vt:lpstr>
      <vt:lpstr>Segoe UI Symbol</vt:lpstr>
      <vt:lpstr>Tw Cen MT</vt:lpstr>
      <vt:lpstr>Wingdings</vt:lpstr>
      <vt:lpstr>Wingdings 3</vt:lpstr>
      <vt:lpstr>Intégral</vt:lpstr>
      <vt:lpstr>1_Intégral</vt:lpstr>
      <vt:lpstr>4_Intégral</vt:lpstr>
      <vt:lpstr>8_Intégral</vt:lpstr>
      <vt:lpstr>12_Intégral</vt:lpstr>
      <vt:lpstr>Formation 2017  Collecte des données financières</vt:lpstr>
      <vt:lpstr>Déroulement général</vt:lpstr>
      <vt:lpstr>Plan de la présentation</vt:lpstr>
      <vt:lpstr>Plan de la présentation</vt:lpstr>
      <vt:lpstr>Bloc 1 Mise en contexte, processus de la collecte et outil de saisie</vt:lpstr>
      <vt:lpstr>Mise en contexte</vt:lpstr>
      <vt:lpstr>Mise en contexte</vt:lpstr>
      <vt:lpstr>Présentation PowerPoint</vt:lpstr>
      <vt:lpstr>Processus de la collecte des données financières</vt:lpstr>
      <vt:lpstr>Processus de la collecte des données financières</vt:lpstr>
      <vt:lpstr>Envoi de la lettre de demande des données financières</vt:lpstr>
      <vt:lpstr>Saisie des données financières</vt:lpstr>
      <vt:lpstr>Saisie des données financières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Outil de saisie des données financières</vt:lpstr>
      <vt:lpstr>Présentation PowerPoint</vt:lpstr>
      <vt:lpstr>Présentation PowerPoint</vt:lpstr>
      <vt:lpstr>Présentation PowerPoint</vt:lpstr>
      <vt:lpstr>Présentation PowerPoint</vt:lpstr>
      <vt:lpstr>Présentation PowerPoint</vt:lpstr>
      <vt:lpstr>Particularité : Déclaration des UP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Outil de saisie des données financières</vt:lpstr>
      <vt:lpstr>Présentation PowerPoint</vt:lpstr>
      <vt:lpstr>Bloc 2 nouveautés et Particularités Rappel de certains éléments du guide </vt:lpstr>
      <vt:lpstr>Particularité</vt:lpstr>
      <vt:lpstr>Présentation PowerPoint</vt:lpstr>
      <vt:lpstr>Présentation PowerPoint</vt:lpstr>
      <vt:lpstr>Particularité : déclaration des UP</vt:lpstr>
      <vt:lpstr>Particularité : déclaration des UP</vt:lpstr>
      <vt:lpstr>Particularité : déclaration des UP</vt:lpstr>
      <vt:lpstr>Particularité : déclaration des UP</vt:lpstr>
      <vt:lpstr>Particularité : déclaration des UP</vt:lpstr>
      <vt:lpstr>Particularité : déclaration des UP</vt:lpstr>
      <vt:lpstr>Particularité : déclaration des UP</vt:lpstr>
      <vt:lpstr>Particularité : déclaration des UP</vt:lpstr>
      <vt:lpstr>Particularité : déclaration des inventaires</vt:lpstr>
      <vt:lpstr>Particularité : déclaration des inventaires</vt:lpstr>
      <vt:lpstr>Particularité : déclaration des inventaires</vt:lpstr>
      <vt:lpstr>Particularité : déclaration des inventaires</vt:lpstr>
      <vt:lpstr>Particularité : déclaration des inventaires</vt:lpstr>
      <vt:lpstr>Particularité : déclaration des inventaires</vt:lpstr>
      <vt:lpstr>Particularité : déclaration des inventaires</vt:lpstr>
      <vt:lpstr>Particularité : déclaration des inventaires</vt:lpstr>
      <vt:lpstr>Particularité : déclaration des inventaires</vt:lpstr>
      <vt:lpstr>Particularité : déclaration des inventaires</vt:lpstr>
      <vt:lpstr>Particularité : Production acéricole</vt:lpstr>
      <vt:lpstr>Particularité : Production acéricole</vt:lpstr>
      <vt:lpstr>Particularité : Production acéricole</vt:lpstr>
      <vt:lpstr>Particularité : Production acéricole</vt:lpstr>
      <vt:lpstr>Particularité : Production acéricole</vt:lpstr>
      <vt:lpstr>Particularité : Production acéricole</vt:lpstr>
      <vt:lpstr>Particularité : Production acéricole</vt:lpstr>
      <vt:lpstr>Présentation PowerPoint</vt:lpstr>
      <vt:lpstr>Présentation PowerPoint</vt:lpstr>
      <vt:lpstr>Particularité : Production acéricole</vt:lpstr>
      <vt:lpstr>Particularité : Production de bleuets nains</vt:lpstr>
      <vt:lpstr>Particularité : Production de bleuets nains</vt:lpstr>
      <vt:lpstr>Particularité : Production de bleuets nains</vt:lpstr>
      <vt:lpstr>Particularité : Production de bleuets nains</vt:lpstr>
      <vt:lpstr>Particularité : Production de bleuets nains</vt:lpstr>
      <vt:lpstr>Particularité : Production de pommes</vt:lpstr>
      <vt:lpstr>Particularité : Production de pommes</vt:lpstr>
      <vt:lpstr>Particularité : Production de pommes</vt:lpstr>
      <vt:lpstr>Particularité : Production de pommes</vt:lpstr>
      <vt:lpstr>Particularité : Revente de produits achetés</vt:lpstr>
      <vt:lpstr>Particularité : Revente de produits achetés</vt:lpstr>
      <vt:lpstr>Particularité : Revente de produits achetés</vt:lpstr>
      <vt:lpstr>Particularité : Vente de produits transformés</vt:lpstr>
      <vt:lpstr>Particularité : Vente de produits transformés</vt:lpstr>
      <vt:lpstr>Particularité : Vente de produits transformés</vt:lpstr>
      <vt:lpstr>Particularité : Vente de produits transformés</vt:lpstr>
      <vt:lpstr>Particularité : Semences et plants</vt:lpstr>
      <vt:lpstr>Particularité : Semences et plants</vt:lpstr>
      <vt:lpstr>Particularité : Semences et plants</vt:lpstr>
      <vt:lpstr>Particularité : Semences et plants</vt:lpstr>
      <vt:lpstr>Particularité : Semences et plants</vt:lpstr>
      <vt:lpstr>Particularité : Semences et plants</vt:lpstr>
      <vt:lpstr>Particularité : Semences et plants</vt:lpstr>
      <vt:lpstr>Particularité : Salaires</vt:lpstr>
      <vt:lpstr>Particularité : Salaires</vt:lpstr>
      <vt:lpstr>Particularité : Salaires</vt:lpstr>
      <vt:lpstr>Particularité : Frais de mise en marché</vt:lpstr>
      <vt:lpstr>Présentation PowerPoint</vt:lpstr>
      <vt:lpstr>Bloc 3 conclusion</vt:lpstr>
      <vt:lpstr>Responsabilité</vt:lpstr>
      <vt:lpstr>Message général</vt:lpstr>
      <vt:lpstr>Collecte des données financières</vt:lpstr>
      <vt:lpstr>Présentation PowerPoint</vt:lpstr>
    </vt:vector>
  </TitlesOfParts>
  <Company>FADQ</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2017 - Collecte des données financières Gestion</dc:title>
  <dc:subject>formation 2017 collecte </dc:subject>
  <dc:creator>Direction des stratégies de service à la clientèle - FADQ</dc:creator>
  <cp:keywords>collecte, financière, formation</cp:keywords>
  <cp:lastModifiedBy>Grenier, Manon</cp:lastModifiedBy>
  <cp:revision>1150</cp:revision>
  <cp:lastPrinted>2017-10-13T12:19:17Z</cp:lastPrinted>
  <dcterms:created xsi:type="dcterms:W3CDTF">2017-02-01T20:38:53Z</dcterms:created>
  <dcterms:modified xsi:type="dcterms:W3CDTF">2017-12-08T15:55:38Z</dcterms:modified>
  <cp:contentStatus/>
</cp:coreProperties>
</file>